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7" r:id="rId4"/>
    <p:sldId id="308" r:id="rId5"/>
    <p:sldId id="309" r:id="rId6"/>
    <p:sldId id="276" r:id="rId7"/>
    <p:sldId id="299" r:id="rId8"/>
    <p:sldId id="298" r:id="rId9"/>
    <p:sldId id="297" r:id="rId10"/>
    <p:sldId id="310" r:id="rId11"/>
    <p:sldId id="312" r:id="rId12"/>
    <p:sldId id="313" r:id="rId13"/>
    <p:sldId id="315" r:id="rId14"/>
    <p:sldId id="311" r:id="rId15"/>
    <p:sldId id="317" r:id="rId16"/>
    <p:sldId id="301" r:id="rId17"/>
    <p:sldId id="296" r:id="rId18"/>
    <p:sldId id="302" r:id="rId19"/>
    <p:sldId id="318" r:id="rId20"/>
    <p:sldId id="303" r:id="rId21"/>
    <p:sldId id="304" r:id="rId22"/>
    <p:sldId id="305" r:id="rId23"/>
    <p:sldId id="306" r:id="rId24"/>
    <p:sldId id="319" r:id="rId25"/>
    <p:sldId id="320" r:id="rId26"/>
    <p:sldId id="322" r:id="rId27"/>
    <p:sldId id="321" r:id="rId28"/>
    <p:sldId id="323" r:id="rId29"/>
    <p:sldId id="324" r:id="rId30"/>
    <p:sldId id="325" r:id="rId31"/>
    <p:sldId id="326" r:id="rId32"/>
    <p:sldId id="32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84" d="100"/>
          <a:sy n="84" d="100"/>
        </p:scale>
        <p:origin x="-139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3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7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5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7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9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7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8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4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822B-34C3-4051-91FF-8FB284E6A7C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FBAF0-74AD-48DD-8621-9FA7E796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6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Intel_manufacturing_site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aybuilder.net/sweethaven/MechTech/Automotive01/AutomotiveSystems03_Files.asp?iNum=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3660" y="5102377"/>
            <a:ext cx="5610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Embedded System Development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052066"/>
            <a:ext cx="147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Adam Hoover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6" y="914400"/>
            <a:ext cx="781129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3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2995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History: DSP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0120" y="3456264"/>
            <a:ext cx="179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AT&amp;T DSP1, 1980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r="19316" b="18525"/>
          <a:stretch/>
        </p:blipFill>
        <p:spPr bwMode="auto">
          <a:xfrm rot="16200000" flipV="1">
            <a:off x="1276239" y="1156458"/>
            <a:ext cx="2084664" cy="251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1" y="1576915"/>
            <a:ext cx="236824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68" y="1371599"/>
            <a:ext cx="19859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95800" y="3396734"/>
            <a:ext cx="376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ransition from analog to digital music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t="16101" r="16592" b="11184"/>
          <a:stretch/>
        </p:blipFill>
        <p:spPr bwMode="auto">
          <a:xfrm>
            <a:off x="839843" y="4405645"/>
            <a:ext cx="1883121" cy="12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65" y="4337524"/>
            <a:ext cx="1405560" cy="155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86747" y="5887581"/>
            <a:ext cx="268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to digital telephony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47" y="4296438"/>
            <a:ext cx="2857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38915" y="5896636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to digital television</a:t>
            </a:r>
          </a:p>
        </p:txBody>
      </p:sp>
    </p:spTree>
    <p:extLst>
      <p:ext uri="{BB962C8B-B14F-4D97-AF65-F5344CB8AC3E}">
        <p14:creationId xmlns:p14="http://schemas.microsoft.com/office/powerpoint/2010/main" val="19999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310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History: GPU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213" y="3456264"/>
            <a:ext cx="43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“GPU” board, circa 1994, in PlayStation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6503" y="3133098"/>
            <a:ext cx="2526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Nvidia</a:t>
            </a:r>
            <a:r>
              <a:rPr lang="en-US" dirty="0" smtClean="0"/>
              <a:t> GeForce 256</a:t>
            </a:r>
          </a:p>
          <a:p>
            <a:pPr algn="ctr"/>
            <a:r>
              <a:rPr lang="en-US" dirty="0" smtClean="0"/>
              <a:t>circa 1999, first GPU chip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7021" y="6172200"/>
            <a:ext cx="395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games transitioned from 2D to 3D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21890" r="21976" b="21026"/>
          <a:stretch/>
        </p:blipFill>
        <p:spPr bwMode="auto">
          <a:xfrm>
            <a:off x="5878528" y="1233535"/>
            <a:ext cx="1721964" cy="179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3144" r="5287" b="5285"/>
          <a:stretch/>
        </p:blipFill>
        <p:spPr bwMode="auto">
          <a:xfrm>
            <a:off x="1602414" y="1087244"/>
            <a:ext cx="2667754" cy="239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53" y="4114800"/>
            <a:ext cx="219961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59" y="4108010"/>
            <a:ext cx="2918032" cy="2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5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6445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History: Network processor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87879" y="2631890"/>
            <a:ext cx="199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Intel IXP, circa 2002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0860" y="5025134"/>
            <a:ext cx="3097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Backbone routers and </a:t>
            </a:r>
            <a:r>
              <a:rPr lang="en-US" dirty="0" smtClean="0"/>
              <a:t>switches</a:t>
            </a:r>
          </a:p>
          <a:p>
            <a:pPr algn="ctr"/>
            <a:r>
              <a:rPr lang="en-US" dirty="0" smtClean="0"/>
              <a:t>Transitioned from ASICs to NPs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80593" y="6248400"/>
            <a:ext cx="406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Speeding up packet routing (the internet)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7256" r="22923" b="20368"/>
          <a:stretch/>
        </p:blipFill>
        <p:spPr bwMode="auto">
          <a:xfrm>
            <a:off x="1867836" y="1342701"/>
            <a:ext cx="1231271" cy="133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2" y="3315941"/>
            <a:ext cx="3878645" cy="290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4284" r="7225" b="31433"/>
          <a:stretch/>
        </p:blipFill>
        <p:spPr bwMode="auto">
          <a:xfrm>
            <a:off x="4677185" y="3924177"/>
            <a:ext cx="4237022" cy="81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6"/>
          <a:stretch/>
        </p:blipFill>
        <p:spPr bwMode="auto">
          <a:xfrm>
            <a:off x="5547921" y="2046080"/>
            <a:ext cx="2495550" cy="1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4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602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History: System on Chip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1028" y="3110150"/>
            <a:ext cx="344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Qualcomm Snapdragon, circa 2009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5876" y="3110150"/>
            <a:ext cx="32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Samsung smartphone, circa 2010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38729" y="6084413"/>
            <a:ext cx="456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ransition from simple phones to smartphones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89" y="1234258"/>
            <a:ext cx="1875892" cy="187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11595"/>
          <a:stretch/>
        </p:blipFill>
        <p:spPr bwMode="auto">
          <a:xfrm>
            <a:off x="5057986" y="1014942"/>
            <a:ext cx="2812804" cy="20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6993" r="28578" b="6829"/>
          <a:stretch/>
        </p:blipFill>
        <p:spPr bwMode="auto">
          <a:xfrm rot="5400000">
            <a:off x="1654850" y="3353223"/>
            <a:ext cx="1638678" cy="342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6" r="32547"/>
          <a:stretch/>
        </p:blipFill>
        <p:spPr bwMode="auto">
          <a:xfrm rot="5400000">
            <a:off x="5604470" y="3031766"/>
            <a:ext cx="2057446" cy="40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6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4884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History…and future?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798" y="1600200"/>
            <a:ext cx="64575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1970’s	microcontroller		automobiles</a:t>
            </a:r>
          </a:p>
          <a:p>
            <a:r>
              <a:rPr lang="en-US" dirty="0" smtClean="0"/>
              <a:t>1980’s	DSP			telephony, television, audio</a:t>
            </a:r>
          </a:p>
          <a:p>
            <a:r>
              <a:rPr lang="en-US" dirty="0" smtClean="0"/>
              <a:t>1990’s	GPU			video games</a:t>
            </a:r>
          </a:p>
          <a:p>
            <a:r>
              <a:rPr lang="en-US" dirty="0" smtClean="0"/>
              <a:t>2000’s	network processor		internet</a:t>
            </a:r>
          </a:p>
          <a:p>
            <a:r>
              <a:rPr lang="en-US" dirty="0" smtClean="0"/>
              <a:t>2010’s	</a:t>
            </a:r>
            <a:r>
              <a:rPr lang="en-US" dirty="0" err="1" smtClean="0"/>
              <a:t>SoC</a:t>
            </a:r>
            <a:r>
              <a:rPr lang="en-US" dirty="0" smtClean="0"/>
              <a:t> (system on chip)	smartphones</a:t>
            </a:r>
          </a:p>
          <a:p>
            <a:r>
              <a:rPr lang="en-US" dirty="0" smtClean="0"/>
              <a:t>2020’s	AI/ML chips		driverless cars</a:t>
            </a:r>
          </a:p>
          <a:p>
            <a:r>
              <a:rPr lang="en-US" dirty="0" smtClean="0"/>
              <a:t>future	?			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29137" r="17647" b="27234"/>
          <a:stretch/>
        </p:blipFill>
        <p:spPr bwMode="auto">
          <a:xfrm>
            <a:off x="7039718" y="392065"/>
            <a:ext cx="1600200" cy="11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0940" r="5556" b="18487"/>
          <a:stretch/>
        </p:blipFill>
        <p:spPr bwMode="auto">
          <a:xfrm>
            <a:off x="7136747" y="1600200"/>
            <a:ext cx="1503171" cy="128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47" y="2971800"/>
            <a:ext cx="143077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9040" b="6648"/>
          <a:stretch/>
        </p:blipFill>
        <p:spPr bwMode="auto">
          <a:xfrm>
            <a:off x="3962399" y="4310063"/>
            <a:ext cx="1216855" cy="211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60" y="4572000"/>
            <a:ext cx="3224589" cy="16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2" r="29505" b="21745"/>
          <a:stretch/>
        </p:blipFill>
        <p:spPr bwMode="auto">
          <a:xfrm>
            <a:off x="591535" y="4476565"/>
            <a:ext cx="3142837" cy="19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7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Outline</a:t>
            </a: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1752600"/>
            <a:ext cx="351493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History of embedded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Design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methods and tools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29" y="1109739"/>
            <a:ext cx="2340146" cy="155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5091723" y="3115366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6859461" y="3195983"/>
            <a:ext cx="1523490" cy="102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4" y="4648200"/>
            <a:ext cx="1847595" cy="17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237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Transistor level design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6"/>
          <a:stretch/>
        </p:blipFill>
        <p:spPr bwMode="auto">
          <a:xfrm>
            <a:off x="775681" y="2426305"/>
            <a:ext cx="2324100" cy="171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67" y="2133577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66850" y="4317729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ransistors -&gt; gates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6357" y="4252495"/>
            <a:ext cx="107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transistor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6804157" y="2465534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7204" y="3888587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pplication specific</a:t>
            </a:r>
          </a:p>
          <a:p>
            <a:r>
              <a:rPr lang="en-US" dirty="0" smtClean="0"/>
              <a:t>Integrated circuit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5562600"/>
            <a:ext cx="474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tools include SPICE, Synopsys, Cadence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33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4169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Logic level design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4439" y="4132013"/>
            <a:ext cx="2257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ardware description</a:t>
            </a:r>
          </a:p>
          <a:p>
            <a:r>
              <a:rPr lang="en-US" dirty="0"/>
              <a:t>l</a:t>
            </a:r>
            <a:r>
              <a:rPr lang="en-US" dirty="0" smtClean="0"/>
              <a:t>anguage (e.g. Verilog)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5829" y="4426744"/>
            <a:ext cx="6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3213" y="3793758"/>
            <a:ext cx="2070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programmable</a:t>
            </a:r>
          </a:p>
          <a:p>
            <a:r>
              <a:rPr lang="en-US" dirty="0"/>
              <a:t>g</a:t>
            </a:r>
            <a:r>
              <a:rPr lang="en-US" dirty="0" smtClean="0"/>
              <a:t>ate array (FPGA)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6" y="2064403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0337" r="4355" b="14847"/>
          <a:stretch/>
        </p:blipFill>
        <p:spPr bwMode="auto">
          <a:xfrm>
            <a:off x="6793213" y="2201856"/>
            <a:ext cx="1883120" cy="156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93" y="2327166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62200" y="5562600"/>
            <a:ext cx="374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tools include VHDL, Verilog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33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234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Processor </a:t>
            </a:r>
            <a:r>
              <a:rPr lang="en-US" sz="4400" dirty="0" smtClean="0"/>
              <a:t>level design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7338" y="3833564"/>
            <a:ext cx="80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17885" y="3810703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958158" y="2359657"/>
            <a:ext cx="2018923" cy="135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58" y="2151252"/>
            <a:ext cx="1645043" cy="175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83720" y="3819756"/>
            <a:ext cx="113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ev board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69" y="2042259"/>
            <a:ext cx="2646651" cy="176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33238" y="5234153"/>
            <a:ext cx="7019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tools include IAR Embedded Workbench, gnu </a:t>
            </a:r>
            <a:r>
              <a:rPr lang="en-US" dirty="0" err="1" smtClean="0"/>
              <a:t>gcc</a:t>
            </a:r>
            <a:r>
              <a:rPr lang="en-US" dirty="0" smtClean="0"/>
              <a:t>,</a:t>
            </a:r>
          </a:p>
          <a:p>
            <a:r>
              <a:rPr lang="en-US" dirty="0"/>
              <a:t>o</a:t>
            </a:r>
            <a:r>
              <a:rPr lang="en-US" dirty="0" smtClean="0"/>
              <a:t>r manufacturer-specific (e.g. Texas Instrument’s Code Composer Studio)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2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303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Computer </a:t>
            </a:r>
            <a:r>
              <a:rPr lang="en-US" sz="4400" dirty="0" smtClean="0"/>
              <a:t>level design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67" y="2036509"/>
            <a:ext cx="2234599" cy="17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88" y="2286000"/>
            <a:ext cx="1415912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0" b="26244"/>
          <a:stretch/>
        </p:blipFill>
        <p:spPr bwMode="auto">
          <a:xfrm>
            <a:off x="5672582" y="2484801"/>
            <a:ext cx="2877320" cy="12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1574" y="3892237"/>
            <a:ext cx="151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OTS computer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4994" y="3892237"/>
            <a:ext cx="175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igh level coding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2806" y="382775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actory deployed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3238" y="5234153"/>
            <a:ext cx="6109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tools include desktop IDEs (Visual Studio, Eclipse) and</a:t>
            </a:r>
          </a:p>
          <a:p>
            <a:r>
              <a:rPr lang="en-US" dirty="0" smtClean="0"/>
              <a:t>GUI-based block design tools (LabVIEW, Simulink)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14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Outline</a:t>
            </a: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1752600"/>
            <a:ext cx="351493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History of embedded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methods and tools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29" y="1109739"/>
            <a:ext cx="2340146" cy="155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5091723" y="3115366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6859461" y="3195983"/>
            <a:ext cx="1523490" cy="102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4" y="4648200"/>
            <a:ext cx="1847595" cy="17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4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2945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Comparison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569575" y="1647272"/>
            <a:ext cx="1883120" cy="126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0337" r="4355" b="14847"/>
          <a:stretch/>
        </p:blipFill>
        <p:spPr bwMode="auto">
          <a:xfrm>
            <a:off x="633692" y="4800600"/>
            <a:ext cx="1785989" cy="148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688545" y="3387149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31294" y="1541945"/>
            <a:ext cx="4755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cycle: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Programming quicker than circuit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Debugging code easier than debugging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Code reuse easier than circuit reuse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Product family based on processor family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1294" y="3387149"/>
            <a:ext cx="5907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Execution speed: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ASIC has no fetch/decode overhead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Processors use instruction level parallelism, e.g. pipelining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1295" y="4800600"/>
            <a:ext cx="478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Fabrication: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ASIC requires significant overhead (setup)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Processors use state-of-the-art fab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Processors produced in bulk = lower cost</a:t>
            </a:r>
          </a:p>
        </p:txBody>
      </p:sp>
    </p:spTree>
    <p:extLst>
      <p:ext uri="{BB962C8B-B14F-4D97-AF65-F5344CB8AC3E}">
        <p14:creationId xmlns:p14="http://schemas.microsoft.com/office/powerpoint/2010/main" val="40786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2400"/>
            <a:ext cx="4369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Fabrication facility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66" y="990600"/>
            <a:ext cx="7034542" cy="54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6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143000"/>
            <a:ext cx="8537245" cy="51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5115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Big fabrication facility</a:t>
            </a:r>
          </a:p>
        </p:txBody>
      </p:sp>
    </p:spTree>
    <p:extLst>
      <p:ext uri="{BB962C8B-B14F-4D97-AF65-F5344CB8AC3E}">
        <p14:creationId xmlns:p14="http://schemas.microsoft.com/office/powerpoint/2010/main" val="21141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7503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Intel’s Ireland fabrication facility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9" y="1028219"/>
            <a:ext cx="5258451" cy="525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2359" y="3276600"/>
            <a:ext cx="106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Cost: $8B</a:t>
            </a:r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6629400" y="5614306"/>
            <a:ext cx="20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[click for reference]</a:t>
            </a:r>
          </a:p>
        </p:txBody>
      </p:sp>
    </p:spTree>
    <p:extLst>
      <p:ext uri="{BB962C8B-B14F-4D97-AF65-F5344CB8AC3E}">
        <p14:creationId xmlns:p14="http://schemas.microsoft.com/office/powerpoint/2010/main" val="11318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2945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Comparison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569575" y="1647272"/>
            <a:ext cx="1883120" cy="126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0337" r="4355" b="14847"/>
          <a:stretch/>
        </p:blipFill>
        <p:spPr bwMode="auto">
          <a:xfrm>
            <a:off x="633692" y="4800600"/>
            <a:ext cx="1785989" cy="148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711873" y="3341265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62982" y="1957442"/>
            <a:ext cx="5138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embedded products use processor-level design</a:t>
            </a:r>
          </a:p>
          <a:p>
            <a:r>
              <a:rPr lang="en-US" dirty="0" smtClean="0"/>
              <a:t>due to cost and speed of design cycle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74993" y="3611099"/>
            <a:ext cx="5143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volume gets high enough, advantages of ASICs</a:t>
            </a:r>
          </a:p>
          <a:p>
            <a:r>
              <a:rPr lang="en-US" dirty="0"/>
              <a:t>t</a:t>
            </a:r>
            <a:r>
              <a:rPr lang="en-US" dirty="0" smtClean="0"/>
              <a:t>ake over (e.g. smartphones, video game consoles)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074993" y="5082382"/>
            <a:ext cx="5265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FPGAs and OTS computer level design commonly used</a:t>
            </a:r>
          </a:p>
          <a:p>
            <a:r>
              <a:rPr lang="en-US" dirty="0"/>
              <a:t>i</a:t>
            </a:r>
            <a:r>
              <a:rPr lang="en-US" dirty="0" smtClean="0"/>
              <a:t>n factories and where engineers work</a:t>
            </a:r>
          </a:p>
          <a:p>
            <a:r>
              <a:rPr lang="en-US" dirty="0" smtClean="0"/>
              <a:t>(reconfiguration, programming, hardware re-use)</a:t>
            </a:r>
          </a:p>
        </p:txBody>
      </p:sp>
    </p:spTree>
    <p:extLst>
      <p:ext uri="{BB962C8B-B14F-4D97-AF65-F5344CB8AC3E}">
        <p14:creationId xmlns:p14="http://schemas.microsoft.com/office/powerpoint/2010/main" val="18540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Outline</a:t>
            </a: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1752600"/>
            <a:ext cx="351493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History of embedded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Design methods and tools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29" y="1109739"/>
            <a:ext cx="2340146" cy="155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3679" r="9704" b="20981"/>
          <a:stretch/>
        </p:blipFill>
        <p:spPr bwMode="auto">
          <a:xfrm>
            <a:off x="5091723" y="3115366"/>
            <a:ext cx="1629625" cy="118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0475" r="8081" b="19636"/>
          <a:stretch/>
        </p:blipFill>
        <p:spPr bwMode="auto">
          <a:xfrm>
            <a:off x="6859461" y="3195983"/>
            <a:ext cx="1523490" cy="102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4" y="4648200"/>
            <a:ext cx="1847595" cy="17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475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Development board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83879" y="4724400"/>
            <a:ext cx="6765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purpose is to “break out” all processor pins for breadboard work</a:t>
            </a:r>
          </a:p>
          <a:p>
            <a:r>
              <a:rPr lang="en-US" dirty="0" smtClean="0"/>
              <a:t>Often includes essential analog circuits for interfacing</a:t>
            </a:r>
          </a:p>
          <a:p>
            <a:r>
              <a:rPr lang="en-US" dirty="0" smtClean="0"/>
              <a:t>Typical cost $10-20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9652" r="18575" b="19644"/>
          <a:stretch/>
        </p:blipFill>
        <p:spPr bwMode="auto">
          <a:xfrm>
            <a:off x="2743200" y="1600199"/>
            <a:ext cx="3746854" cy="27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5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475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Development board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914400" y="6096000"/>
            <a:ext cx="750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sophisticated boards include support items like buttons, displays, ports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56" y="1295400"/>
            <a:ext cx="5176774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8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436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Single-board computer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96062" y="5105400"/>
            <a:ext cx="7152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has all components needed to operate on single board</a:t>
            </a:r>
          </a:p>
          <a:p>
            <a:r>
              <a:rPr lang="en-US" dirty="0"/>
              <a:t>Dev board becomes the product</a:t>
            </a:r>
          </a:p>
          <a:p>
            <a:r>
              <a:rPr lang="en-US" dirty="0" smtClean="0"/>
              <a:t>Used when product appearance does not matter (e.g. factories, hobbyists)</a:t>
            </a: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0586" r="7117" b="8043"/>
          <a:stretch/>
        </p:blipFill>
        <p:spPr bwMode="auto">
          <a:xfrm>
            <a:off x="518265" y="1379522"/>
            <a:ext cx="4069634" cy="308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94" y="1295400"/>
            <a:ext cx="4126066" cy="303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3473" y="4412030"/>
            <a:ext cx="135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Raspberry Pi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607981" y="4427874"/>
            <a:ext cx="93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Arduino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09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51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PC/104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914400" y="5370740"/>
            <a:ext cx="7667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using layered boards (rugged backplane)</a:t>
            </a:r>
          </a:p>
          <a:p>
            <a:r>
              <a:rPr lang="en-US" dirty="0" smtClean="0"/>
              <a:t>Each layer provides different component (CPU, display, I/O, whatever is needed)</a:t>
            </a:r>
          </a:p>
          <a:p>
            <a:r>
              <a:rPr lang="en-US" dirty="0" smtClean="0"/>
              <a:t>Uses standard PC bus architectures to simplify development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71" y="1145160"/>
            <a:ext cx="5181600" cy="421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0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59" y="4937155"/>
            <a:ext cx="25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Enigma machine used by</a:t>
            </a:r>
          </a:p>
          <a:p>
            <a:r>
              <a:rPr lang="en-US" dirty="0" smtClean="0"/>
              <a:t>Germany in WW2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" y="1470232"/>
            <a:ext cx="2926803" cy="319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22" y="1478525"/>
            <a:ext cx="4762678" cy="316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76591" y="4952999"/>
            <a:ext cx="485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film “The Imitation Game”, Alan Turing’s</a:t>
            </a:r>
          </a:p>
          <a:p>
            <a:r>
              <a:rPr lang="en-US" dirty="0" smtClean="0"/>
              <a:t>Bombe</a:t>
            </a:r>
            <a:r>
              <a:rPr lang="en-US" dirty="0"/>
              <a:t> </a:t>
            </a:r>
            <a:r>
              <a:rPr lang="en-US" dirty="0" smtClean="0"/>
              <a:t>computer designed to crack Enigma codes</a:t>
            </a:r>
          </a:p>
        </p:txBody>
      </p:sp>
    </p:spTree>
    <p:extLst>
      <p:ext uri="{BB962C8B-B14F-4D97-AF65-F5344CB8AC3E}">
        <p14:creationId xmlns:p14="http://schemas.microsoft.com/office/powerpoint/2010/main" val="267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3055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SoC</a:t>
            </a:r>
            <a:r>
              <a:rPr lang="en-US" sz="4400" dirty="0" smtClean="0"/>
              <a:t>, </a:t>
            </a:r>
            <a:r>
              <a:rPr lang="en-US" sz="4400" dirty="0" err="1" smtClean="0"/>
              <a:t>SiP</a:t>
            </a:r>
            <a:r>
              <a:rPr lang="en-US" sz="4400" dirty="0" smtClean="0"/>
              <a:t>, </a:t>
            </a:r>
            <a:r>
              <a:rPr lang="en-US" sz="4400" dirty="0" err="1" smtClean="0"/>
              <a:t>SoB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69376" y="5715000"/>
            <a:ext cx="775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Basically a continuum between one chip, a set of chips, and a dev board</a:t>
            </a:r>
          </a:p>
          <a:p>
            <a:r>
              <a:rPr lang="en-US" dirty="0" smtClean="0"/>
              <a:t>As more can be packed into a single chip, technology progresses towards top-left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03" y="1524000"/>
            <a:ext cx="6986498" cy="390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3559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Cross compiler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85800" y="5410200"/>
            <a:ext cx="777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Allows development to take place on hardware different from target hardware</a:t>
            </a:r>
          </a:p>
          <a:p>
            <a:r>
              <a:rPr lang="en-US" dirty="0" smtClean="0"/>
              <a:t>Common for smartphone app development (e.g. Android Studio)</a:t>
            </a:r>
          </a:p>
          <a:p>
            <a:r>
              <a:rPr lang="en-US" dirty="0" smtClean="0"/>
              <a:t>Generate multiple targets simultaneously (e.g. Windows -&gt; </a:t>
            </a:r>
            <a:r>
              <a:rPr lang="en-US" dirty="0" err="1" smtClean="0"/>
              <a:t>MacO</a:t>
            </a:r>
            <a:r>
              <a:rPr lang="en-US" dirty="0" smtClean="0"/>
              <a:t>/S and Android)</a:t>
            </a: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71600"/>
            <a:ext cx="5078919" cy="37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279" y="368176"/>
            <a:ext cx="8580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Hardware/software co-development</a:t>
            </a:r>
            <a:endParaRPr lang="en-US" sz="4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925811" y="1515232"/>
            <a:ext cx="31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#1 working on hardware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9040" b="6648"/>
          <a:stretch/>
        </p:blipFill>
        <p:spPr bwMode="auto">
          <a:xfrm>
            <a:off x="1850597" y="1925305"/>
            <a:ext cx="1030740" cy="17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4"/>
          <a:stretch/>
        </p:blipFill>
        <p:spPr bwMode="auto">
          <a:xfrm>
            <a:off x="4821065" y="1947938"/>
            <a:ext cx="3014720" cy="18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9599" y="1504560"/>
            <a:ext cx="397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#2 working on software (e.g. </a:t>
            </a:r>
            <a:r>
              <a:rPr lang="en-US" dirty="0" smtClean="0"/>
              <a:t>O/S)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482680" y="4367947"/>
            <a:ext cx="1816266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Co-design toolset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81337" y="3810000"/>
            <a:ext cx="547663" cy="533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34000" y="3810000"/>
            <a:ext cx="609600" cy="533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1754" y="4743315"/>
            <a:ext cx="540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#3 working on integration, testing, via simulation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56484" y="5717263"/>
            <a:ext cx="612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for complex systems or when time-to-market is critical</a:t>
            </a:r>
          </a:p>
        </p:txBody>
      </p:sp>
    </p:spTree>
    <p:extLst>
      <p:ext uri="{BB962C8B-B14F-4D97-AF65-F5344CB8AC3E}">
        <p14:creationId xmlns:p14="http://schemas.microsoft.com/office/powerpoint/2010/main" val="28727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5989083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Modern replica from the Bombe rebuild project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56476"/>
            <a:ext cx="6553200" cy="47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3744" y="6049955"/>
            <a:ext cx="644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ENIAC computer, circa 1945, US Army used for artillery calculations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651"/>
            <a:ext cx="6242684" cy="487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18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80183"/>
            <a:ext cx="640080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42541" y="5989083"/>
            <a:ext cx="6182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Whirlwind computer at MIT, circa 1950, used for flight simulator</a:t>
            </a:r>
          </a:p>
          <a:p>
            <a:r>
              <a:rPr lang="en-US" dirty="0" smtClean="0"/>
              <a:t>First example of “embedded” – computer part of larger machine</a:t>
            </a:r>
          </a:p>
        </p:txBody>
      </p:sp>
    </p:spTree>
    <p:extLst>
      <p:ext uri="{BB962C8B-B14F-4D97-AF65-F5344CB8AC3E}">
        <p14:creationId xmlns:p14="http://schemas.microsoft.com/office/powerpoint/2010/main" val="39024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637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History: microcontroller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4326" y="3620869"/>
            <a:ext cx="2249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Intel 4004, circa 1970,</a:t>
            </a:r>
          </a:p>
          <a:p>
            <a:r>
              <a:rPr lang="en-US" dirty="0"/>
              <a:t>f</a:t>
            </a:r>
            <a:r>
              <a:rPr lang="en-US" dirty="0" smtClean="0"/>
              <a:t>irst microcontroller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46" y="156346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2031"/>
            <a:ext cx="335705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5888" y="4119730"/>
            <a:ext cx="194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Busicom</a:t>
            </a:r>
            <a:r>
              <a:rPr lang="en-US" dirty="0" smtClean="0"/>
              <a:t> calculator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29137" r="17647" b="27234"/>
          <a:stretch/>
        </p:blipFill>
        <p:spPr bwMode="auto">
          <a:xfrm>
            <a:off x="1371600" y="5218059"/>
            <a:ext cx="1600200" cy="11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7753" y="5410200"/>
            <a:ext cx="423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icrocontrollers in automobiles, circa 1975</a:t>
            </a:r>
          </a:p>
          <a:p>
            <a:r>
              <a:rPr lang="en-US" dirty="0"/>
              <a:t>p</a:t>
            </a:r>
            <a:r>
              <a:rPr lang="en-US" dirty="0" smtClean="0"/>
              <a:t>artly in response to oil crisis of 1970’s</a:t>
            </a:r>
          </a:p>
        </p:txBody>
      </p:sp>
    </p:spTree>
    <p:extLst>
      <p:ext uri="{BB962C8B-B14F-4D97-AF65-F5344CB8AC3E}">
        <p14:creationId xmlns:p14="http://schemas.microsoft.com/office/powerpoint/2010/main" val="11737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59888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embed a processor?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3584" y="4495799"/>
            <a:ext cx="52884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designs tend to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faster (response time)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cheaper (part quantity and cost)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ore reliable (less physical wear, more predictable)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rogrammable (easy to change)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18693" r="7533" b="17941"/>
          <a:stretch/>
        </p:blipFill>
        <p:spPr bwMode="auto">
          <a:xfrm>
            <a:off x="5562600" y="1752600"/>
            <a:ext cx="1849148" cy="135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371600"/>
            <a:ext cx="2038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4475" y="3657600"/>
            <a:ext cx="19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echanical, analog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3547" y="3580913"/>
            <a:ext cx="176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rocessor, digital</a:t>
            </a:r>
          </a:p>
        </p:txBody>
      </p:sp>
    </p:spTree>
    <p:extLst>
      <p:ext uri="{BB962C8B-B14F-4D97-AF65-F5344CB8AC3E}">
        <p14:creationId xmlns:p14="http://schemas.microsoft.com/office/powerpoint/2010/main" val="24616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798" y="363648"/>
            <a:ext cx="3096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Automobiles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4041" y="5419056"/>
            <a:ext cx="273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echanical-timed injection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8" y="1450063"/>
            <a:ext cx="3810585" cy="396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48326"/>
            <a:ext cx="3776826" cy="376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05626" y="5412412"/>
            <a:ext cx="23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lectronic fuel injection</a:t>
            </a:r>
          </a:p>
        </p:txBody>
      </p:sp>
      <p:sp>
        <p:nvSpPr>
          <p:cNvPr id="8" name="TextBox 7">
            <a:hlinkClick r:id="rId4"/>
          </p:cNvPr>
          <p:cNvSpPr txBox="1"/>
          <p:nvPr/>
        </p:nvSpPr>
        <p:spPr>
          <a:xfrm>
            <a:off x="6553200" y="6172200"/>
            <a:ext cx="20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[click for reference]</a:t>
            </a:r>
          </a:p>
        </p:txBody>
      </p:sp>
    </p:spTree>
    <p:extLst>
      <p:ext uri="{BB962C8B-B14F-4D97-AF65-F5344CB8AC3E}">
        <p14:creationId xmlns:p14="http://schemas.microsoft.com/office/powerpoint/2010/main" val="39768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758</Words>
  <Application>Microsoft Office PowerPoint</Application>
  <PresentationFormat>On-screen Show (4:3)</PresentationFormat>
  <Paragraphs>184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ahoover</dc:creator>
  <cp:lastModifiedBy>Adam</cp:lastModifiedBy>
  <cp:revision>61</cp:revision>
  <dcterms:created xsi:type="dcterms:W3CDTF">2013-02-14T19:20:12Z</dcterms:created>
  <dcterms:modified xsi:type="dcterms:W3CDTF">2020-03-30T21:26:56Z</dcterms:modified>
</cp:coreProperties>
</file>