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59" r:id="rId4"/>
    <p:sldId id="358" r:id="rId5"/>
    <p:sldId id="360" r:id="rId6"/>
    <p:sldId id="361" r:id="rId7"/>
    <p:sldId id="342" r:id="rId8"/>
    <p:sldId id="307" r:id="rId9"/>
    <p:sldId id="362" r:id="rId10"/>
    <p:sldId id="363" r:id="rId11"/>
    <p:sldId id="365" r:id="rId12"/>
    <p:sldId id="364" r:id="rId13"/>
    <p:sldId id="368" r:id="rId14"/>
    <p:sldId id="379" r:id="rId15"/>
    <p:sldId id="367" r:id="rId16"/>
    <p:sldId id="372" r:id="rId17"/>
    <p:sldId id="369" r:id="rId18"/>
    <p:sldId id="373" r:id="rId19"/>
    <p:sldId id="370" r:id="rId20"/>
    <p:sldId id="371" r:id="rId21"/>
    <p:sldId id="366" r:id="rId22"/>
    <p:sldId id="375" r:id="rId23"/>
    <p:sldId id="376" r:id="rId24"/>
    <p:sldId id="374" r:id="rId25"/>
    <p:sldId id="378" r:id="rId26"/>
    <p:sldId id="3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DE5"/>
    <a:srgbClr val="03C6ED"/>
    <a:srgbClr val="06A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cas.clemson.edu/~ahoover/deep-learn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nsorflow.org/datasets/keras_example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almetto.clemson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Comparison_of_deep-learning_softwa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ecas.clemson.edu/~ahoover/deep-learnin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1063" y="5102377"/>
            <a:ext cx="393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Intro to Deep 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22845"/>
            <a:ext cx="6572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39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Template Learning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928" y="180475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templates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1719797"/>
            <a:ext cx="328094" cy="422536"/>
            <a:chOff x="1090660" y="3467068"/>
            <a:chExt cx="328094" cy="422536"/>
          </a:xfrm>
        </p:grpSpPr>
        <p:sp>
          <p:nvSpPr>
            <p:cNvPr id="34" name="Rectangle 33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27445" y="1719797"/>
            <a:ext cx="320964" cy="422536"/>
            <a:chOff x="1786890" y="3618251"/>
            <a:chExt cx="320964" cy="422536"/>
          </a:xfrm>
        </p:grpSpPr>
        <p:sp>
          <p:nvSpPr>
            <p:cNvPr id="41" name="Rectangle 4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48409" y="1719797"/>
            <a:ext cx="320964" cy="422536"/>
            <a:chOff x="2107854" y="3618251"/>
            <a:chExt cx="320964" cy="422536"/>
          </a:xfrm>
        </p:grpSpPr>
        <p:sp>
          <p:nvSpPr>
            <p:cNvPr id="45" name="Rectangle 4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18222" y="2174090"/>
            <a:ext cx="17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0 template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574639" y="1706956"/>
            <a:ext cx="328094" cy="422536"/>
            <a:chOff x="1090660" y="3467068"/>
            <a:chExt cx="328094" cy="422536"/>
          </a:xfrm>
        </p:grpSpPr>
        <p:sp>
          <p:nvSpPr>
            <p:cNvPr id="53" name="Rectangle 5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906284" y="1706956"/>
            <a:ext cx="320964" cy="422536"/>
            <a:chOff x="1786890" y="3618251"/>
            <a:chExt cx="320964" cy="422536"/>
          </a:xfrm>
        </p:grpSpPr>
        <p:sp>
          <p:nvSpPr>
            <p:cNvPr id="69" name="Rectangle 6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227248" y="1706956"/>
            <a:ext cx="320964" cy="422536"/>
            <a:chOff x="2107854" y="3618251"/>
            <a:chExt cx="320964" cy="422536"/>
          </a:xfrm>
        </p:grpSpPr>
        <p:sp>
          <p:nvSpPr>
            <p:cNvPr id="72" name="Rectangle 7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197061" y="2161249"/>
            <a:ext cx="17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1 template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71928" y="2971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randomly adjust weights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474528" y="2918596"/>
            <a:ext cx="328094" cy="422536"/>
            <a:chOff x="1090660" y="3467068"/>
            <a:chExt cx="328094" cy="422536"/>
          </a:xfrm>
        </p:grpSpPr>
        <p:sp>
          <p:nvSpPr>
            <p:cNvPr id="97" name="Rectangle 96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806173" y="2918596"/>
            <a:ext cx="320964" cy="422536"/>
            <a:chOff x="1786890" y="3618251"/>
            <a:chExt cx="320964" cy="422536"/>
          </a:xfrm>
        </p:grpSpPr>
        <p:sp>
          <p:nvSpPr>
            <p:cNvPr id="100" name="Rectangle 99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27137" y="2918596"/>
            <a:ext cx="320964" cy="422536"/>
            <a:chOff x="2107854" y="3618251"/>
            <a:chExt cx="320964" cy="422536"/>
          </a:xfrm>
        </p:grpSpPr>
        <p:sp>
          <p:nvSpPr>
            <p:cNvPr id="103" name="Rectangle 102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53367" y="2905755"/>
            <a:ext cx="328094" cy="422536"/>
            <a:chOff x="1090660" y="3467068"/>
            <a:chExt cx="328094" cy="422536"/>
          </a:xfrm>
        </p:grpSpPr>
        <p:sp>
          <p:nvSpPr>
            <p:cNvPr id="106" name="Rectangle 105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885012" y="2905755"/>
            <a:ext cx="378306" cy="422536"/>
            <a:chOff x="1786890" y="3618251"/>
            <a:chExt cx="378306" cy="422536"/>
          </a:xfrm>
        </p:grpSpPr>
        <p:sp>
          <p:nvSpPr>
            <p:cNvPr id="109" name="Rectangle 10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05976" y="2905755"/>
            <a:ext cx="320964" cy="422536"/>
            <a:chOff x="2107854" y="3618251"/>
            <a:chExt cx="320964" cy="422536"/>
          </a:xfrm>
        </p:grpSpPr>
        <p:sp>
          <p:nvSpPr>
            <p:cNvPr id="112" name="Rectangle 11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421590" y="3897707"/>
            <a:ext cx="372218" cy="422536"/>
            <a:chOff x="1428085" y="3618251"/>
            <a:chExt cx="372218" cy="422536"/>
          </a:xfrm>
        </p:grpSpPr>
        <p:sp>
          <p:nvSpPr>
            <p:cNvPr id="115" name="Rectangle 114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80395" y="3897707"/>
            <a:ext cx="320964" cy="422536"/>
            <a:chOff x="1786890" y="3618251"/>
            <a:chExt cx="320964" cy="422536"/>
          </a:xfrm>
        </p:grpSpPr>
        <p:sp>
          <p:nvSpPr>
            <p:cNvPr id="118" name="Rectangle 117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101359" y="3897707"/>
            <a:ext cx="320964" cy="422536"/>
            <a:chOff x="2107854" y="3618251"/>
            <a:chExt cx="320964" cy="422536"/>
          </a:xfrm>
        </p:grpSpPr>
        <p:sp>
          <p:nvSpPr>
            <p:cNvPr id="121" name="Rectangle 120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871928" y="3795550"/>
            <a:ext cx="15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training data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249812" y="5162460"/>
            <a:ext cx="17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is class 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298051" y="3791391"/>
            <a:ext cx="163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0) + (0 x 2) + (3 x 1) = </a:t>
            </a:r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126" name="TextBox 125"/>
          <p:cNvSpPr txBox="1"/>
          <p:nvPr/>
        </p:nvSpPr>
        <p:spPr>
          <a:xfrm>
            <a:off x="6330576" y="3791391"/>
            <a:ext cx="174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1) + (0 x -1) + (3 x 0) = -2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830637" y="5921553"/>
            <a:ext cx="589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weight adjustments that improve total classifier score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71928" y="5023961"/>
            <a:ext cx="15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 classifier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961785" y="5162460"/>
            <a:ext cx="23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 </a:t>
            </a:r>
            <a:r>
              <a:rPr lang="en-US" dirty="0" smtClean="0"/>
              <a:t>x 1) + (-2 x -1) = </a:t>
            </a:r>
            <a:r>
              <a:rPr lang="en-US" dirty="0" smtClean="0"/>
              <a:t>5</a:t>
            </a:r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3603279" y="4932036"/>
            <a:ext cx="1901228" cy="285551"/>
          </a:xfrm>
          <a:custGeom>
            <a:avLst/>
            <a:gdLst>
              <a:gd name="connsiteX0" fmla="*/ 0 w 1901228"/>
              <a:gd name="connsiteY0" fmla="*/ 240283 h 285551"/>
              <a:gd name="connsiteX1" fmla="*/ 506994 w 1901228"/>
              <a:gd name="connsiteY1" fmla="*/ 50160 h 285551"/>
              <a:gd name="connsiteX2" fmla="*/ 1104523 w 1901228"/>
              <a:gd name="connsiteY2" fmla="*/ 4893 h 285551"/>
              <a:gd name="connsiteX3" fmla="*/ 1692998 w 1901228"/>
              <a:gd name="connsiteY3" fmla="*/ 140695 h 285551"/>
              <a:gd name="connsiteX4" fmla="*/ 1901228 w 1901228"/>
              <a:gd name="connsiteY4" fmla="*/ 285551 h 2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228" h="285551">
                <a:moveTo>
                  <a:pt x="0" y="240283"/>
                </a:moveTo>
                <a:cubicBezTo>
                  <a:pt x="161453" y="164837"/>
                  <a:pt x="322907" y="89392"/>
                  <a:pt x="506994" y="50160"/>
                </a:cubicBezTo>
                <a:cubicBezTo>
                  <a:pt x="691081" y="10928"/>
                  <a:pt x="906856" y="-10196"/>
                  <a:pt x="1104523" y="4893"/>
                </a:cubicBezTo>
                <a:cubicBezTo>
                  <a:pt x="1302190" y="19982"/>
                  <a:pt x="1560214" y="93919"/>
                  <a:pt x="1692998" y="140695"/>
                </a:cubicBezTo>
                <a:cubicBezTo>
                  <a:pt x="1825782" y="187471"/>
                  <a:pt x="1863505" y="236511"/>
                  <a:pt x="1901228" y="285551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85172" y="4885951"/>
            <a:ext cx="2833735" cy="331636"/>
          </a:xfrm>
          <a:custGeom>
            <a:avLst/>
            <a:gdLst>
              <a:gd name="connsiteX0" fmla="*/ 0 w 2833735"/>
              <a:gd name="connsiteY0" fmla="*/ 331636 h 331636"/>
              <a:gd name="connsiteX1" fmla="*/ 769545 w 2833735"/>
              <a:gd name="connsiteY1" fmla="*/ 32871 h 331636"/>
              <a:gd name="connsiteX2" fmla="*/ 1801640 w 2833735"/>
              <a:gd name="connsiteY2" fmla="*/ 14764 h 331636"/>
              <a:gd name="connsiteX3" fmla="*/ 2534971 w 2833735"/>
              <a:gd name="connsiteY3" fmla="*/ 96245 h 331636"/>
              <a:gd name="connsiteX4" fmla="*/ 2833735 w 2833735"/>
              <a:gd name="connsiteY4" fmla="*/ 313529 h 33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5" h="331636">
                <a:moveTo>
                  <a:pt x="0" y="331636"/>
                </a:moveTo>
                <a:cubicBezTo>
                  <a:pt x="234636" y="208659"/>
                  <a:pt x="469272" y="85683"/>
                  <a:pt x="769545" y="32871"/>
                </a:cubicBezTo>
                <a:cubicBezTo>
                  <a:pt x="1069818" y="-19941"/>
                  <a:pt x="1507402" y="4202"/>
                  <a:pt x="1801640" y="14764"/>
                </a:cubicBezTo>
                <a:cubicBezTo>
                  <a:pt x="2095878" y="25326"/>
                  <a:pt x="2362955" y="46451"/>
                  <a:pt x="2534971" y="96245"/>
                </a:cubicBezTo>
                <a:cubicBezTo>
                  <a:pt x="2706987" y="146039"/>
                  <a:pt x="2770361" y="229784"/>
                  <a:pt x="2833735" y="31352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6527714" y="4608870"/>
            <a:ext cx="253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(reward correct class, penalize incorrect class)</a:t>
            </a:r>
          </a:p>
        </p:txBody>
      </p:sp>
    </p:spTree>
    <p:extLst>
      <p:ext uri="{BB962C8B-B14F-4D97-AF65-F5344CB8AC3E}">
        <p14:creationId xmlns:p14="http://schemas.microsoft.com/office/powerpoint/2010/main" val="11510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7879916" y="5899785"/>
            <a:ext cx="158756" cy="232372"/>
          </a:xfrm>
          <a:prstGeom prst="rect">
            <a:avLst/>
          </a:prstGeom>
          <a:solidFill>
            <a:srgbClr val="0B8DE5"/>
          </a:solidFill>
          <a:ln>
            <a:solidFill>
              <a:srgbClr val="0B8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978851" y="5894070"/>
            <a:ext cx="158756" cy="232372"/>
          </a:xfrm>
          <a:prstGeom prst="rect">
            <a:avLst/>
          </a:prstGeom>
          <a:solidFill>
            <a:srgbClr val="0B8DE5"/>
          </a:solidFill>
          <a:ln>
            <a:solidFill>
              <a:srgbClr val="0B8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182748" y="5904549"/>
            <a:ext cx="158756" cy="232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357883" y="5896929"/>
            <a:ext cx="158756" cy="232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87549" y="5900810"/>
            <a:ext cx="158756" cy="232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592199" y="5893190"/>
            <a:ext cx="158756" cy="232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946097" y="5158740"/>
            <a:ext cx="158756" cy="232372"/>
          </a:xfrm>
          <a:prstGeom prst="rect">
            <a:avLst/>
          </a:prstGeom>
          <a:solidFill>
            <a:srgbClr val="0B8DE5"/>
          </a:solidFill>
          <a:ln>
            <a:solidFill>
              <a:srgbClr val="0B8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937204" y="4093499"/>
            <a:ext cx="158756" cy="232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892443" y="3119805"/>
            <a:ext cx="158756" cy="232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3314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Multiple Data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3620" y="14055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randomly adjust weights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296220" y="1352356"/>
            <a:ext cx="328094" cy="422536"/>
            <a:chOff x="1090660" y="3467068"/>
            <a:chExt cx="328094" cy="422536"/>
          </a:xfrm>
        </p:grpSpPr>
        <p:sp>
          <p:nvSpPr>
            <p:cNvPr id="97" name="Rectangle 96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627865" y="1352356"/>
            <a:ext cx="320964" cy="422536"/>
            <a:chOff x="1786890" y="3618251"/>
            <a:chExt cx="320964" cy="422536"/>
          </a:xfrm>
        </p:grpSpPr>
        <p:sp>
          <p:nvSpPr>
            <p:cNvPr id="100" name="Rectangle 99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48829" y="1352356"/>
            <a:ext cx="320964" cy="422536"/>
            <a:chOff x="2107854" y="3618251"/>
            <a:chExt cx="320964" cy="422536"/>
          </a:xfrm>
        </p:grpSpPr>
        <p:sp>
          <p:nvSpPr>
            <p:cNvPr id="103" name="Rectangle 102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375059" y="1339515"/>
            <a:ext cx="328094" cy="422536"/>
            <a:chOff x="1090660" y="3467068"/>
            <a:chExt cx="328094" cy="422536"/>
          </a:xfrm>
        </p:grpSpPr>
        <p:sp>
          <p:nvSpPr>
            <p:cNvPr id="106" name="Rectangle 105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706704" y="1339515"/>
            <a:ext cx="378306" cy="422536"/>
            <a:chOff x="1786890" y="3618251"/>
            <a:chExt cx="378306" cy="422536"/>
          </a:xfrm>
        </p:grpSpPr>
        <p:sp>
          <p:nvSpPr>
            <p:cNvPr id="109" name="Rectangle 10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27668" y="1339515"/>
            <a:ext cx="320964" cy="422536"/>
            <a:chOff x="2107854" y="3618251"/>
            <a:chExt cx="320964" cy="422536"/>
          </a:xfrm>
        </p:grpSpPr>
        <p:sp>
          <p:nvSpPr>
            <p:cNvPr id="112" name="Rectangle 11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921321" y="2623703"/>
            <a:ext cx="372218" cy="422536"/>
            <a:chOff x="1428085" y="3618251"/>
            <a:chExt cx="372218" cy="422536"/>
          </a:xfrm>
        </p:grpSpPr>
        <p:sp>
          <p:nvSpPr>
            <p:cNvPr id="115" name="Rectangle 114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0126" y="2623703"/>
            <a:ext cx="320964" cy="422536"/>
            <a:chOff x="1786890" y="3618251"/>
            <a:chExt cx="320964" cy="422536"/>
          </a:xfrm>
        </p:grpSpPr>
        <p:sp>
          <p:nvSpPr>
            <p:cNvPr id="118" name="Rectangle 117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601090" y="2623703"/>
            <a:ext cx="320964" cy="422536"/>
            <a:chOff x="2107854" y="3618251"/>
            <a:chExt cx="320964" cy="422536"/>
          </a:xfrm>
        </p:grpSpPr>
        <p:sp>
          <p:nvSpPr>
            <p:cNvPr id="121" name="Rectangle 120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236139" y="2619544"/>
            <a:ext cx="164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training data #1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638282" y="3046239"/>
            <a:ext cx="17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is class 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62262" y="2615385"/>
            <a:ext cx="163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0) + (0 x 2) + (3 x 1) = </a:t>
            </a:r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126" name="TextBox 125"/>
          <p:cNvSpPr txBox="1"/>
          <p:nvPr/>
        </p:nvSpPr>
        <p:spPr>
          <a:xfrm>
            <a:off x="6694787" y="2615385"/>
            <a:ext cx="174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1) + (0 x -1) + (3 x 0) = -2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1566" y="5547711"/>
            <a:ext cx="210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training data contribute to total classifier score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963831" y="3602171"/>
            <a:ext cx="1107996" cy="422536"/>
            <a:chOff x="1428085" y="3618251"/>
            <a:chExt cx="1107996" cy="422536"/>
          </a:xfrm>
        </p:grpSpPr>
        <p:sp>
          <p:nvSpPr>
            <p:cNvPr id="63" name="Rectangle 62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28085" y="364485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	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22636" y="3602171"/>
            <a:ext cx="320964" cy="422536"/>
            <a:chOff x="1786890" y="3618251"/>
            <a:chExt cx="320964" cy="422536"/>
          </a:xfrm>
        </p:grpSpPr>
        <p:sp>
          <p:nvSpPr>
            <p:cNvPr id="66" name="Rectangle 6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43600" y="3602171"/>
            <a:ext cx="378083" cy="422536"/>
            <a:chOff x="2107854" y="3618251"/>
            <a:chExt cx="378083" cy="422536"/>
          </a:xfrm>
        </p:grpSpPr>
        <p:sp>
          <p:nvSpPr>
            <p:cNvPr id="77" name="Rectangle 76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13719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278649" y="3598012"/>
            <a:ext cx="164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training data #2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80792" y="4024707"/>
            <a:ext cx="17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is class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04772" y="3593853"/>
            <a:ext cx="163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 x 0) + (1 x 2) + (-2 x 1) = 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37297" y="3593853"/>
            <a:ext cx="174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 x 1) + (1 x -1) + (-2 x 0) = 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1566" y="1902278"/>
            <a:ext cx="320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through all training data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974393" y="4666673"/>
            <a:ext cx="1107996" cy="422536"/>
            <a:chOff x="1428085" y="3618251"/>
            <a:chExt cx="1107996" cy="422536"/>
          </a:xfrm>
        </p:grpSpPr>
        <p:sp>
          <p:nvSpPr>
            <p:cNvPr id="85" name="Rectangle 84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28085" y="364485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	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33198" y="4666673"/>
            <a:ext cx="320964" cy="422536"/>
            <a:chOff x="1786890" y="3618251"/>
            <a:chExt cx="320964" cy="422536"/>
          </a:xfrm>
        </p:grpSpPr>
        <p:sp>
          <p:nvSpPr>
            <p:cNvPr id="88" name="Rectangle 87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654162" y="4666673"/>
            <a:ext cx="320964" cy="422536"/>
            <a:chOff x="2107854" y="3618251"/>
            <a:chExt cx="320964" cy="422536"/>
          </a:xfrm>
        </p:grpSpPr>
        <p:sp>
          <p:nvSpPr>
            <p:cNvPr id="91" name="Rectangle 90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289211" y="4662514"/>
            <a:ext cx="164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training data #3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691354" y="5089209"/>
            <a:ext cx="17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is class 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15334" y="4658355"/>
            <a:ext cx="163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(-3 x 0) + (1 x 2) + (2 x 1) = 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7859" y="4658355"/>
            <a:ext cx="174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(-3 x 1) + (1 x -1) + (2 x 0) = -4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139949" y="5824710"/>
            <a:ext cx="554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 </a:t>
            </a:r>
            <a:r>
              <a:rPr lang="en-US" dirty="0" smtClean="0"/>
              <a:t>x 1) + (-2 x -1) + (0 x -1) + (3 x 1) + (4 x 1) + (-4 x -1) = </a:t>
            </a:r>
            <a:r>
              <a:rPr lang="en-US" dirty="0" smtClean="0"/>
              <a:t>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3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808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Iterate Learning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3115" y="180475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templates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1719797"/>
            <a:ext cx="328094" cy="422536"/>
            <a:chOff x="1090660" y="3467068"/>
            <a:chExt cx="328094" cy="422536"/>
          </a:xfrm>
        </p:grpSpPr>
        <p:sp>
          <p:nvSpPr>
            <p:cNvPr id="34" name="Rectangle 33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27445" y="1719797"/>
            <a:ext cx="320964" cy="422536"/>
            <a:chOff x="1786890" y="3618251"/>
            <a:chExt cx="320964" cy="422536"/>
          </a:xfrm>
        </p:grpSpPr>
        <p:sp>
          <p:nvSpPr>
            <p:cNvPr id="41" name="Rectangle 4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48409" y="1719797"/>
            <a:ext cx="320964" cy="422536"/>
            <a:chOff x="2107854" y="3618251"/>
            <a:chExt cx="320964" cy="422536"/>
          </a:xfrm>
        </p:grpSpPr>
        <p:sp>
          <p:nvSpPr>
            <p:cNvPr id="45" name="Rectangle 4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18222" y="2174090"/>
            <a:ext cx="17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0 template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574639" y="1706956"/>
            <a:ext cx="328094" cy="422536"/>
            <a:chOff x="1090660" y="3467068"/>
            <a:chExt cx="328094" cy="422536"/>
          </a:xfrm>
        </p:grpSpPr>
        <p:sp>
          <p:nvSpPr>
            <p:cNvPr id="53" name="Rectangle 5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906284" y="1706956"/>
            <a:ext cx="320964" cy="422536"/>
            <a:chOff x="1786890" y="3618251"/>
            <a:chExt cx="320964" cy="422536"/>
          </a:xfrm>
        </p:grpSpPr>
        <p:sp>
          <p:nvSpPr>
            <p:cNvPr id="69" name="Rectangle 6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227248" y="1706956"/>
            <a:ext cx="320964" cy="422536"/>
            <a:chOff x="2107854" y="3618251"/>
            <a:chExt cx="320964" cy="422536"/>
          </a:xfrm>
        </p:grpSpPr>
        <p:sp>
          <p:nvSpPr>
            <p:cNvPr id="72" name="Rectangle 7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197061" y="2161249"/>
            <a:ext cx="17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1 template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3115" y="2971800"/>
            <a:ext cx="324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randomly adjust weights</a:t>
            </a:r>
          </a:p>
          <a:p>
            <a:endParaRPr lang="en-US" dirty="0"/>
          </a:p>
          <a:p>
            <a:r>
              <a:rPr lang="en-US" dirty="0" smtClean="0"/>
              <a:t>… (pass through all data once)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474528" y="2918596"/>
            <a:ext cx="328094" cy="422536"/>
            <a:chOff x="1090660" y="3467068"/>
            <a:chExt cx="328094" cy="422536"/>
          </a:xfrm>
        </p:grpSpPr>
        <p:sp>
          <p:nvSpPr>
            <p:cNvPr id="97" name="Rectangle 96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806173" y="2918596"/>
            <a:ext cx="320964" cy="422536"/>
            <a:chOff x="1786890" y="3618251"/>
            <a:chExt cx="320964" cy="422536"/>
          </a:xfrm>
        </p:grpSpPr>
        <p:sp>
          <p:nvSpPr>
            <p:cNvPr id="100" name="Rectangle 99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27137" y="2918596"/>
            <a:ext cx="320964" cy="422536"/>
            <a:chOff x="2107854" y="3618251"/>
            <a:chExt cx="320964" cy="422536"/>
          </a:xfrm>
        </p:grpSpPr>
        <p:sp>
          <p:nvSpPr>
            <p:cNvPr id="103" name="Rectangle 102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53367" y="2905755"/>
            <a:ext cx="328094" cy="422536"/>
            <a:chOff x="1090660" y="3467068"/>
            <a:chExt cx="328094" cy="422536"/>
          </a:xfrm>
        </p:grpSpPr>
        <p:sp>
          <p:nvSpPr>
            <p:cNvPr id="106" name="Rectangle 105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885012" y="2905755"/>
            <a:ext cx="378306" cy="422536"/>
            <a:chOff x="1786890" y="3618251"/>
            <a:chExt cx="378306" cy="422536"/>
          </a:xfrm>
        </p:grpSpPr>
        <p:sp>
          <p:nvSpPr>
            <p:cNvPr id="109" name="Rectangle 10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05976" y="2905755"/>
            <a:ext cx="320964" cy="422536"/>
            <a:chOff x="2107854" y="3618251"/>
            <a:chExt cx="320964" cy="422536"/>
          </a:xfrm>
        </p:grpSpPr>
        <p:sp>
          <p:nvSpPr>
            <p:cNvPr id="112" name="Rectangle 11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830637" y="5921553"/>
            <a:ext cx="589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iteration through the data is called an “epoch”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482073" y="3550830"/>
            <a:ext cx="328094" cy="422536"/>
            <a:chOff x="1090660" y="3467068"/>
            <a:chExt cx="328094" cy="422536"/>
          </a:xfrm>
        </p:grpSpPr>
        <p:sp>
          <p:nvSpPr>
            <p:cNvPr id="63" name="Rectangle 6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13718" y="3550830"/>
            <a:ext cx="320964" cy="422536"/>
            <a:chOff x="1786890" y="3618251"/>
            <a:chExt cx="320964" cy="422536"/>
          </a:xfrm>
        </p:grpSpPr>
        <p:sp>
          <p:nvSpPr>
            <p:cNvPr id="66" name="Rectangle 6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34682" y="3550830"/>
            <a:ext cx="320964" cy="422536"/>
            <a:chOff x="2107854" y="3618251"/>
            <a:chExt cx="320964" cy="422536"/>
          </a:xfrm>
        </p:grpSpPr>
        <p:sp>
          <p:nvSpPr>
            <p:cNvPr id="77" name="Rectangle 76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560912" y="3537989"/>
            <a:ext cx="328094" cy="422536"/>
            <a:chOff x="1090660" y="3467068"/>
            <a:chExt cx="328094" cy="422536"/>
          </a:xfrm>
        </p:grpSpPr>
        <p:sp>
          <p:nvSpPr>
            <p:cNvPr id="80" name="Rectangle 79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892557" y="3537989"/>
            <a:ext cx="378306" cy="422536"/>
            <a:chOff x="1786890" y="3618251"/>
            <a:chExt cx="378306" cy="422536"/>
          </a:xfrm>
        </p:grpSpPr>
        <p:sp>
          <p:nvSpPr>
            <p:cNvPr id="83" name="Rectangle 82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213521" y="3537989"/>
            <a:ext cx="320964" cy="422536"/>
            <a:chOff x="2107854" y="3618251"/>
            <a:chExt cx="320964" cy="422536"/>
          </a:xfrm>
        </p:grpSpPr>
        <p:sp>
          <p:nvSpPr>
            <p:cNvPr id="86" name="Rectangle 85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82073" y="4191000"/>
            <a:ext cx="372218" cy="422536"/>
            <a:chOff x="1090660" y="3467068"/>
            <a:chExt cx="372218" cy="422536"/>
          </a:xfrm>
        </p:grpSpPr>
        <p:sp>
          <p:nvSpPr>
            <p:cNvPr id="89" name="Rectangle 88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90660" y="34936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13718" y="4191000"/>
            <a:ext cx="320964" cy="422536"/>
            <a:chOff x="1786890" y="3618251"/>
            <a:chExt cx="320964" cy="422536"/>
          </a:xfrm>
        </p:grpSpPr>
        <p:sp>
          <p:nvSpPr>
            <p:cNvPr id="92" name="Rectangle 91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134682" y="4191000"/>
            <a:ext cx="320964" cy="422536"/>
            <a:chOff x="2107854" y="3618251"/>
            <a:chExt cx="320964" cy="422536"/>
          </a:xfrm>
        </p:grpSpPr>
        <p:sp>
          <p:nvSpPr>
            <p:cNvPr id="95" name="Rectangle 9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560912" y="4178159"/>
            <a:ext cx="328094" cy="422536"/>
            <a:chOff x="1090660" y="3467068"/>
            <a:chExt cx="328094" cy="422536"/>
          </a:xfrm>
        </p:grpSpPr>
        <p:sp>
          <p:nvSpPr>
            <p:cNvPr id="133" name="Rectangle 13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92557" y="4178159"/>
            <a:ext cx="320964" cy="422536"/>
            <a:chOff x="1786890" y="3618251"/>
            <a:chExt cx="320964" cy="422536"/>
          </a:xfrm>
        </p:grpSpPr>
        <p:sp>
          <p:nvSpPr>
            <p:cNvPr id="136" name="Rectangle 13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213521" y="4178159"/>
            <a:ext cx="320964" cy="422536"/>
            <a:chOff x="2107854" y="3618251"/>
            <a:chExt cx="320964" cy="422536"/>
          </a:xfrm>
        </p:grpSpPr>
        <p:sp>
          <p:nvSpPr>
            <p:cNvPr id="139" name="Rectangle 138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82073" y="4800600"/>
            <a:ext cx="372218" cy="422536"/>
            <a:chOff x="1090660" y="3467068"/>
            <a:chExt cx="372218" cy="422536"/>
          </a:xfrm>
        </p:grpSpPr>
        <p:sp>
          <p:nvSpPr>
            <p:cNvPr id="142" name="Rectangle 141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90660" y="34936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13718" y="4800600"/>
            <a:ext cx="320964" cy="422536"/>
            <a:chOff x="1786890" y="3618251"/>
            <a:chExt cx="320964" cy="422536"/>
          </a:xfrm>
        </p:grpSpPr>
        <p:sp>
          <p:nvSpPr>
            <p:cNvPr id="145" name="Rectangle 144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134682" y="4800600"/>
            <a:ext cx="320964" cy="422536"/>
            <a:chOff x="2107854" y="3618251"/>
            <a:chExt cx="320964" cy="422536"/>
          </a:xfrm>
        </p:grpSpPr>
        <p:sp>
          <p:nvSpPr>
            <p:cNvPr id="148" name="Rectangle 147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560912" y="4787759"/>
            <a:ext cx="328094" cy="422536"/>
            <a:chOff x="1090660" y="3467068"/>
            <a:chExt cx="328094" cy="422536"/>
          </a:xfrm>
        </p:grpSpPr>
        <p:sp>
          <p:nvSpPr>
            <p:cNvPr id="151" name="Rectangle 150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892557" y="4787759"/>
            <a:ext cx="320964" cy="422536"/>
            <a:chOff x="1786890" y="3618251"/>
            <a:chExt cx="320964" cy="422536"/>
          </a:xfrm>
        </p:grpSpPr>
        <p:sp>
          <p:nvSpPr>
            <p:cNvPr id="154" name="Rectangle 153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213521" y="4787759"/>
            <a:ext cx="378083" cy="422536"/>
            <a:chOff x="2107854" y="3618251"/>
            <a:chExt cx="378083" cy="422536"/>
          </a:xfrm>
        </p:grpSpPr>
        <p:sp>
          <p:nvSpPr>
            <p:cNvPr id="157" name="Rectangle 156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113719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43115" y="4212502"/>
            <a:ext cx="32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(pass through all data once)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43115" y="4871183"/>
            <a:ext cx="32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(pass through all data once)</a:t>
            </a:r>
          </a:p>
        </p:txBody>
      </p:sp>
    </p:spTree>
    <p:extLst>
      <p:ext uri="{BB962C8B-B14F-4D97-AF65-F5344CB8AC3E}">
        <p14:creationId xmlns:p14="http://schemas.microsoft.com/office/powerpoint/2010/main" val="28082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80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Gradient Ascent (or Descent)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329311" y="4953000"/>
            <a:ext cx="667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parameters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epochs (more may learn better but takes longer)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rate (amount to change weights per epoch)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value (better starting point needs less epochs)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2175960" y="2151707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175960" y="3980507"/>
            <a:ext cx="37756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29481" y="1782375"/>
            <a:ext cx="155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classifier score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027777" y="3795841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142417" y="4041618"/>
            <a:ext cx="181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(template values)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83023" y="2506806"/>
            <a:ext cx="3259248" cy="1286598"/>
          </a:xfrm>
          <a:custGeom>
            <a:avLst/>
            <a:gdLst>
              <a:gd name="connsiteX0" fmla="*/ 0 w 4363771"/>
              <a:gd name="connsiteY0" fmla="*/ 1931816 h 1940869"/>
              <a:gd name="connsiteX1" fmla="*/ 172016 w 4363771"/>
              <a:gd name="connsiteY1" fmla="*/ 1470089 h 1940869"/>
              <a:gd name="connsiteX2" fmla="*/ 525101 w 4363771"/>
              <a:gd name="connsiteY2" fmla="*/ 1089843 h 1940869"/>
              <a:gd name="connsiteX3" fmla="*/ 941561 w 4363771"/>
              <a:gd name="connsiteY3" fmla="*/ 754865 h 1940869"/>
              <a:gd name="connsiteX4" fmla="*/ 1421394 w 4363771"/>
              <a:gd name="connsiteY4" fmla="*/ 655277 h 1940869"/>
              <a:gd name="connsiteX5" fmla="*/ 1747319 w 4363771"/>
              <a:gd name="connsiteY5" fmla="*/ 800132 h 1940869"/>
              <a:gd name="connsiteX6" fmla="*/ 1955549 w 4363771"/>
              <a:gd name="connsiteY6" fmla="*/ 872560 h 1940869"/>
              <a:gd name="connsiteX7" fmla="*/ 2353901 w 4363771"/>
              <a:gd name="connsiteY7" fmla="*/ 709598 h 1940869"/>
              <a:gd name="connsiteX8" fmla="*/ 2643612 w 4363771"/>
              <a:gd name="connsiteY8" fmla="*/ 410833 h 1940869"/>
              <a:gd name="connsiteX9" fmla="*/ 2897109 w 4363771"/>
              <a:gd name="connsiteY9" fmla="*/ 175443 h 1940869"/>
              <a:gd name="connsiteX10" fmla="*/ 3241141 w 4363771"/>
              <a:gd name="connsiteY10" fmla="*/ 21534 h 1940869"/>
              <a:gd name="connsiteX11" fmla="*/ 3585173 w 4363771"/>
              <a:gd name="connsiteY11" fmla="*/ 57748 h 1940869"/>
              <a:gd name="connsiteX12" fmla="*/ 4001632 w 4363771"/>
              <a:gd name="connsiteY12" fmla="*/ 537582 h 1940869"/>
              <a:gd name="connsiteX13" fmla="*/ 4255129 w 4363771"/>
              <a:gd name="connsiteY13" fmla="*/ 1406715 h 1940869"/>
              <a:gd name="connsiteX14" fmla="*/ 4363771 w 4363771"/>
              <a:gd name="connsiteY14" fmla="*/ 1940869 h 1940869"/>
              <a:gd name="connsiteX0" fmla="*/ 0 w 4363771"/>
              <a:gd name="connsiteY0" fmla="*/ 1992264 h 2001317"/>
              <a:gd name="connsiteX1" fmla="*/ 172016 w 4363771"/>
              <a:gd name="connsiteY1" fmla="*/ 1530537 h 2001317"/>
              <a:gd name="connsiteX2" fmla="*/ 525101 w 4363771"/>
              <a:gd name="connsiteY2" fmla="*/ 1150291 h 2001317"/>
              <a:gd name="connsiteX3" fmla="*/ 941561 w 4363771"/>
              <a:gd name="connsiteY3" fmla="*/ 815313 h 2001317"/>
              <a:gd name="connsiteX4" fmla="*/ 1421394 w 4363771"/>
              <a:gd name="connsiteY4" fmla="*/ 715725 h 2001317"/>
              <a:gd name="connsiteX5" fmla="*/ 1747319 w 4363771"/>
              <a:gd name="connsiteY5" fmla="*/ 860580 h 2001317"/>
              <a:gd name="connsiteX6" fmla="*/ 1955549 w 4363771"/>
              <a:gd name="connsiteY6" fmla="*/ 933008 h 2001317"/>
              <a:gd name="connsiteX7" fmla="*/ 2353901 w 4363771"/>
              <a:gd name="connsiteY7" fmla="*/ 770046 h 2001317"/>
              <a:gd name="connsiteX8" fmla="*/ 2643612 w 4363771"/>
              <a:gd name="connsiteY8" fmla="*/ 471281 h 2001317"/>
              <a:gd name="connsiteX9" fmla="*/ 2897109 w 4363771"/>
              <a:gd name="connsiteY9" fmla="*/ 235891 h 2001317"/>
              <a:gd name="connsiteX10" fmla="*/ 3241141 w 4363771"/>
              <a:gd name="connsiteY10" fmla="*/ 81982 h 2001317"/>
              <a:gd name="connsiteX11" fmla="*/ 3585173 w 4363771"/>
              <a:gd name="connsiteY11" fmla="*/ 118196 h 2001317"/>
              <a:gd name="connsiteX12" fmla="*/ 4255129 w 4363771"/>
              <a:gd name="connsiteY12" fmla="*/ 1467163 h 2001317"/>
              <a:gd name="connsiteX13" fmla="*/ 4363771 w 4363771"/>
              <a:gd name="connsiteY13" fmla="*/ 2001317 h 2001317"/>
              <a:gd name="connsiteX0" fmla="*/ 0 w 4363771"/>
              <a:gd name="connsiteY0" fmla="*/ 1981935 h 1990988"/>
              <a:gd name="connsiteX1" fmla="*/ 172016 w 4363771"/>
              <a:gd name="connsiteY1" fmla="*/ 1520208 h 1990988"/>
              <a:gd name="connsiteX2" fmla="*/ 525101 w 4363771"/>
              <a:gd name="connsiteY2" fmla="*/ 1139962 h 1990988"/>
              <a:gd name="connsiteX3" fmla="*/ 941561 w 4363771"/>
              <a:gd name="connsiteY3" fmla="*/ 804984 h 1990988"/>
              <a:gd name="connsiteX4" fmla="*/ 1421394 w 4363771"/>
              <a:gd name="connsiteY4" fmla="*/ 705396 h 1990988"/>
              <a:gd name="connsiteX5" fmla="*/ 1747319 w 4363771"/>
              <a:gd name="connsiteY5" fmla="*/ 850251 h 1990988"/>
              <a:gd name="connsiteX6" fmla="*/ 1955549 w 4363771"/>
              <a:gd name="connsiteY6" fmla="*/ 922679 h 1990988"/>
              <a:gd name="connsiteX7" fmla="*/ 2353901 w 4363771"/>
              <a:gd name="connsiteY7" fmla="*/ 759717 h 1990988"/>
              <a:gd name="connsiteX8" fmla="*/ 2643612 w 4363771"/>
              <a:gd name="connsiteY8" fmla="*/ 460952 h 1990988"/>
              <a:gd name="connsiteX9" fmla="*/ 2897109 w 4363771"/>
              <a:gd name="connsiteY9" fmla="*/ 225562 h 1990988"/>
              <a:gd name="connsiteX10" fmla="*/ 3241141 w 4363771"/>
              <a:gd name="connsiteY10" fmla="*/ 71653 h 1990988"/>
              <a:gd name="connsiteX11" fmla="*/ 4255129 w 4363771"/>
              <a:gd name="connsiteY11" fmla="*/ 1456834 h 1990988"/>
              <a:gd name="connsiteX12" fmla="*/ 4363771 w 4363771"/>
              <a:gd name="connsiteY12" fmla="*/ 1990988 h 1990988"/>
              <a:gd name="connsiteX0" fmla="*/ 0 w 4363771"/>
              <a:gd name="connsiteY0" fmla="*/ 1947217 h 1956270"/>
              <a:gd name="connsiteX1" fmla="*/ 172016 w 4363771"/>
              <a:gd name="connsiteY1" fmla="*/ 1485490 h 1956270"/>
              <a:gd name="connsiteX2" fmla="*/ 525101 w 4363771"/>
              <a:gd name="connsiteY2" fmla="*/ 1105244 h 1956270"/>
              <a:gd name="connsiteX3" fmla="*/ 941561 w 4363771"/>
              <a:gd name="connsiteY3" fmla="*/ 770266 h 1956270"/>
              <a:gd name="connsiteX4" fmla="*/ 1421394 w 4363771"/>
              <a:gd name="connsiteY4" fmla="*/ 670678 h 1956270"/>
              <a:gd name="connsiteX5" fmla="*/ 1747319 w 4363771"/>
              <a:gd name="connsiteY5" fmla="*/ 815533 h 1956270"/>
              <a:gd name="connsiteX6" fmla="*/ 1955549 w 4363771"/>
              <a:gd name="connsiteY6" fmla="*/ 887961 h 1956270"/>
              <a:gd name="connsiteX7" fmla="*/ 2353901 w 4363771"/>
              <a:gd name="connsiteY7" fmla="*/ 724999 h 1956270"/>
              <a:gd name="connsiteX8" fmla="*/ 2643612 w 4363771"/>
              <a:gd name="connsiteY8" fmla="*/ 426234 h 1956270"/>
              <a:gd name="connsiteX9" fmla="*/ 3241141 w 4363771"/>
              <a:gd name="connsiteY9" fmla="*/ 36935 h 1956270"/>
              <a:gd name="connsiteX10" fmla="*/ 4255129 w 4363771"/>
              <a:gd name="connsiteY10" fmla="*/ 1422116 h 1956270"/>
              <a:gd name="connsiteX11" fmla="*/ 4363771 w 4363771"/>
              <a:gd name="connsiteY11" fmla="*/ 1956270 h 1956270"/>
              <a:gd name="connsiteX0" fmla="*/ 0 w 4363771"/>
              <a:gd name="connsiteY0" fmla="*/ 1545058 h 1554111"/>
              <a:gd name="connsiteX1" fmla="*/ 172016 w 4363771"/>
              <a:gd name="connsiteY1" fmla="*/ 1083331 h 1554111"/>
              <a:gd name="connsiteX2" fmla="*/ 525101 w 4363771"/>
              <a:gd name="connsiteY2" fmla="*/ 703085 h 1554111"/>
              <a:gd name="connsiteX3" fmla="*/ 941561 w 4363771"/>
              <a:gd name="connsiteY3" fmla="*/ 368107 h 1554111"/>
              <a:gd name="connsiteX4" fmla="*/ 1421394 w 4363771"/>
              <a:gd name="connsiteY4" fmla="*/ 268519 h 1554111"/>
              <a:gd name="connsiteX5" fmla="*/ 1747319 w 4363771"/>
              <a:gd name="connsiteY5" fmla="*/ 413374 h 1554111"/>
              <a:gd name="connsiteX6" fmla="*/ 1955549 w 4363771"/>
              <a:gd name="connsiteY6" fmla="*/ 485802 h 1554111"/>
              <a:gd name="connsiteX7" fmla="*/ 2353901 w 4363771"/>
              <a:gd name="connsiteY7" fmla="*/ 322840 h 1554111"/>
              <a:gd name="connsiteX8" fmla="*/ 2643612 w 4363771"/>
              <a:gd name="connsiteY8" fmla="*/ 24075 h 1554111"/>
              <a:gd name="connsiteX9" fmla="*/ 4255129 w 4363771"/>
              <a:gd name="connsiteY9" fmla="*/ 1019957 h 1554111"/>
              <a:gd name="connsiteX10" fmla="*/ 4363771 w 4363771"/>
              <a:gd name="connsiteY10" fmla="*/ 1554111 h 1554111"/>
              <a:gd name="connsiteX0" fmla="*/ 0 w 4363771"/>
              <a:gd name="connsiteY0" fmla="*/ 1277553 h 1286606"/>
              <a:gd name="connsiteX1" fmla="*/ 172016 w 4363771"/>
              <a:gd name="connsiteY1" fmla="*/ 815826 h 1286606"/>
              <a:gd name="connsiteX2" fmla="*/ 525101 w 4363771"/>
              <a:gd name="connsiteY2" fmla="*/ 435580 h 1286606"/>
              <a:gd name="connsiteX3" fmla="*/ 941561 w 4363771"/>
              <a:gd name="connsiteY3" fmla="*/ 100602 h 1286606"/>
              <a:gd name="connsiteX4" fmla="*/ 1421394 w 4363771"/>
              <a:gd name="connsiteY4" fmla="*/ 1014 h 1286606"/>
              <a:gd name="connsiteX5" fmla="*/ 1747319 w 4363771"/>
              <a:gd name="connsiteY5" fmla="*/ 145869 h 1286606"/>
              <a:gd name="connsiteX6" fmla="*/ 1955549 w 4363771"/>
              <a:gd name="connsiteY6" fmla="*/ 218297 h 1286606"/>
              <a:gd name="connsiteX7" fmla="*/ 2353901 w 4363771"/>
              <a:gd name="connsiteY7" fmla="*/ 55335 h 1286606"/>
              <a:gd name="connsiteX8" fmla="*/ 4255129 w 4363771"/>
              <a:gd name="connsiteY8" fmla="*/ 752452 h 1286606"/>
              <a:gd name="connsiteX9" fmla="*/ 4363771 w 4363771"/>
              <a:gd name="connsiteY9" fmla="*/ 1286606 h 1286606"/>
              <a:gd name="connsiteX0" fmla="*/ 0 w 4363771"/>
              <a:gd name="connsiteY0" fmla="*/ 1277553 h 1286606"/>
              <a:gd name="connsiteX1" fmla="*/ 172016 w 4363771"/>
              <a:gd name="connsiteY1" fmla="*/ 815826 h 1286606"/>
              <a:gd name="connsiteX2" fmla="*/ 525101 w 4363771"/>
              <a:gd name="connsiteY2" fmla="*/ 435580 h 1286606"/>
              <a:gd name="connsiteX3" fmla="*/ 941561 w 4363771"/>
              <a:gd name="connsiteY3" fmla="*/ 100602 h 1286606"/>
              <a:gd name="connsiteX4" fmla="*/ 1421394 w 4363771"/>
              <a:gd name="connsiteY4" fmla="*/ 1014 h 1286606"/>
              <a:gd name="connsiteX5" fmla="*/ 1747319 w 4363771"/>
              <a:gd name="connsiteY5" fmla="*/ 145869 h 1286606"/>
              <a:gd name="connsiteX6" fmla="*/ 1955549 w 4363771"/>
              <a:gd name="connsiteY6" fmla="*/ 218297 h 1286606"/>
              <a:gd name="connsiteX7" fmla="*/ 4255129 w 4363771"/>
              <a:gd name="connsiteY7" fmla="*/ 752452 h 1286606"/>
              <a:gd name="connsiteX8" fmla="*/ 4363771 w 4363771"/>
              <a:gd name="connsiteY8" fmla="*/ 1286606 h 1286606"/>
              <a:gd name="connsiteX0" fmla="*/ 0 w 4363771"/>
              <a:gd name="connsiteY0" fmla="*/ 1276744 h 1285797"/>
              <a:gd name="connsiteX1" fmla="*/ 172016 w 4363771"/>
              <a:gd name="connsiteY1" fmla="*/ 815017 h 1285797"/>
              <a:gd name="connsiteX2" fmla="*/ 525101 w 4363771"/>
              <a:gd name="connsiteY2" fmla="*/ 434771 h 1285797"/>
              <a:gd name="connsiteX3" fmla="*/ 941561 w 4363771"/>
              <a:gd name="connsiteY3" fmla="*/ 99793 h 1285797"/>
              <a:gd name="connsiteX4" fmla="*/ 1421394 w 4363771"/>
              <a:gd name="connsiteY4" fmla="*/ 205 h 1285797"/>
              <a:gd name="connsiteX5" fmla="*/ 1874067 w 4363771"/>
              <a:gd name="connsiteY5" fmla="*/ 117900 h 1285797"/>
              <a:gd name="connsiteX6" fmla="*/ 1955549 w 4363771"/>
              <a:gd name="connsiteY6" fmla="*/ 217488 h 1285797"/>
              <a:gd name="connsiteX7" fmla="*/ 4255129 w 4363771"/>
              <a:gd name="connsiteY7" fmla="*/ 751643 h 1285797"/>
              <a:gd name="connsiteX8" fmla="*/ 4363771 w 4363771"/>
              <a:gd name="connsiteY8" fmla="*/ 1285797 h 1285797"/>
              <a:gd name="connsiteX0" fmla="*/ 0 w 4408747"/>
              <a:gd name="connsiteY0" fmla="*/ 1276744 h 1285797"/>
              <a:gd name="connsiteX1" fmla="*/ 172016 w 4408747"/>
              <a:gd name="connsiteY1" fmla="*/ 815017 h 1285797"/>
              <a:gd name="connsiteX2" fmla="*/ 525101 w 4408747"/>
              <a:gd name="connsiteY2" fmla="*/ 434771 h 1285797"/>
              <a:gd name="connsiteX3" fmla="*/ 941561 w 4408747"/>
              <a:gd name="connsiteY3" fmla="*/ 99793 h 1285797"/>
              <a:gd name="connsiteX4" fmla="*/ 1421394 w 4408747"/>
              <a:gd name="connsiteY4" fmla="*/ 205 h 1285797"/>
              <a:gd name="connsiteX5" fmla="*/ 1874067 w 4408747"/>
              <a:gd name="connsiteY5" fmla="*/ 117900 h 1285797"/>
              <a:gd name="connsiteX6" fmla="*/ 2670773 w 4408747"/>
              <a:gd name="connsiteY6" fmla="*/ 289916 h 1285797"/>
              <a:gd name="connsiteX7" fmla="*/ 4255129 w 4408747"/>
              <a:gd name="connsiteY7" fmla="*/ 751643 h 1285797"/>
              <a:gd name="connsiteX8" fmla="*/ 4363771 w 4408747"/>
              <a:gd name="connsiteY8" fmla="*/ 1285797 h 1285797"/>
              <a:gd name="connsiteX0" fmla="*/ 0 w 4363771"/>
              <a:gd name="connsiteY0" fmla="*/ 1276744 h 1285797"/>
              <a:gd name="connsiteX1" fmla="*/ 172016 w 4363771"/>
              <a:gd name="connsiteY1" fmla="*/ 815017 h 1285797"/>
              <a:gd name="connsiteX2" fmla="*/ 525101 w 4363771"/>
              <a:gd name="connsiteY2" fmla="*/ 434771 h 1285797"/>
              <a:gd name="connsiteX3" fmla="*/ 941561 w 4363771"/>
              <a:gd name="connsiteY3" fmla="*/ 99793 h 1285797"/>
              <a:gd name="connsiteX4" fmla="*/ 1421394 w 4363771"/>
              <a:gd name="connsiteY4" fmla="*/ 205 h 1285797"/>
              <a:gd name="connsiteX5" fmla="*/ 1874067 w 4363771"/>
              <a:gd name="connsiteY5" fmla="*/ 117900 h 1285797"/>
              <a:gd name="connsiteX6" fmla="*/ 2670773 w 4363771"/>
              <a:gd name="connsiteY6" fmla="*/ 289916 h 1285797"/>
              <a:gd name="connsiteX7" fmla="*/ 3630439 w 4363771"/>
              <a:gd name="connsiteY7" fmla="*/ 688269 h 1285797"/>
              <a:gd name="connsiteX8" fmla="*/ 4363771 w 4363771"/>
              <a:gd name="connsiteY8" fmla="*/ 1285797 h 1285797"/>
              <a:gd name="connsiteX0" fmla="*/ 0 w 4363771"/>
              <a:gd name="connsiteY0" fmla="*/ 1277545 h 1286598"/>
              <a:gd name="connsiteX1" fmla="*/ 172016 w 4363771"/>
              <a:gd name="connsiteY1" fmla="*/ 815818 h 1286598"/>
              <a:gd name="connsiteX2" fmla="*/ 525101 w 4363771"/>
              <a:gd name="connsiteY2" fmla="*/ 435572 h 1286598"/>
              <a:gd name="connsiteX3" fmla="*/ 941561 w 4363771"/>
              <a:gd name="connsiteY3" fmla="*/ 100594 h 1286598"/>
              <a:gd name="connsiteX4" fmla="*/ 1421394 w 4363771"/>
              <a:gd name="connsiteY4" fmla="*/ 1006 h 1286598"/>
              <a:gd name="connsiteX5" fmla="*/ 1892174 w 4363771"/>
              <a:gd name="connsiteY5" fmla="*/ 64380 h 1286598"/>
              <a:gd name="connsiteX6" fmla="*/ 2670773 w 4363771"/>
              <a:gd name="connsiteY6" fmla="*/ 290717 h 1286598"/>
              <a:gd name="connsiteX7" fmla="*/ 3630439 w 4363771"/>
              <a:gd name="connsiteY7" fmla="*/ 689070 h 1286598"/>
              <a:gd name="connsiteX8" fmla="*/ 4363771 w 4363771"/>
              <a:gd name="connsiteY8" fmla="*/ 1286598 h 1286598"/>
              <a:gd name="connsiteX0" fmla="*/ 0 w 4363771"/>
              <a:gd name="connsiteY0" fmla="*/ 1277545 h 1286598"/>
              <a:gd name="connsiteX1" fmla="*/ 172016 w 4363771"/>
              <a:gd name="connsiteY1" fmla="*/ 815818 h 1286598"/>
              <a:gd name="connsiteX2" fmla="*/ 525101 w 4363771"/>
              <a:gd name="connsiteY2" fmla="*/ 435572 h 1286598"/>
              <a:gd name="connsiteX3" fmla="*/ 941561 w 4363771"/>
              <a:gd name="connsiteY3" fmla="*/ 100594 h 1286598"/>
              <a:gd name="connsiteX4" fmla="*/ 1421394 w 4363771"/>
              <a:gd name="connsiteY4" fmla="*/ 1006 h 1286598"/>
              <a:gd name="connsiteX5" fmla="*/ 1892174 w 4363771"/>
              <a:gd name="connsiteY5" fmla="*/ 64380 h 1286598"/>
              <a:gd name="connsiteX6" fmla="*/ 2670773 w 4363771"/>
              <a:gd name="connsiteY6" fmla="*/ 290717 h 1286598"/>
              <a:gd name="connsiteX7" fmla="*/ 3032911 w 4363771"/>
              <a:gd name="connsiteY7" fmla="*/ 698124 h 1286598"/>
              <a:gd name="connsiteX8" fmla="*/ 4363771 w 4363771"/>
              <a:gd name="connsiteY8" fmla="*/ 1286598 h 1286598"/>
              <a:gd name="connsiteX0" fmla="*/ 0 w 4363771"/>
              <a:gd name="connsiteY0" fmla="*/ 1277545 h 1286598"/>
              <a:gd name="connsiteX1" fmla="*/ 172016 w 4363771"/>
              <a:gd name="connsiteY1" fmla="*/ 815818 h 1286598"/>
              <a:gd name="connsiteX2" fmla="*/ 525101 w 4363771"/>
              <a:gd name="connsiteY2" fmla="*/ 435572 h 1286598"/>
              <a:gd name="connsiteX3" fmla="*/ 941561 w 4363771"/>
              <a:gd name="connsiteY3" fmla="*/ 100594 h 1286598"/>
              <a:gd name="connsiteX4" fmla="*/ 1421394 w 4363771"/>
              <a:gd name="connsiteY4" fmla="*/ 1006 h 1286598"/>
              <a:gd name="connsiteX5" fmla="*/ 1892174 w 4363771"/>
              <a:gd name="connsiteY5" fmla="*/ 64380 h 1286598"/>
              <a:gd name="connsiteX6" fmla="*/ 2670773 w 4363771"/>
              <a:gd name="connsiteY6" fmla="*/ 290717 h 1286598"/>
              <a:gd name="connsiteX7" fmla="*/ 3032911 w 4363771"/>
              <a:gd name="connsiteY7" fmla="*/ 698124 h 1286598"/>
              <a:gd name="connsiteX8" fmla="*/ 4363771 w 4363771"/>
              <a:gd name="connsiteY8" fmla="*/ 1286598 h 1286598"/>
              <a:gd name="connsiteX0" fmla="*/ 0 w 3259248"/>
              <a:gd name="connsiteY0" fmla="*/ 1277545 h 1286598"/>
              <a:gd name="connsiteX1" fmla="*/ 172016 w 3259248"/>
              <a:gd name="connsiteY1" fmla="*/ 815818 h 1286598"/>
              <a:gd name="connsiteX2" fmla="*/ 525101 w 3259248"/>
              <a:gd name="connsiteY2" fmla="*/ 435572 h 1286598"/>
              <a:gd name="connsiteX3" fmla="*/ 941561 w 3259248"/>
              <a:gd name="connsiteY3" fmla="*/ 100594 h 1286598"/>
              <a:gd name="connsiteX4" fmla="*/ 1421394 w 3259248"/>
              <a:gd name="connsiteY4" fmla="*/ 1006 h 1286598"/>
              <a:gd name="connsiteX5" fmla="*/ 1892174 w 3259248"/>
              <a:gd name="connsiteY5" fmla="*/ 64380 h 1286598"/>
              <a:gd name="connsiteX6" fmla="*/ 2670773 w 3259248"/>
              <a:gd name="connsiteY6" fmla="*/ 290717 h 1286598"/>
              <a:gd name="connsiteX7" fmla="*/ 3032911 w 3259248"/>
              <a:gd name="connsiteY7" fmla="*/ 698124 h 1286598"/>
              <a:gd name="connsiteX8" fmla="*/ 3259248 w 3259248"/>
              <a:gd name="connsiteY8" fmla="*/ 1286598 h 1286598"/>
              <a:gd name="connsiteX0" fmla="*/ 0 w 3259248"/>
              <a:gd name="connsiteY0" fmla="*/ 1277545 h 1286598"/>
              <a:gd name="connsiteX1" fmla="*/ 172016 w 3259248"/>
              <a:gd name="connsiteY1" fmla="*/ 815818 h 1286598"/>
              <a:gd name="connsiteX2" fmla="*/ 525101 w 3259248"/>
              <a:gd name="connsiteY2" fmla="*/ 435572 h 1286598"/>
              <a:gd name="connsiteX3" fmla="*/ 941561 w 3259248"/>
              <a:gd name="connsiteY3" fmla="*/ 100594 h 1286598"/>
              <a:gd name="connsiteX4" fmla="*/ 1421394 w 3259248"/>
              <a:gd name="connsiteY4" fmla="*/ 1006 h 1286598"/>
              <a:gd name="connsiteX5" fmla="*/ 1892174 w 3259248"/>
              <a:gd name="connsiteY5" fmla="*/ 64380 h 1286598"/>
              <a:gd name="connsiteX6" fmla="*/ 2544025 w 3259248"/>
              <a:gd name="connsiteY6" fmla="*/ 290717 h 1286598"/>
              <a:gd name="connsiteX7" fmla="*/ 3032911 w 3259248"/>
              <a:gd name="connsiteY7" fmla="*/ 698124 h 1286598"/>
              <a:gd name="connsiteX8" fmla="*/ 3259248 w 3259248"/>
              <a:gd name="connsiteY8" fmla="*/ 1286598 h 12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248" h="1286598">
                <a:moveTo>
                  <a:pt x="0" y="1277545"/>
                </a:moveTo>
                <a:cubicBezTo>
                  <a:pt x="42249" y="1116846"/>
                  <a:pt x="84499" y="956147"/>
                  <a:pt x="172016" y="815818"/>
                </a:cubicBezTo>
                <a:cubicBezTo>
                  <a:pt x="259533" y="675489"/>
                  <a:pt x="396844" y="554776"/>
                  <a:pt x="525101" y="435572"/>
                </a:cubicBezTo>
                <a:cubicBezTo>
                  <a:pt x="653359" y="316368"/>
                  <a:pt x="792179" y="173022"/>
                  <a:pt x="941561" y="100594"/>
                </a:cubicBezTo>
                <a:cubicBezTo>
                  <a:pt x="1090943" y="28166"/>
                  <a:pt x="1262959" y="7042"/>
                  <a:pt x="1421394" y="1006"/>
                </a:cubicBezTo>
                <a:cubicBezTo>
                  <a:pt x="1579830" y="-5030"/>
                  <a:pt x="1705069" y="16095"/>
                  <a:pt x="1892174" y="64380"/>
                </a:cubicBezTo>
                <a:cubicBezTo>
                  <a:pt x="2079279" y="112665"/>
                  <a:pt x="2353902" y="185093"/>
                  <a:pt x="2544025" y="290717"/>
                </a:cubicBezTo>
                <a:cubicBezTo>
                  <a:pt x="2734148" y="396341"/>
                  <a:pt x="2913707" y="532144"/>
                  <a:pt x="3032911" y="698124"/>
                </a:cubicBezTo>
                <a:cubicBezTo>
                  <a:pt x="3152115" y="864104"/>
                  <a:pt x="3235105" y="1136461"/>
                  <a:pt x="3259248" y="128659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2709360" y="3218507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692006" y="3325640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</a:p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27878" y="3173240"/>
            <a:ext cx="152400" cy="152400"/>
          </a:xfrm>
          <a:prstGeom prst="ellipse">
            <a:avLst/>
          </a:prstGeom>
          <a:solidFill>
            <a:srgbClr val="0B8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861760" y="2945394"/>
            <a:ext cx="152400" cy="152400"/>
          </a:xfrm>
          <a:prstGeom prst="ellipse">
            <a:avLst/>
          </a:prstGeom>
          <a:solidFill>
            <a:srgbClr val="0B8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142417" y="2691897"/>
            <a:ext cx="152400" cy="152400"/>
          </a:xfrm>
          <a:prstGeom prst="ellipse">
            <a:avLst/>
          </a:prstGeom>
          <a:solidFill>
            <a:srgbClr val="0B8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441181" y="2510828"/>
            <a:ext cx="152400" cy="152400"/>
          </a:xfrm>
          <a:prstGeom prst="ellipse">
            <a:avLst/>
          </a:prstGeom>
          <a:solidFill>
            <a:srgbClr val="0B8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785213" y="2438400"/>
            <a:ext cx="152400" cy="152400"/>
          </a:xfrm>
          <a:prstGeom prst="ellipse">
            <a:avLst/>
          </a:prstGeom>
          <a:solidFill>
            <a:srgbClr val="0B8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5886" y="2921660"/>
            <a:ext cx="218329" cy="228946"/>
          </a:xfrm>
          <a:custGeom>
            <a:avLst/>
            <a:gdLst>
              <a:gd name="connsiteX0" fmla="*/ 37260 w 218329"/>
              <a:gd name="connsiteY0" fmla="*/ 228946 h 228946"/>
              <a:gd name="connsiteX1" fmla="*/ 1046 w 218329"/>
              <a:gd name="connsiteY1" fmla="*/ 102197 h 228946"/>
              <a:gd name="connsiteX2" fmla="*/ 73474 w 218329"/>
              <a:gd name="connsiteY2" fmla="*/ 2609 h 228946"/>
              <a:gd name="connsiteX3" fmla="*/ 218329 w 218329"/>
              <a:gd name="connsiteY3" fmla="*/ 38823 h 22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29" h="228946">
                <a:moveTo>
                  <a:pt x="37260" y="228946"/>
                </a:moveTo>
                <a:cubicBezTo>
                  <a:pt x="16135" y="184433"/>
                  <a:pt x="-4990" y="139920"/>
                  <a:pt x="1046" y="102197"/>
                </a:cubicBezTo>
                <a:cubicBezTo>
                  <a:pt x="7082" y="64474"/>
                  <a:pt x="37260" y="13171"/>
                  <a:pt x="73474" y="2609"/>
                </a:cubicBezTo>
                <a:cubicBezTo>
                  <a:pt x="109688" y="-7953"/>
                  <a:pt x="164008" y="15435"/>
                  <a:pt x="218329" y="3882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441698" y="229686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epochs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899193" y="2679742"/>
            <a:ext cx="199466" cy="235474"/>
          </a:xfrm>
          <a:custGeom>
            <a:avLst/>
            <a:gdLst>
              <a:gd name="connsiteX0" fmla="*/ 290 w 199466"/>
              <a:gd name="connsiteY0" fmla="*/ 235474 h 235474"/>
              <a:gd name="connsiteX1" fmla="*/ 18397 w 199466"/>
              <a:gd name="connsiteY1" fmla="*/ 45351 h 235474"/>
              <a:gd name="connsiteX2" fmla="*/ 117985 w 199466"/>
              <a:gd name="connsiteY2" fmla="*/ 84 h 235474"/>
              <a:gd name="connsiteX3" fmla="*/ 199466 w 199466"/>
              <a:gd name="connsiteY3" fmla="*/ 36298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66" h="235474">
                <a:moveTo>
                  <a:pt x="290" y="235474"/>
                </a:moveTo>
                <a:cubicBezTo>
                  <a:pt x="-465" y="160028"/>
                  <a:pt x="-1219" y="84583"/>
                  <a:pt x="18397" y="45351"/>
                </a:cubicBezTo>
                <a:cubicBezTo>
                  <a:pt x="38013" y="6119"/>
                  <a:pt x="87807" y="1593"/>
                  <a:pt x="117985" y="84"/>
                </a:cubicBezTo>
                <a:cubicBezTo>
                  <a:pt x="148163" y="-1425"/>
                  <a:pt x="173814" y="17436"/>
                  <a:pt x="199466" y="3629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16354" y="2477229"/>
            <a:ext cx="244444" cy="166383"/>
          </a:xfrm>
          <a:custGeom>
            <a:avLst/>
            <a:gdLst>
              <a:gd name="connsiteX0" fmla="*/ 0 w 244444"/>
              <a:gd name="connsiteY0" fmla="*/ 166383 h 166383"/>
              <a:gd name="connsiteX1" fmla="*/ 72428 w 244444"/>
              <a:gd name="connsiteY1" fmla="*/ 12474 h 166383"/>
              <a:gd name="connsiteX2" fmla="*/ 172016 w 244444"/>
              <a:gd name="connsiteY2" fmla="*/ 12474 h 166383"/>
              <a:gd name="connsiteX3" fmla="*/ 244444 w 244444"/>
              <a:gd name="connsiteY3" fmla="*/ 39634 h 16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44" h="166383">
                <a:moveTo>
                  <a:pt x="0" y="166383"/>
                </a:moveTo>
                <a:cubicBezTo>
                  <a:pt x="21879" y="102254"/>
                  <a:pt x="43759" y="38125"/>
                  <a:pt x="72428" y="12474"/>
                </a:cubicBezTo>
                <a:cubicBezTo>
                  <a:pt x="101097" y="-13177"/>
                  <a:pt x="143347" y="7947"/>
                  <a:pt x="172016" y="12474"/>
                </a:cubicBezTo>
                <a:cubicBezTo>
                  <a:pt x="200685" y="17001"/>
                  <a:pt x="222564" y="28317"/>
                  <a:pt x="244444" y="3963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60386" y="2312170"/>
            <a:ext cx="298764" cy="150373"/>
          </a:xfrm>
          <a:custGeom>
            <a:avLst/>
            <a:gdLst>
              <a:gd name="connsiteX0" fmla="*/ 0 w 298764"/>
              <a:gd name="connsiteY0" fmla="*/ 150373 h 150373"/>
              <a:gd name="connsiteX1" fmla="*/ 81481 w 298764"/>
              <a:gd name="connsiteY1" fmla="*/ 32678 h 150373"/>
              <a:gd name="connsiteX2" fmla="*/ 199176 w 298764"/>
              <a:gd name="connsiteY2" fmla="*/ 5517 h 150373"/>
              <a:gd name="connsiteX3" fmla="*/ 298764 w 298764"/>
              <a:gd name="connsiteY3" fmla="*/ 123212 h 15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64" h="150373">
                <a:moveTo>
                  <a:pt x="0" y="150373"/>
                </a:moveTo>
                <a:cubicBezTo>
                  <a:pt x="24142" y="103597"/>
                  <a:pt x="48285" y="56821"/>
                  <a:pt x="81481" y="32678"/>
                </a:cubicBezTo>
                <a:cubicBezTo>
                  <a:pt x="114677" y="8535"/>
                  <a:pt x="162962" y="-9572"/>
                  <a:pt x="199176" y="5517"/>
                </a:cubicBezTo>
                <a:cubicBezTo>
                  <a:pt x="235390" y="20606"/>
                  <a:pt x="267077" y="71909"/>
                  <a:pt x="298764" y="12321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3866695" y="2510828"/>
            <a:ext cx="0" cy="146967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866695" y="3066107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</a:t>
            </a:r>
          </a:p>
          <a:p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280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Live Demo #1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396497" y="4038600"/>
            <a:ext cx="6678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simslope</a:t>
            </a:r>
            <a:r>
              <a:rPr lang="en-US" dirty="0"/>
              <a:t>”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://cecas.clemson.edu/~ahoover/deep-learning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1000 “samples” (500 down trends, 500 up trends)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simslope0.py learns weights and prints templates to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#epochs to learn better templates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saves weights into classifier “model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simslope1.py reads model file and uses it to classify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final classifier scores for each sample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3" y="1447800"/>
            <a:ext cx="369375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82" y="1447800"/>
            <a:ext cx="369375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61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Layers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1854" y="2524866"/>
            <a:ext cx="328094" cy="422536"/>
            <a:chOff x="1090660" y="3467068"/>
            <a:chExt cx="328094" cy="422536"/>
          </a:xfrm>
        </p:grpSpPr>
        <p:sp>
          <p:nvSpPr>
            <p:cNvPr id="34" name="Rectangle 33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73499" y="2524866"/>
            <a:ext cx="320964" cy="422536"/>
            <a:chOff x="1786890" y="3618251"/>
            <a:chExt cx="320964" cy="422536"/>
          </a:xfrm>
        </p:grpSpPr>
        <p:sp>
          <p:nvSpPr>
            <p:cNvPr id="41" name="Rectangle 4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94463" y="2524866"/>
            <a:ext cx="320964" cy="422536"/>
            <a:chOff x="2107854" y="3618251"/>
            <a:chExt cx="320964" cy="422536"/>
          </a:xfrm>
        </p:grpSpPr>
        <p:sp>
          <p:nvSpPr>
            <p:cNvPr id="45" name="Rectangle 4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98053" y="2537568"/>
            <a:ext cx="328094" cy="422536"/>
            <a:chOff x="1090660" y="3467068"/>
            <a:chExt cx="328094" cy="422536"/>
          </a:xfrm>
        </p:grpSpPr>
        <p:sp>
          <p:nvSpPr>
            <p:cNvPr id="53" name="Rectangle 5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29698" y="2537568"/>
            <a:ext cx="378306" cy="422536"/>
            <a:chOff x="1786890" y="3618251"/>
            <a:chExt cx="378306" cy="422536"/>
          </a:xfrm>
        </p:grpSpPr>
        <p:sp>
          <p:nvSpPr>
            <p:cNvPr id="69" name="Rectangle 6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50662" y="2537568"/>
            <a:ext cx="320964" cy="422536"/>
            <a:chOff x="2107854" y="3618251"/>
            <a:chExt cx="320964" cy="422536"/>
          </a:xfrm>
        </p:grpSpPr>
        <p:sp>
          <p:nvSpPr>
            <p:cNvPr id="72" name="Rectangle 7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157947" y="2593790"/>
            <a:ext cx="8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731530" y="1610419"/>
            <a:ext cx="328094" cy="422536"/>
            <a:chOff x="1090660" y="3467068"/>
            <a:chExt cx="328094" cy="422536"/>
          </a:xfrm>
        </p:grpSpPr>
        <p:sp>
          <p:nvSpPr>
            <p:cNvPr id="97" name="Rectangle 96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63175" y="1610419"/>
            <a:ext cx="320964" cy="422536"/>
            <a:chOff x="1786890" y="3618251"/>
            <a:chExt cx="320964" cy="422536"/>
          </a:xfrm>
        </p:grpSpPr>
        <p:sp>
          <p:nvSpPr>
            <p:cNvPr id="100" name="Rectangle 99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384139" y="1610419"/>
            <a:ext cx="320964" cy="422536"/>
            <a:chOff x="2107854" y="3618251"/>
            <a:chExt cx="320964" cy="422536"/>
          </a:xfrm>
        </p:grpSpPr>
        <p:sp>
          <p:nvSpPr>
            <p:cNvPr id="103" name="Rectangle 102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672190" y="1610419"/>
            <a:ext cx="328094" cy="422536"/>
            <a:chOff x="1090660" y="3467068"/>
            <a:chExt cx="328094" cy="422536"/>
          </a:xfrm>
        </p:grpSpPr>
        <p:sp>
          <p:nvSpPr>
            <p:cNvPr id="106" name="Rectangle 105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003835" y="1610419"/>
            <a:ext cx="378306" cy="422536"/>
            <a:chOff x="1786890" y="3618251"/>
            <a:chExt cx="378306" cy="422536"/>
          </a:xfrm>
        </p:grpSpPr>
        <p:sp>
          <p:nvSpPr>
            <p:cNvPr id="109" name="Rectangle 108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324799" y="1610419"/>
            <a:ext cx="320964" cy="422536"/>
            <a:chOff x="2107854" y="3618251"/>
            <a:chExt cx="320964" cy="422536"/>
          </a:xfrm>
        </p:grpSpPr>
        <p:sp>
          <p:nvSpPr>
            <p:cNvPr id="112" name="Rectangle 111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889064" y="5275809"/>
            <a:ext cx="760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 can have multiple layers of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layers learn low-level features, deeper layers learn feature patterns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 design depends on problem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97417" y="1610419"/>
            <a:ext cx="328094" cy="422536"/>
            <a:chOff x="1090660" y="3467068"/>
            <a:chExt cx="328094" cy="422536"/>
          </a:xfrm>
        </p:grpSpPr>
        <p:sp>
          <p:nvSpPr>
            <p:cNvPr id="63" name="Rectangle 6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29062" y="1610419"/>
            <a:ext cx="320964" cy="422536"/>
            <a:chOff x="1786890" y="3618251"/>
            <a:chExt cx="320964" cy="422536"/>
          </a:xfrm>
        </p:grpSpPr>
        <p:sp>
          <p:nvSpPr>
            <p:cNvPr id="66" name="Rectangle 6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350026" y="1610419"/>
            <a:ext cx="320964" cy="422536"/>
            <a:chOff x="2107854" y="3618251"/>
            <a:chExt cx="320964" cy="422536"/>
          </a:xfrm>
        </p:grpSpPr>
        <p:sp>
          <p:nvSpPr>
            <p:cNvPr id="77" name="Rectangle 76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0438" y="1610419"/>
            <a:ext cx="328094" cy="422536"/>
            <a:chOff x="1090660" y="3467068"/>
            <a:chExt cx="328094" cy="422536"/>
          </a:xfrm>
        </p:grpSpPr>
        <p:sp>
          <p:nvSpPr>
            <p:cNvPr id="80" name="Rectangle 79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52083" y="1610419"/>
            <a:ext cx="378306" cy="422536"/>
            <a:chOff x="1786890" y="3618251"/>
            <a:chExt cx="378306" cy="422536"/>
          </a:xfrm>
        </p:grpSpPr>
        <p:sp>
          <p:nvSpPr>
            <p:cNvPr id="83" name="Rectangle 82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2978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73047" y="1610419"/>
            <a:ext cx="320964" cy="422536"/>
            <a:chOff x="2107854" y="3618251"/>
            <a:chExt cx="320964" cy="422536"/>
          </a:xfrm>
        </p:grpSpPr>
        <p:sp>
          <p:nvSpPr>
            <p:cNvPr id="86" name="Rectangle 85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46122" y="1610419"/>
            <a:ext cx="372218" cy="422536"/>
            <a:chOff x="1090660" y="3467068"/>
            <a:chExt cx="372218" cy="422536"/>
          </a:xfrm>
        </p:grpSpPr>
        <p:sp>
          <p:nvSpPr>
            <p:cNvPr id="89" name="Rectangle 88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90660" y="34936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77767" y="1610419"/>
            <a:ext cx="320964" cy="422536"/>
            <a:chOff x="1786890" y="3618251"/>
            <a:chExt cx="320964" cy="422536"/>
          </a:xfrm>
        </p:grpSpPr>
        <p:sp>
          <p:nvSpPr>
            <p:cNvPr id="92" name="Rectangle 91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298731" y="1610419"/>
            <a:ext cx="320964" cy="422536"/>
            <a:chOff x="2107854" y="3618251"/>
            <a:chExt cx="320964" cy="422536"/>
          </a:xfrm>
        </p:grpSpPr>
        <p:sp>
          <p:nvSpPr>
            <p:cNvPr id="95" name="Rectangle 9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589158" y="1610419"/>
            <a:ext cx="328094" cy="422536"/>
            <a:chOff x="1090660" y="3467068"/>
            <a:chExt cx="328094" cy="422536"/>
          </a:xfrm>
        </p:grpSpPr>
        <p:sp>
          <p:nvSpPr>
            <p:cNvPr id="133" name="Rectangle 132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920803" y="1610419"/>
            <a:ext cx="320964" cy="422536"/>
            <a:chOff x="1786890" y="3618251"/>
            <a:chExt cx="320964" cy="422536"/>
          </a:xfrm>
        </p:grpSpPr>
        <p:sp>
          <p:nvSpPr>
            <p:cNvPr id="136" name="Rectangle 13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241767" y="1610419"/>
            <a:ext cx="320964" cy="422536"/>
            <a:chOff x="2107854" y="3618251"/>
            <a:chExt cx="320964" cy="422536"/>
          </a:xfrm>
        </p:grpSpPr>
        <p:sp>
          <p:nvSpPr>
            <p:cNvPr id="139" name="Rectangle 138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3" name="Left Brace 2"/>
          <p:cNvSpPr/>
          <p:nvPr/>
        </p:nvSpPr>
        <p:spPr>
          <a:xfrm rot="16200000">
            <a:off x="1535554" y="1434995"/>
            <a:ext cx="330603" cy="16499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/>
          <p:cNvSpPr/>
          <p:nvPr/>
        </p:nvSpPr>
        <p:spPr>
          <a:xfrm rot="16200000">
            <a:off x="3517672" y="1438723"/>
            <a:ext cx="330603" cy="16499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/>
          <p:cNvSpPr/>
          <p:nvPr/>
        </p:nvSpPr>
        <p:spPr>
          <a:xfrm rot="16200000">
            <a:off x="5415296" y="1442451"/>
            <a:ext cx="330603" cy="16499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114865" y="2564170"/>
            <a:ext cx="328094" cy="422536"/>
            <a:chOff x="1090660" y="3467068"/>
            <a:chExt cx="328094" cy="422536"/>
          </a:xfrm>
        </p:grpSpPr>
        <p:sp>
          <p:nvSpPr>
            <p:cNvPr id="117" name="Rectangle 116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90660" y="34936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446510" y="2564170"/>
            <a:ext cx="320964" cy="422536"/>
            <a:chOff x="1786890" y="3618251"/>
            <a:chExt cx="320964" cy="422536"/>
          </a:xfrm>
        </p:grpSpPr>
        <p:sp>
          <p:nvSpPr>
            <p:cNvPr id="120" name="Rectangle 119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767474" y="2564170"/>
            <a:ext cx="320964" cy="422536"/>
            <a:chOff x="2107854" y="3618251"/>
            <a:chExt cx="320964" cy="422536"/>
          </a:xfrm>
        </p:grpSpPr>
        <p:sp>
          <p:nvSpPr>
            <p:cNvPr id="123" name="Rectangle 122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7157947" y="1637021"/>
            <a:ext cx="124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data</a:t>
            </a:r>
          </a:p>
        </p:txBody>
      </p:sp>
      <p:sp>
        <p:nvSpPr>
          <p:cNvPr id="126" name="Left Brace 125"/>
          <p:cNvSpPr/>
          <p:nvPr/>
        </p:nvSpPr>
        <p:spPr>
          <a:xfrm rot="16200000">
            <a:off x="3502963" y="836922"/>
            <a:ext cx="330603" cy="482604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3194021" y="3477061"/>
            <a:ext cx="372218" cy="422536"/>
            <a:chOff x="1090660" y="3467068"/>
            <a:chExt cx="372218" cy="422536"/>
          </a:xfrm>
        </p:grpSpPr>
        <p:sp>
          <p:nvSpPr>
            <p:cNvPr id="129" name="Rectangle 128"/>
            <p:cNvSpPr/>
            <p:nvPr/>
          </p:nvSpPr>
          <p:spPr>
            <a:xfrm>
              <a:off x="1097790" y="3467068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90660" y="34936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-6</a:t>
              </a:r>
              <a:endParaRPr lang="en-US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525666" y="3477061"/>
            <a:ext cx="320964" cy="422536"/>
            <a:chOff x="1786890" y="3618251"/>
            <a:chExt cx="320964" cy="422536"/>
          </a:xfrm>
        </p:grpSpPr>
        <p:sp>
          <p:nvSpPr>
            <p:cNvPr id="162" name="Rectangle 161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846630" y="3477061"/>
            <a:ext cx="320964" cy="422536"/>
            <a:chOff x="2107854" y="3618251"/>
            <a:chExt cx="320964" cy="422536"/>
          </a:xfrm>
        </p:grpSpPr>
        <p:sp>
          <p:nvSpPr>
            <p:cNvPr id="165" name="Rectangle 16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157947" y="3486259"/>
            <a:ext cx="8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2</a:t>
            </a:r>
          </a:p>
        </p:txBody>
      </p:sp>
      <p:sp>
        <p:nvSpPr>
          <p:cNvPr id="168" name="Left Brace 167"/>
          <p:cNvSpPr/>
          <p:nvPr/>
        </p:nvSpPr>
        <p:spPr>
          <a:xfrm rot="16200000">
            <a:off x="3528107" y="3650314"/>
            <a:ext cx="330603" cy="97645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3537303" y="4371845"/>
            <a:ext cx="320964" cy="422536"/>
            <a:chOff x="2107854" y="3618251"/>
            <a:chExt cx="320964" cy="422536"/>
          </a:xfrm>
        </p:grpSpPr>
        <p:sp>
          <p:nvSpPr>
            <p:cNvPr id="170" name="Rectangle 169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7157947" y="4412874"/>
            <a:ext cx="8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3</a:t>
            </a:r>
          </a:p>
        </p:txBody>
      </p:sp>
    </p:spTree>
    <p:extLst>
      <p:ext uri="{BB962C8B-B14F-4D97-AF65-F5344CB8AC3E}">
        <p14:creationId xmlns:p14="http://schemas.microsoft.com/office/powerpoint/2010/main" val="25208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620000" cy="3575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3280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Live Demo #2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9050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“playground” </a:t>
            </a:r>
            <a:r>
              <a:rPr lang="en-US" dirty="0"/>
              <a:t>(</a:t>
            </a:r>
            <a:r>
              <a:rPr lang="en-US" dirty="0" smtClean="0">
                <a:hlinkClick r:id="rId3"/>
              </a:rPr>
              <a:t>http://playground.tensorflow.org/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classes (orange, blue), two features (x, 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layers (4 weights, 2 weights)</a:t>
            </a:r>
          </a:p>
        </p:txBody>
      </p:sp>
    </p:spTree>
    <p:extLst>
      <p:ext uri="{BB962C8B-B14F-4D97-AF65-F5344CB8AC3E}">
        <p14:creationId xmlns:p14="http://schemas.microsoft.com/office/powerpoint/2010/main" val="20349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11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Images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219200" y="525967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analysis uses 2D filters of different sizes in multiple layers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3" y="1295399"/>
            <a:ext cx="8696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280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Live Demo #3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295400" y="4191000"/>
            <a:ext cx="6678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“MNIST</a:t>
            </a:r>
            <a:r>
              <a:rPr lang="en-US" dirty="0"/>
              <a:t>”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www.tensorflow.org/datasets/keras_example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“hello world” problem for 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60,000 training images; 10,000 test images; 28x28 pixels per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Takes appx 10 minutes to train (average computer)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9"/>
          <a:stretch/>
        </p:blipFill>
        <p:spPr>
          <a:xfrm>
            <a:off x="762000" y="1447800"/>
            <a:ext cx="754551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839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Layer Types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2412" y="4572000"/>
            <a:ext cx="8123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types of layers provide different calculations: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connected = all input feeds to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Convolution = local window feeds to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Recurrent = input + previous output feeds to next output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other types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2"/>
          <a:stretch/>
        </p:blipFill>
        <p:spPr bwMode="auto">
          <a:xfrm>
            <a:off x="457200" y="1676400"/>
            <a:ext cx="8352108" cy="23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54097"/>
            <a:ext cx="3419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Similarity to template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Gradient ascent (or descent)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Live demo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Live demo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Live demo #3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Programming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94433"/>
            <a:ext cx="3609796" cy="20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515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 Classifiers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90600" y="580493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learning classifiers can have complex series of layers and connections depending upon the specific problem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219200" y="1139125"/>
            <a:ext cx="6705600" cy="45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8766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Multidimensional Search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309695" y="5105400"/>
            <a:ext cx="667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Classifiers learn lots of weights simultaneously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weights = “model parameters” of classifier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can be complex including multiple local minima/maxima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Training can take days or longer …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121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431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Hardware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29107" y="5076734"/>
            <a:ext cx="529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GPUs are ideal for deep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Highly parallelizable matrix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 computing is common for deep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Clemson’s </a:t>
            </a:r>
            <a:r>
              <a:rPr lang="en-US" dirty="0" smtClean="0">
                <a:hlinkClick r:id="rId2"/>
              </a:rPr>
              <a:t>Palmetto</a:t>
            </a:r>
            <a:r>
              <a:rPr lang="en-US" dirty="0" smtClean="0"/>
              <a:t> cluster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38" y="4876799"/>
            <a:ext cx="2404674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90" y="1250100"/>
            <a:ext cx="6175709" cy="35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587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Programming Language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48762" y="510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 training done using Python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Classifier models (saved weights) can be loaded from a file into any program and used for new classifications (C, Python, Android, …)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t="5416" r="24702" b="4907"/>
          <a:stretch/>
        </p:blipFill>
        <p:spPr bwMode="auto">
          <a:xfrm>
            <a:off x="609600" y="1981200"/>
            <a:ext cx="2399169" cy="22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93946"/>
            <a:ext cx="5486400" cy="3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440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Software Packages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255783" y="4829175"/>
            <a:ext cx="667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TensorFlow</a:t>
            </a:r>
            <a:r>
              <a:rPr lang="en-US" dirty="0" smtClean="0"/>
              <a:t> (Google) most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Keras</a:t>
            </a:r>
            <a:r>
              <a:rPr lang="en-US" dirty="0" smtClean="0"/>
              <a:t> simplifies </a:t>
            </a:r>
            <a:r>
              <a:rPr lang="en-US" dirty="0" err="1" smtClean="0"/>
              <a:t>TensorFlow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PyTorch</a:t>
            </a:r>
            <a:r>
              <a:rPr lang="en-US" dirty="0" smtClean="0"/>
              <a:t> most popular with experts (scientists)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Comparison</a:t>
            </a:r>
            <a:r>
              <a:rPr lang="en-US" dirty="0" smtClean="0"/>
              <a:t> of packages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914400"/>
            <a:ext cx="2800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67176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357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When to use?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419600" y="2133600"/>
            <a:ext cx="37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 learning is just another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use it for every problem!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7" y="1647493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5237"/>
            <a:ext cx="3005305" cy="22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0" y="4476282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when features/patterns are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use for simpler problems!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“big data” (lots of labeled samples)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don’t have data, forget it</a:t>
            </a:r>
          </a:p>
        </p:txBody>
      </p:sp>
    </p:spTree>
    <p:extLst>
      <p:ext uri="{BB962C8B-B14F-4D97-AF65-F5344CB8AC3E}">
        <p14:creationId xmlns:p14="http://schemas.microsoft.com/office/powerpoint/2010/main" val="556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846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Learn More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286000" y="5029200"/>
            <a:ext cx="529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Evolving at warp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group’s </a:t>
            </a:r>
            <a:r>
              <a:rPr lang="en-US" dirty="0" smtClean="0">
                <a:hlinkClick r:id="rId2"/>
              </a:rPr>
              <a:t>deep learning website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other material on the internet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13795" cy="32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528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Template Selection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1364" y="2337447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want to recognize the numbers “0” and “1” in handwriting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3124200"/>
            <a:ext cx="533400" cy="533400"/>
            <a:chOff x="990600" y="1447801"/>
            <a:chExt cx="533400" cy="533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" r="89901" b="88368"/>
            <a:stretch/>
          </p:blipFill>
          <p:spPr>
            <a:xfrm>
              <a:off x="990600" y="1447801"/>
              <a:ext cx="533400" cy="533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26836" y="1524000"/>
              <a:ext cx="320964" cy="4225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3000" y="3172690"/>
            <a:ext cx="533400" cy="540273"/>
            <a:chOff x="2133600" y="1524000"/>
            <a:chExt cx="533400" cy="5402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" t="9970" r="89901" b="78248"/>
            <a:stretch/>
          </p:blipFill>
          <p:spPr>
            <a:xfrm>
              <a:off x="2133600" y="1524000"/>
              <a:ext cx="533400" cy="5402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66026" y="1565910"/>
              <a:ext cx="320964" cy="4225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1364" y="4178874"/>
            <a:ext cx="701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start by taking an example of each to use as templates for matching</a:t>
            </a:r>
          </a:p>
        </p:txBody>
      </p:sp>
    </p:spTree>
    <p:extLst>
      <p:ext uri="{BB962C8B-B14F-4D97-AF65-F5344CB8AC3E}">
        <p14:creationId xmlns:p14="http://schemas.microsoft.com/office/powerpoint/2010/main" val="6973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583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Template Matching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9327" y="5715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run it on some data and find they match some good, some bad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8"/>
          <a:stretch/>
        </p:blipFill>
        <p:spPr>
          <a:xfrm>
            <a:off x="762000" y="1447801"/>
            <a:ext cx="7545519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6836" y="1524000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78248"/>
          <a:stretch/>
        </p:blipFill>
        <p:spPr>
          <a:xfrm>
            <a:off x="762000" y="3733800"/>
            <a:ext cx="7545519" cy="5402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6836" y="3778800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87318" y="21336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87318" y="2857500"/>
            <a:ext cx="7020201" cy="38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981" y="2211169"/>
            <a:ext cx="77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34128" y="2369820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74471" y="2269952"/>
            <a:ext cx="0" cy="629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71438" y="2377440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04360" y="2518410"/>
            <a:ext cx="578" cy="351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989070" y="259842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24250" y="2552700"/>
            <a:ext cx="4099" cy="3329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32710" y="2381250"/>
            <a:ext cx="578" cy="503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838700" y="260223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299710" y="2689860"/>
            <a:ext cx="4388" cy="1835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756910" y="258699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217920" y="2636520"/>
            <a:ext cx="4388" cy="229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625590" y="2335530"/>
            <a:ext cx="4388" cy="5226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090410" y="2442210"/>
            <a:ext cx="4388" cy="431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528560" y="2548890"/>
            <a:ext cx="4388" cy="32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004810" y="2499360"/>
            <a:ext cx="3810" cy="362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287318" y="4346587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287318" y="5070487"/>
            <a:ext cx="7020201" cy="38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981" y="4424156"/>
            <a:ext cx="77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734128" y="4582807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170545" y="4655127"/>
            <a:ext cx="3926" cy="4571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071438" y="4590427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404360" y="4731397"/>
            <a:ext cx="578" cy="351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980873" y="4636655"/>
            <a:ext cx="8775" cy="4535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528291" y="4516582"/>
            <a:ext cx="59" cy="5820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33288" y="4701309"/>
            <a:ext cx="8312" cy="3965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830618" y="4627418"/>
            <a:ext cx="8660" cy="4666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301673" y="4470400"/>
            <a:ext cx="2425" cy="616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756910" y="4799977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206836" y="4544291"/>
            <a:ext cx="15472" cy="534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613236" y="4405745"/>
            <a:ext cx="16742" cy="6654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7090410" y="4655197"/>
            <a:ext cx="4388" cy="431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528560" y="4761877"/>
            <a:ext cx="4388" cy="32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998691" y="4525818"/>
            <a:ext cx="9929" cy="549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528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Template Selection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9327" y="5715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(somehow) pick a second template for each class to start building a filter bank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8"/>
          <a:stretch/>
        </p:blipFill>
        <p:spPr>
          <a:xfrm>
            <a:off x="762000" y="1447801"/>
            <a:ext cx="7545519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6836" y="1524000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78248"/>
          <a:stretch/>
        </p:blipFill>
        <p:spPr>
          <a:xfrm>
            <a:off x="762000" y="3733800"/>
            <a:ext cx="7545519" cy="5402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6836" y="3778800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87318" y="21336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87318" y="2857500"/>
            <a:ext cx="7020201" cy="38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981" y="2211169"/>
            <a:ext cx="77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34128" y="2369820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74471" y="2269952"/>
            <a:ext cx="0" cy="629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71438" y="2377440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04360" y="2518410"/>
            <a:ext cx="578" cy="351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989070" y="259842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24250" y="2552700"/>
            <a:ext cx="4099" cy="3329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32710" y="2381250"/>
            <a:ext cx="578" cy="503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838700" y="260223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299710" y="2689860"/>
            <a:ext cx="4388" cy="1835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756910" y="2586990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217920" y="2636520"/>
            <a:ext cx="4388" cy="229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625590" y="2335530"/>
            <a:ext cx="4388" cy="5226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090410" y="2442210"/>
            <a:ext cx="4388" cy="431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528560" y="2548890"/>
            <a:ext cx="4388" cy="32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004810" y="2499360"/>
            <a:ext cx="3810" cy="362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287318" y="4346587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287318" y="5070487"/>
            <a:ext cx="7020201" cy="38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981" y="4424156"/>
            <a:ext cx="77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734128" y="4582807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170545" y="4655127"/>
            <a:ext cx="3926" cy="4571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071438" y="4590427"/>
            <a:ext cx="3232" cy="515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404360" y="4731397"/>
            <a:ext cx="578" cy="351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980873" y="4636655"/>
            <a:ext cx="8775" cy="4535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528291" y="4516582"/>
            <a:ext cx="59" cy="5820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33288" y="4701309"/>
            <a:ext cx="8312" cy="3965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830618" y="4627418"/>
            <a:ext cx="8660" cy="4666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301673" y="4470400"/>
            <a:ext cx="2425" cy="616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756910" y="4799977"/>
            <a:ext cx="578" cy="278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206836" y="4544291"/>
            <a:ext cx="15472" cy="534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613236" y="4405745"/>
            <a:ext cx="16742" cy="6654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7090410" y="4655197"/>
            <a:ext cx="4388" cy="431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528560" y="4761877"/>
            <a:ext cx="4388" cy="32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998691" y="4525818"/>
            <a:ext cx="9929" cy="549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92618" y="3783418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810000" y="1529745"/>
            <a:ext cx="320964" cy="42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9"/>
          <a:stretch/>
        </p:blipFill>
        <p:spPr>
          <a:xfrm>
            <a:off x="762000" y="1447800"/>
            <a:ext cx="7545519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262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Filter Bank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6259" y="4191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pick templates?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 templates do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number of classes grows, template selection becomes tedious and error prone.</a:t>
            </a:r>
          </a:p>
        </p:txBody>
      </p:sp>
    </p:spTree>
    <p:extLst>
      <p:ext uri="{BB962C8B-B14F-4D97-AF65-F5344CB8AC3E}">
        <p14:creationId xmlns:p14="http://schemas.microsoft.com/office/powerpoint/2010/main" val="41705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520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Deep Learning Concept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499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Automatically learn a “filter bank” of templates from large labeled data 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0" y="1136127"/>
            <a:ext cx="7545519" cy="45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122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9110" y="2819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want to classify 1D data having upward vs downward slopes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483036" y="838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83036" y="1588969"/>
            <a:ext cx="1371600" cy="1123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0590" y="5004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31545" y="1393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05191" y="1212696"/>
            <a:ext cx="1295400" cy="77500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34500" y="1508202"/>
            <a:ext cx="1219200" cy="18399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28146" y="1335051"/>
            <a:ext cx="914400" cy="507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70946" y="1393073"/>
            <a:ext cx="1828799" cy="39179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56746" y="20684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48609" y="3677181"/>
            <a:ext cx="372218" cy="422536"/>
            <a:chOff x="1428085" y="3618251"/>
            <a:chExt cx="372218" cy="422536"/>
          </a:xfrm>
        </p:grpSpPr>
        <p:sp>
          <p:nvSpPr>
            <p:cNvPr id="40" name="Rectangle 39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07414" y="3677181"/>
            <a:ext cx="320964" cy="422536"/>
            <a:chOff x="1786890" y="3618251"/>
            <a:chExt cx="320964" cy="422536"/>
          </a:xfrm>
        </p:grpSpPr>
        <p:sp>
          <p:nvSpPr>
            <p:cNvPr id="46" name="Rectangle 4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8378" y="3677181"/>
            <a:ext cx="320964" cy="422536"/>
            <a:chOff x="2107854" y="3618251"/>
            <a:chExt cx="320964" cy="422536"/>
          </a:xfrm>
        </p:grpSpPr>
        <p:sp>
          <p:nvSpPr>
            <p:cNvPr id="55" name="Rectangle 5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35482" y="3650579"/>
            <a:ext cx="372218" cy="422536"/>
            <a:chOff x="1428085" y="3618251"/>
            <a:chExt cx="372218" cy="422536"/>
          </a:xfrm>
        </p:grpSpPr>
        <p:sp>
          <p:nvSpPr>
            <p:cNvPr id="58" name="Rectangle 57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2774" y="3650579"/>
            <a:ext cx="320964" cy="422536"/>
            <a:chOff x="1786890" y="3618251"/>
            <a:chExt cx="320964" cy="422536"/>
          </a:xfrm>
        </p:grpSpPr>
        <p:sp>
          <p:nvSpPr>
            <p:cNvPr id="61" name="Rectangle 6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31810" y="3650579"/>
            <a:ext cx="320964" cy="422536"/>
            <a:chOff x="2107854" y="3618251"/>
            <a:chExt cx="320964" cy="422536"/>
          </a:xfrm>
        </p:grpSpPr>
        <p:sp>
          <p:nvSpPr>
            <p:cNvPr id="64" name="Rectangle 63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828800" y="4223266"/>
            <a:ext cx="19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 template for class 0 (“up”)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1201" y="4211796"/>
            <a:ext cx="20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 template for class 1 (“down”)</a:t>
            </a:r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239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 Classification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01971" y="5458743"/>
            <a:ext cx="615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 score = recognized class (this input data trends “up”)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483036" y="838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83036" y="1588969"/>
            <a:ext cx="1371600" cy="1123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0590" y="5004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31545" y="1393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05191" y="1212696"/>
            <a:ext cx="1295400" cy="77500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34500" y="1508202"/>
            <a:ext cx="1219200" cy="18399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28146" y="1335051"/>
            <a:ext cx="914400" cy="507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70946" y="1393073"/>
            <a:ext cx="1828799" cy="39179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56746" y="20684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76600" y="2731881"/>
            <a:ext cx="372218" cy="422536"/>
            <a:chOff x="1428085" y="3618251"/>
            <a:chExt cx="372218" cy="422536"/>
          </a:xfrm>
        </p:grpSpPr>
        <p:sp>
          <p:nvSpPr>
            <p:cNvPr id="40" name="Rectangle 39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5405" y="2731881"/>
            <a:ext cx="320964" cy="422536"/>
            <a:chOff x="1786890" y="3618251"/>
            <a:chExt cx="320964" cy="422536"/>
          </a:xfrm>
        </p:grpSpPr>
        <p:sp>
          <p:nvSpPr>
            <p:cNvPr id="46" name="Rectangle 45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56369" y="2731881"/>
            <a:ext cx="320964" cy="422536"/>
            <a:chOff x="2107854" y="3618251"/>
            <a:chExt cx="320964" cy="422536"/>
          </a:xfrm>
        </p:grpSpPr>
        <p:sp>
          <p:nvSpPr>
            <p:cNvPr id="55" name="Rectangle 5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11792" y="4024715"/>
            <a:ext cx="372218" cy="422536"/>
            <a:chOff x="1428085" y="3618251"/>
            <a:chExt cx="372218" cy="422536"/>
          </a:xfrm>
        </p:grpSpPr>
        <p:sp>
          <p:nvSpPr>
            <p:cNvPr id="58" name="Rectangle 57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22407" y="4026148"/>
            <a:ext cx="320964" cy="422536"/>
            <a:chOff x="1786890" y="3618251"/>
            <a:chExt cx="320964" cy="422536"/>
          </a:xfrm>
        </p:grpSpPr>
        <p:sp>
          <p:nvSpPr>
            <p:cNvPr id="61" name="Rectangle 6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01443" y="4026148"/>
            <a:ext cx="320964" cy="422536"/>
            <a:chOff x="2107854" y="3618251"/>
            <a:chExt cx="320964" cy="422536"/>
          </a:xfrm>
        </p:grpSpPr>
        <p:sp>
          <p:nvSpPr>
            <p:cNvPr id="64" name="Rectangle 63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949155" y="31856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0 template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03726" y="4487999"/>
            <a:ext cx="17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1 template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63500" y="3467068"/>
            <a:ext cx="372218" cy="422536"/>
            <a:chOff x="1428085" y="3618251"/>
            <a:chExt cx="372218" cy="422536"/>
          </a:xfrm>
        </p:grpSpPr>
        <p:sp>
          <p:nvSpPr>
            <p:cNvPr id="34" name="Rectangle 33"/>
            <p:cNvSpPr/>
            <p:nvPr/>
          </p:nvSpPr>
          <p:spPr>
            <a:xfrm>
              <a:off x="1462375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28085" y="36448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22305" y="3467068"/>
            <a:ext cx="320964" cy="422536"/>
            <a:chOff x="1786890" y="3618251"/>
            <a:chExt cx="320964" cy="422536"/>
          </a:xfrm>
        </p:grpSpPr>
        <p:sp>
          <p:nvSpPr>
            <p:cNvPr id="41" name="Rectangle 40"/>
            <p:cNvSpPr/>
            <p:nvPr/>
          </p:nvSpPr>
          <p:spPr>
            <a:xfrm>
              <a:off x="1786890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2978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43269" y="3467068"/>
            <a:ext cx="320964" cy="422536"/>
            <a:chOff x="2107854" y="3618251"/>
            <a:chExt cx="320964" cy="422536"/>
          </a:xfrm>
        </p:grpSpPr>
        <p:sp>
          <p:nvSpPr>
            <p:cNvPr id="45" name="Rectangle 44"/>
            <p:cNvSpPr/>
            <p:nvPr/>
          </p:nvSpPr>
          <p:spPr>
            <a:xfrm>
              <a:off x="2107854" y="3618251"/>
              <a:ext cx="320964" cy="422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719" y="3644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22383" y="3911553"/>
            <a:ext cx="117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data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1966" y="2942949"/>
            <a:ext cx="285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-1) + (0 x 0) + (3 x 1) = 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71965" y="4122099"/>
            <a:ext cx="296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(-2 x 1) + (0 x 0) + (3 x -1) = -5</a:t>
            </a:r>
          </a:p>
        </p:txBody>
      </p:sp>
    </p:spTree>
    <p:extLst>
      <p:ext uri="{BB962C8B-B14F-4D97-AF65-F5344CB8AC3E}">
        <p14:creationId xmlns:p14="http://schemas.microsoft.com/office/powerpoint/2010/main" val="37337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1209</Words>
  <Application>Microsoft Office PowerPoint</Application>
  <PresentationFormat>On-screen Show (4:3)</PresentationFormat>
  <Paragraphs>279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237</cp:revision>
  <dcterms:created xsi:type="dcterms:W3CDTF">2013-02-14T19:20:12Z</dcterms:created>
  <dcterms:modified xsi:type="dcterms:W3CDTF">2021-11-30T18:53:42Z</dcterms:modified>
</cp:coreProperties>
</file>