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82" r:id="rId1"/>
    <p:sldMasterId id="2147483923" r:id="rId2"/>
  </p:sldMasterIdLst>
  <p:notesMasterIdLst>
    <p:notesMasterId r:id="rId38"/>
  </p:notesMasterIdLst>
  <p:sldIdLst>
    <p:sldId id="256" r:id="rId3"/>
    <p:sldId id="366" r:id="rId4"/>
    <p:sldId id="351" r:id="rId5"/>
    <p:sldId id="356" r:id="rId6"/>
    <p:sldId id="357" r:id="rId7"/>
    <p:sldId id="359" r:id="rId8"/>
    <p:sldId id="360" r:id="rId9"/>
    <p:sldId id="384" r:id="rId10"/>
    <p:sldId id="322" r:id="rId11"/>
    <p:sldId id="361" r:id="rId12"/>
    <p:sldId id="331" r:id="rId13"/>
    <p:sldId id="335" r:id="rId14"/>
    <p:sldId id="336" r:id="rId15"/>
    <p:sldId id="338" r:id="rId16"/>
    <p:sldId id="385" r:id="rId17"/>
    <p:sldId id="342" r:id="rId18"/>
    <p:sldId id="326" r:id="rId19"/>
    <p:sldId id="325" r:id="rId20"/>
    <p:sldId id="323" r:id="rId21"/>
    <p:sldId id="330" r:id="rId22"/>
    <p:sldId id="333" r:id="rId23"/>
    <p:sldId id="324" r:id="rId24"/>
    <p:sldId id="386" r:id="rId25"/>
    <p:sldId id="382" r:id="rId26"/>
    <p:sldId id="383" r:id="rId27"/>
    <p:sldId id="387" r:id="rId28"/>
    <p:sldId id="378" r:id="rId29"/>
    <p:sldId id="379" r:id="rId30"/>
    <p:sldId id="380" r:id="rId31"/>
    <p:sldId id="381" r:id="rId32"/>
    <p:sldId id="388" r:id="rId33"/>
    <p:sldId id="343" r:id="rId34"/>
    <p:sldId id="339" r:id="rId35"/>
    <p:sldId id="364" r:id="rId36"/>
    <p:sldId id="344" r:id="rId3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7" autoAdjust="0"/>
    <p:restoredTop sz="95053" autoAdjust="0"/>
  </p:normalViewPr>
  <p:slideViewPr>
    <p:cSldViewPr>
      <p:cViewPr varScale="1">
        <p:scale>
          <a:sx n="84" d="100"/>
          <a:sy n="84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65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A129673-E567-4543-BA33-77A57451DC72}" type="datetimeFigureOut">
              <a:rPr lang="zh-CN" altLang="en-US"/>
              <a:pPr>
                <a:defRPr/>
              </a:pPr>
              <a:t>2015-6-21</a:t>
            </a:fld>
            <a:endParaRPr lang="en-US" altLang="zh-CN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0" smtClean="0"/>
              <a:t>Click to edit Master text styles</a:t>
            </a:r>
          </a:p>
          <a:p>
            <a:pPr lvl="1"/>
            <a:r>
              <a:rPr lang="en-US" altLang="zh-CN" noProof="0" smtClean="0"/>
              <a:t>Second level</a:t>
            </a:r>
          </a:p>
          <a:p>
            <a:pPr lvl="2"/>
            <a:r>
              <a:rPr lang="en-US" altLang="zh-CN" noProof="0" smtClean="0"/>
              <a:t>Third level</a:t>
            </a:r>
          </a:p>
          <a:p>
            <a:pPr lvl="3"/>
            <a:r>
              <a:rPr lang="en-US" altLang="zh-CN" noProof="0" smtClean="0"/>
              <a:t>Fourth level</a:t>
            </a:r>
          </a:p>
          <a:p>
            <a:pPr lvl="4"/>
            <a:r>
              <a:rPr lang="en-US" altLang="zh-CN" noProof="0" smtClean="0"/>
              <a:t>Fifth level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D9A08B3-CB2F-43BA-9C1A-E2ACBB67BF6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8756506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6F01F7E-4DBE-4187-894A-F8D6E8488683}" type="slidenum">
              <a:rPr lang="en-US" smtClean="0">
                <a:latin typeface="Calibri" pitchFamily="34" charset="0"/>
                <a:ea typeface="ＭＳ Ｐゴシック" pitchFamily="34" charset="-128"/>
              </a:rPr>
              <a:pPr/>
              <a:t>6</a:t>
            </a:fld>
            <a:endParaRPr lang="en-US" smtClean="0">
              <a:latin typeface="Calibri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6F01F7E-4DBE-4187-894A-F8D6E8488683}" type="slidenum">
              <a:rPr lang="en-US" smtClean="0">
                <a:latin typeface="Calibri" pitchFamily="34" charset="0"/>
                <a:ea typeface="ＭＳ Ｐゴシック" pitchFamily="34" charset="-128"/>
              </a:rPr>
              <a:pPr/>
              <a:t>7</a:t>
            </a:fld>
            <a:endParaRPr lang="en-US" smtClean="0">
              <a:latin typeface="Calibri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6F01F7E-4DBE-4187-894A-F8D6E8488683}" type="slidenum">
              <a:rPr lang="en-US" smtClean="0">
                <a:latin typeface="Calibri" pitchFamily="34" charset="0"/>
                <a:ea typeface="ＭＳ Ｐゴシック" pitchFamily="34" charset="-128"/>
              </a:rPr>
              <a:pPr/>
              <a:t>24</a:t>
            </a:fld>
            <a:endParaRPr lang="en-US" smtClean="0">
              <a:latin typeface="Calibri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6F01F7E-4DBE-4187-894A-F8D6E8488683}" type="slidenum">
              <a:rPr lang="en-US" smtClean="0">
                <a:latin typeface="Calibri" pitchFamily="34" charset="0"/>
                <a:ea typeface="ＭＳ Ｐゴシック" pitchFamily="34" charset="-128"/>
              </a:rPr>
              <a:pPr/>
              <a:t>27</a:t>
            </a:fld>
            <a:endParaRPr lang="en-US" smtClean="0">
              <a:latin typeface="Calibri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6F01F7E-4DBE-4187-894A-F8D6E8488683}" type="slidenum">
              <a:rPr lang="en-US" smtClean="0">
                <a:latin typeface="Calibri" pitchFamily="34" charset="0"/>
                <a:ea typeface="ＭＳ Ｐゴシック" pitchFamily="34" charset="-128"/>
              </a:rPr>
              <a:pPr/>
              <a:t>28</a:t>
            </a:fld>
            <a:endParaRPr lang="en-US" smtClean="0">
              <a:latin typeface="Calibri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AF0BEAE3-7196-4B8C-8B3A-270C649E6ADB}" type="slidenum">
              <a:rPr lang="en-US" smtClean="0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rPr>
              <a:pPr/>
              <a:t>34</a:t>
            </a:fld>
            <a:endParaRPr lang="en-US" smtClean="0">
              <a:solidFill>
                <a:srgbClr val="000000"/>
              </a:solidFill>
              <a:latin typeface="Calibri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kumimoji="1" lang="en-US" altLang="en-US" sz="2400" smtClean="0">
                <a:latin typeface="Times New Roman" pitchFamily="18" charset="0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kumimoji="1" lang="en-US" altLang="en-US" sz="2400" smtClean="0">
                <a:latin typeface="Times New Roman" pitchFamily="18" charset="0"/>
              </a:endParaRPr>
            </a:p>
          </p:txBody>
        </p:sp>
      </p:grp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</p:grpSp>
      <p:sp>
        <p:nvSpPr>
          <p:cNvPr id="6656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6572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8CA4E6D-B1B8-41B7-923D-D073BBA367CE}" type="datetimeFigureOut">
              <a:rPr lang="en-US"/>
              <a:pPr>
                <a:defRPr/>
              </a:pPr>
              <a:t>6/21/2015</a:t>
            </a:fld>
            <a:endParaRPr lang="en-US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BACBF-601C-4802-A5D1-1443214954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AC483-1421-4CB3-AFC2-9376C7E9BA0C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026FF-2F5E-4C0C-994D-09448A26A20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8DB7B-57E2-4066-B782-C71FD761ABCC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EB634-352D-4870-998C-EA90D7BFF5D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97E8F-AC9A-4410-B7D2-836352B75F7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FF1B2-173A-4A31-9463-5E2E706E896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4763E-0747-4966-8CEB-24942AD4814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07EC2-312A-4931-968B-6A4311594D0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7C579-9EB4-45FF-BFFE-02D3C684A1A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57E45-5C09-4C54-9F4D-7900CA4486F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A47D2-3026-434B-8EBA-9A5857B7CF2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0" name="Date Placeholder 19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bg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6E92219-EC82-4722-A5BB-621FA131F30C}" type="datetimeFigureOut">
              <a:rPr lang="en-US"/>
              <a:pPr>
                <a:defRPr/>
              </a:pPr>
              <a:t>6/21/2015</a:t>
            </a:fld>
            <a:endParaRPr lang="en-US"/>
          </a:p>
        </p:txBody>
      </p:sp>
      <p:sp>
        <p:nvSpPr>
          <p:cNvPr id="21" name="Footer Placeholder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200" y="6248400"/>
            <a:ext cx="587375" cy="4889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B0076B9-9126-409E-A786-30E7340107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7" r:id="rId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EE95B40-C357-481B-9C02-C167DD5FE012}" type="datetimeFigureOut">
              <a:rPr lang="en-US"/>
              <a:pPr>
                <a:defRPr/>
              </a:pPr>
              <a:t>6/21/2015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CFC38AE-4DA2-47D9-9D2D-23563D6836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8" r:id="rId1"/>
    <p:sldLayoutId id="2147483949" r:id="rId2"/>
    <p:sldLayoutId id="2147483950" r:id="rId3"/>
    <p:sldLayoutId id="2147483951" r:id="rId4"/>
    <p:sldLayoutId id="2147483952" r:id="rId5"/>
    <p:sldLayoutId id="2147483953" r:id="rId6"/>
    <p:sldLayoutId id="2147483954" r:id="rId7"/>
    <p:sldLayoutId id="2147483955" r:id="rId8"/>
    <p:sldLayoutId id="2147483956" r:id="rId9"/>
    <p:sldLayoutId id="2147483957" r:id="rId10"/>
    <p:sldLayoutId id="214748395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8.xml"/><Relationship Id="rId1" Type="http://schemas.openxmlformats.org/officeDocument/2006/relationships/video" Target="file:///C:\Writing\WeightWatch\BiteCounter.m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4.png"/><Relationship Id="rId5" Type="http://schemas.openxmlformats.org/officeDocument/2006/relationships/image" Target="../media/image33.wmf"/><Relationship Id="rId4" Type="http://schemas.openxmlformats.org/officeDocument/2006/relationships/slide" Target="slide2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2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7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1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785786" y="548680"/>
            <a:ext cx="7786742" cy="1584325"/>
          </a:xfrm>
        </p:spPr>
        <p:txBody>
          <a:bodyPr anchor="ctr"/>
          <a:lstStyle/>
          <a:p>
            <a:pPr marL="0" indent="0" algn="ctr">
              <a:buFontTx/>
              <a:buNone/>
            </a:pPr>
            <a:r>
              <a:rPr lang="en-US" altLang="zh-CN" sz="5400" b="1" dirty="0" smtClean="0"/>
              <a:t>Tracking Wrist Motion to Monitor Energy </a:t>
            </a:r>
            <a:r>
              <a:rPr lang="en-US" altLang="zh-CN" sz="5400" b="1" dirty="0" smtClean="0"/>
              <a:t>Intake</a:t>
            </a:r>
          </a:p>
        </p:txBody>
      </p:sp>
      <p:pic>
        <p:nvPicPr>
          <p:cNvPr id="15363" name="Pictur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163" y="2384425"/>
            <a:ext cx="3095625" cy="385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Rectangle 2"/>
          <p:cNvSpPr txBox="1">
            <a:spLocks noChangeArrowheads="1"/>
          </p:cNvSpPr>
          <p:nvPr/>
        </p:nvSpPr>
        <p:spPr bwMode="auto">
          <a:xfrm>
            <a:off x="611188" y="2843213"/>
            <a:ext cx="45370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altLang="zh-CN" sz="2800" dirty="0">
                <a:latin typeface="Calibri" pitchFamily="34" charset="0"/>
              </a:rPr>
              <a:t>Adam </a:t>
            </a:r>
            <a:r>
              <a:rPr lang="en-US" altLang="zh-CN" sz="2800" dirty="0" smtClean="0">
                <a:latin typeface="Calibri" pitchFamily="34" charset="0"/>
              </a:rPr>
              <a:t>Hoover</a:t>
            </a:r>
            <a:endParaRPr lang="en-US" altLang="zh-CN" sz="2800" dirty="0">
              <a:latin typeface="Calibri" pitchFamily="34" charset="0"/>
            </a:endParaRPr>
          </a:p>
          <a:p>
            <a:pPr algn="ctr" eaLnBrk="1" hangingPunct="1"/>
            <a:r>
              <a:rPr lang="en-US" altLang="zh-CN" sz="2800" dirty="0">
                <a:latin typeface="Calibri" pitchFamily="34" charset="0"/>
              </a:rPr>
              <a:t>Electrical &amp; Computer Engineering Department</a:t>
            </a:r>
            <a:br>
              <a:rPr lang="en-US" altLang="zh-CN" sz="2800" dirty="0">
                <a:latin typeface="Calibri" pitchFamily="34" charset="0"/>
              </a:rPr>
            </a:br>
            <a:r>
              <a:rPr lang="en-US" altLang="zh-CN" sz="2800" dirty="0">
                <a:latin typeface="Calibri" pitchFamily="34" charset="0"/>
              </a:rPr>
              <a:t/>
            </a:r>
            <a:br>
              <a:rPr lang="en-US" altLang="zh-CN" sz="2800" dirty="0">
                <a:latin typeface="Calibri" pitchFamily="34" charset="0"/>
              </a:rPr>
            </a:br>
            <a:endParaRPr lang="en-US" altLang="zh-CN" sz="2800" dirty="0">
              <a:latin typeface="Calibri" pitchFamily="34" charset="0"/>
            </a:endParaRPr>
          </a:p>
        </p:txBody>
      </p:sp>
      <p:pic>
        <p:nvPicPr>
          <p:cNvPr id="15365" name="Picture 5" descr="https://encrypted-tbn1.gstatic.com/images?q=tbn:ANd9GcToBm2ejfRmGmMD-Lp4FO3gEL2gt2mXwRMbNKWybifOnd1YfLzRGekgmV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7100" y="4784725"/>
            <a:ext cx="390525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1"/>
          <p:cNvSpPr>
            <a:spLocks noGrp="1"/>
          </p:cNvSpPr>
          <p:nvPr>
            <p:ph type="title" idx="4294967295"/>
          </p:nvPr>
        </p:nvSpPr>
        <p:spPr>
          <a:xfrm>
            <a:off x="266700" y="188913"/>
            <a:ext cx="8174038" cy="792162"/>
          </a:xfrm>
        </p:spPr>
        <p:txBody>
          <a:bodyPr/>
          <a:lstStyle/>
          <a:p>
            <a:pPr algn="l"/>
            <a:r>
              <a:rPr lang="en-US" altLang="en-US" dirty="0" smtClean="0"/>
              <a:t>Algorithm</a:t>
            </a:r>
          </a:p>
        </p:txBody>
      </p:sp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1043608" y="1196752"/>
            <a:ext cx="704178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2000" dirty="0" smtClean="0"/>
              <a:t>The wrist undergoes a characteristic roll motion during the taking of a bite of food that can be tracked using a gyroscope</a:t>
            </a:r>
            <a:endParaRPr lang="en-US" sz="2000" dirty="0"/>
          </a:p>
        </p:txBody>
      </p:sp>
      <p:pic>
        <p:nvPicPr>
          <p:cNvPr id="6" name="Picture 2" descr="coord-sys.ep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361" y="2578771"/>
            <a:ext cx="2614699" cy="1879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 descr="timing-diagram.ep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15720" y="2192625"/>
            <a:ext cx="5194644" cy="2586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2"/>
          <p:cNvSpPr txBox="1">
            <a:spLocks noChangeArrowheads="1"/>
          </p:cNvSpPr>
          <p:nvPr/>
        </p:nvSpPr>
        <p:spPr bwMode="auto">
          <a:xfrm>
            <a:off x="848293" y="5085184"/>
            <a:ext cx="743241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2000" dirty="0"/>
              <a:t>Biologically, this can be related to the necessary orientations for (1) picking food up, and (2) placing food into the mouth</a:t>
            </a:r>
          </a:p>
        </p:txBody>
      </p:sp>
    </p:spTree>
    <p:extLst>
      <p:ext uri="{BB962C8B-B14F-4D97-AF65-F5344CB8AC3E}">
        <p14:creationId xmlns:p14="http://schemas.microsoft.com/office/powerpoint/2010/main" xmlns="" val="124923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/>
          </a:p>
        </p:txBody>
      </p:sp>
      <p:pic>
        <p:nvPicPr>
          <p:cNvPr id="2" name="BiteCounter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1000108"/>
            <a:ext cx="5429844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1"/>
          <p:cNvSpPr txBox="1">
            <a:spLocks/>
          </p:cNvSpPr>
          <p:nvPr/>
        </p:nvSpPr>
        <p:spPr bwMode="auto">
          <a:xfrm>
            <a:off x="266700" y="188913"/>
            <a:ext cx="8448704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Demo of Bite Counting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42910" y="5214950"/>
            <a:ext cx="8001056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altLang="zh-CN" sz="2800" dirty="0" smtClean="0">
                <a:latin typeface="Calibri" pitchFamily="34" charset="0"/>
              </a:rPr>
              <a:t>Early test:  49 meals (47 participants), 1675 bites</a:t>
            </a:r>
          </a:p>
          <a:p>
            <a:pPr algn="ctr" eaLnBrk="1" hangingPunct="1"/>
            <a:r>
              <a:rPr lang="en-US" altLang="zh-CN" sz="2800" dirty="0" smtClean="0">
                <a:latin typeface="Calibri" pitchFamily="34" charset="0"/>
              </a:rPr>
              <a:t>86% bites detected, 81% positive predictive value</a:t>
            </a:r>
          </a:p>
          <a:p>
            <a:pPr algn="ctr" eaLnBrk="1" hangingPunct="1"/>
            <a:r>
              <a:rPr lang="en-US" altLang="zh-CN" sz="2800" dirty="0" smtClean="0">
                <a:latin typeface="Calibri" pitchFamily="34" charset="0"/>
              </a:rPr>
              <a:t>Talking and other actions between 67% of bites</a:t>
            </a:r>
          </a:p>
          <a:p>
            <a:pPr algn="ctr" eaLnBrk="1" hangingPunct="1"/>
            <a:r>
              <a:rPr lang="en-US" altLang="zh-CN" sz="2800" dirty="0">
                <a:latin typeface="Calibri" pitchFamily="34" charset="0"/>
              </a:rPr>
              <a:t/>
            </a:r>
            <a:br>
              <a:rPr lang="en-US" altLang="zh-CN" sz="2800" dirty="0">
                <a:latin typeface="Calibri" pitchFamily="34" charset="0"/>
              </a:rPr>
            </a:br>
            <a:r>
              <a:rPr lang="en-US" altLang="zh-CN" sz="2800" dirty="0">
                <a:latin typeface="Calibri" pitchFamily="34" charset="0"/>
              </a:rPr>
              <a:t/>
            </a:r>
            <a:br>
              <a:rPr lang="en-US" altLang="zh-CN" sz="2800" dirty="0">
                <a:latin typeface="Calibri" pitchFamily="34" charset="0"/>
              </a:rPr>
            </a:br>
            <a:endParaRPr lang="en-US" altLang="zh-CN" sz="28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1"/>
          <p:cNvSpPr>
            <a:spLocks noGrp="1"/>
          </p:cNvSpPr>
          <p:nvPr>
            <p:ph type="title" idx="4294967295"/>
          </p:nvPr>
        </p:nvSpPr>
        <p:spPr>
          <a:xfrm>
            <a:off x="266700" y="188913"/>
            <a:ext cx="8448704" cy="792162"/>
          </a:xfrm>
        </p:spPr>
        <p:txBody>
          <a:bodyPr/>
          <a:lstStyle/>
          <a:p>
            <a:pPr algn="l"/>
            <a:r>
              <a:rPr lang="en-US" altLang="en-US" dirty="0" smtClean="0"/>
              <a:t>Cafeteria Experiment</a:t>
            </a:r>
          </a:p>
        </p:txBody>
      </p:sp>
      <p:pic>
        <p:nvPicPr>
          <p:cNvPr id="9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8674" y="908050"/>
            <a:ext cx="3887739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7" y="908050"/>
            <a:ext cx="3888581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9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3643314"/>
            <a:ext cx="3957664" cy="2638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4857752" y="3857628"/>
            <a:ext cx="3714776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buFont typeface="Arial" pitchFamily="34" charset="0"/>
              <a:buChar char="•"/>
            </a:pPr>
            <a:r>
              <a:rPr lang="en-US" altLang="zh-CN" sz="2800" dirty="0" smtClean="0">
                <a:latin typeface="Calibri" pitchFamily="34" charset="0"/>
              </a:rPr>
              <a:t> Main food service for Clemson University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altLang="zh-CN" sz="2800" dirty="0">
                <a:latin typeface="Calibri" pitchFamily="34" charset="0"/>
              </a:rPr>
              <a:t> </a:t>
            </a:r>
            <a:r>
              <a:rPr lang="en-US" altLang="zh-CN" sz="2800" dirty="0" smtClean="0">
                <a:latin typeface="Calibri" pitchFamily="34" charset="0"/>
              </a:rPr>
              <a:t>Seats ~800 people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altLang="zh-CN" sz="2800" dirty="0">
                <a:latin typeface="Calibri" pitchFamily="34" charset="0"/>
              </a:rPr>
              <a:t> </a:t>
            </a:r>
            <a:r>
              <a:rPr lang="en-US" altLang="zh-CN" sz="2800" dirty="0" smtClean="0">
                <a:latin typeface="Calibri" pitchFamily="34" charset="0"/>
              </a:rPr>
              <a:t>Huge variety of foods and beverages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1"/>
          <p:cNvSpPr>
            <a:spLocks noGrp="1"/>
          </p:cNvSpPr>
          <p:nvPr>
            <p:ph type="title" idx="4294967295"/>
          </p:nvPr>
        </p:nvSpPr>
        <p:spPr>
          <a:xfrm>
            <a:off x="266700" y="188913"/>
            <a:ext cx="8448704" cy="792162"/>
          </a:xfrm>
        </p:spPr>
        <p:txBody>
          <a:bodyPr/>
          <a:lstStyle/>
          <a:p>
            <a:pPr algn="l"/>
            <a:r>
              <a:rPr lang="en-US" altLang="en-US" dirty="0" smtClean="0"/>
              <a:t>Cafeteria Experiment</a:t>
            </a: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357158" y="4786322"/>
            <a:ext cx="8358246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altLang="zh-CN" sz="2800" dirty="0" smtClean="0">
                <a:latin typeface="Calibri" pitchFamily="34" charset="0"/>
              </a:rPr>
              <a:t>276 participants (1 meal each)</a:t>
            </a:r>
          </a:p>
          <a:p>
            <a:pPr algn="ctr" eaLnBrk="1" hangingPunct="1"/>
            <a:r>
              <a:rPr lang="en-US" altLang="zh-CN" sz="2800" dirty="0" smtClean="0">
                <a:latin typeface="Calibri" pitchFamily="34" charset="0"/>
              </a:rPr>
              <a:t>380 different foods and beverages consumed</a:t>
            </a:r>
          </a:p>
          <a:p>
            <a:pPr algn="ctr" eaLnBrk="1" hangingPunct="1"/>
            <a:r>
              <a:rPr lang="en-US" altLang="zh-CN" sz="2800" dirty="0" smtClean="0">
                <a:latin typeface="Calibri" pitchFamily="34" charset="0"/>
              </a:rPr>
              <a:t>22,383 total bites</a:t>
            </a:r>
          </a:p>
          <a:p>
            <a:pPr algn="ctr" eaLnBrk="1" hangingPunct="1"/>
            <a:r>
              <a:rPr lang="en-US" altLang="zh-CN" sz="2800" dirty="0" smtClean="0">
                <a:latin typeface="Calibri" pitchFamily="34" charset="0"/>
              </a:rPr>
              <a:t>82% bites detected, 82% positive predictive value</a:t>
            </a:r>
            <a:r>
              <a:rPr lang="en-US" altLang="zh-CN" sz="2800" dirty="0">
                <a:latin typeface="Calibri" pitchFamily="34" charset="0"/>
              </a:rPr>
              <a:t/>
            </a:r>
            <a:br>
              <a:rPr lang="en-US" altLang="zh-CN" sz="2800" dirty="0">
                <a:latin typeface="Calibri" pitchFamily="34" charset="0"/>
              </a:rPr>
            </a:br>
            <a:r>
              <a:rPr lang="en-US" altLang="zh-CN" sz="2800" dirty="0">
                <a:latin typeface="Calibri" pitchFamily="34" charset="0"/>
              </a:rPr>
              <a:t/>
            </a:r>
            <a:br>
              <a:rPr lang="en-US" altLang="zh-CN" sz="2800" dirty="0">
                <a:latin typeface="Calibri" pitchFamily="34" charset="0"/>
              </a:rPr>
            </a:br>
            <a:endParaRPr lang="en-US" altLang="zh-CN" sz="2800" dirty="0">
              <a:latin typeface="Calibri" pitchFamily="34" charset="0"/>
            </a:endParaRPr>
          </a:p>
        </p:txBody>
      </p:sp>
      <p:pic>
        <p:nvPicPr>
          <p:cNvPr id="8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1142984"/>
            <a:ext cx="4572032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cafe-illustration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8662" y="1000108"/>
            <a:ext cx="3032095" cy="35584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1"/>
          <p:cNvSpPr>
            <a:spLocks noGrp="1"/>
          </p:cNvSpPr>
          <p:nvPr>
            <p:ph type="title" idx="4294967295"/>
          </p:nvPr>
        </p:nvSpPr>
        <p:spPr>
          <a:xfrm>
            <a:off x="266700" y="188913"/>
            <a:ext cx="8448704" cy="792162"/>
          </a:xfrm>
        </p:spPr>
        <p:txBody>
          <a:bodyPr/>
          <a:lstStyle/>
          <a:p>
            <a:pPr algn="l"/>
            <a:r>
              <a:rPr lang="en-US" altLang="en-US" dirty="0" smtClean="0"/>
              <a:t>Bite Counting Accuracy</a:t>
            </a: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357158" y="4429132"/>
            <a:ext cx="8358246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altLang="zh-CN" sz="2800" dirty="0" smtClean="0">
                <a:latin typeface="Calibri" pitchFamily="34" charset="0"/>
              </a:rPr>
              <a:t>Accuracy increases with age (77% 18-30, 88% 50+)</a:t>
            </a:r>
          </a:p>
          <a:p>
            <a:pPr algn="ctr" eaLnBrk="1" hangingPunct="1"/>
            <a:r>
              <a:rPr lang="en-US" altLang="zh-CN" sz="2800" dirty="0" smtClean="0">
                <a:latin typeface="Calibri" pitchFamily="34" charset="0"/>
              </a:rPr>
              <a:t>Minor variations in accuracy due to utensil, container, gender, ethnicity</a:t>
            </a:r>
          </a:p>
          <a:p>
            <a:pPr algn="ctr" eaLnBrk="1" hangingPunct="1"/>
            <a:r>
              <a:rPr lang="en-US" altLang="zh-CN" sz="2800" dirty="0">
                <a:latin typeface="Calibri" pitchFamily="34" charset="0"/>
              </a:rPr>
              <a:t/>
            </a:r>
            <a:br>
              <a:rPr lang="en-US" altLang="zh-CN" sz="2800" dirty="0">
                <a:latin typeface="Calibri" pitchFamily="34" charset="0"/>
              </a:rPr>
            </a:br>
            <a:r>
              <a:rPr lang="en-US" altLang="zh-CN" sz="2800" dirty="0">
                <a:latin typeface="Calibri" pitchFamily="34" charset="0"/>
              </a:rPr>
              <a:t/>
            </a:r>
            <a:br>
              <a:rPr lang="en-US" altLang="zh-CN" sz="2800" dirty="0">
                <a:latin typeface="Calibri" pitchFamily="34" charset="0"/>
              </a:rPr>
            </a:br>
            <a:endParaRPr lang="en-US" altLang="zh-CN" sz="2800" dirty="0">
              <a:latin typeface="Calibri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785786" y="2928934"/>
            <a:ext cx="328614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altLang="zh-CN" sz="2800" dirty="0" smtClean="0">
                <a:latin typeface="Calibri" pitchFamily="34" charset="0"/>
              </a:rPr>
              <a:t>most accurate food:</a:t>
            </a:r>
          </a:p>
          <a:p>
            <a:pPr algn="ctr" eaLnBrk="1" hangingPunct="1"/>
            <a:r>
              <a:rPr lang="en-US" altLang="zh-CN" sz="2800" dirty="0">
                <a:latin typeface="Calibri" pitchFamily="34" charset="0"/>
              </a:rPr>
              <a:t>s</a:t>
            </a:r>
            <a:r>
              <a:rPr lang="en-US" altLang="zh-CN" sz="2800" dirty="0" smtClean="0">
                <a:latin typeface="Calibri" pitchFamily="34" charset="0"/>
              </a:rPr>
              <a:t>alad bar (88%)</a:t>
            </a:r>
            <a:r>
              <a:rPr lang="en-US" altLang="zh-CN" sz="2800" dirty="0">
                <a:latin typeface="Calibri" pitchFamily="34" charset="0"/>
              </a:rPr>
              <a:t/>
            </a:r>
            <a:br>
              <a:rPr lang="en-US" altLang="zh-CN" sz="2800" dirty="0">
                <a:latin typeface="Calibri" pitchFamily="34" charset="0"/>
              </a:rPr>
            </a:br>
            <a:r>
              <a:rPr lang="en-US" altLang="zh-CN" sz="2800" dirty="0">
                <a:latin typeface="Calibri" pitchFamily="34" charset="0"/>
              </a:rPr>
              <a:t/>
            </a:r>
            <a:br>
              <a:rPr lang="en-US" altLang="zh-CN" sz="2800" dirty="0">
                <a:latin typeface="Calibri" pitchFamily="34" charset="0"/>
              </a:rPr>
            </a:br>
            <a:endParaRPr lang="en-US" altLang="zh-CN" sz="2800" dirty="0">
              <a:latin typeface="Calibri" pitchFamily="34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357686" y="3286124"/>
            <a:ext cx="4572032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altLang="zh-CN" sz="2800" dirty="0" smtClean="0">
                <a:latin typeface="Calibri" pitchFamily="34" charset="0"/>
              </a:rPr>
              <a:t>least accurate food:</a:t>
            </a:r>
          </a:p>
          <a:p>
            <a:pPr algn="ctr" eaLnBrk="1" hangingPunct="1"/>
            <a:r>
              <a:rPr lang="en-US" altLang="zh-CN" sz="2800" dirty="0" smtClean="0">
                <a:latin typeface="Calibri" pitchFamily="34" charset="0"/>
              </a:rPr>
              <a:t>ice cream cone (39%)</a:t>
            </a:r>
            <a:r>
              <a:rPr lang="en-US" altLang="zh-CN" sz="2800" dirty="0">
                <a:latin typeface="Calibri" pitchFamily="34" charset="0"/>
              </a:rPr>
              <a:t/>
            </a:r>
            <a:br>
              <a:rPr lang="en-US" altLang="zh-CN" sz="2800" dirty="0">
                <a:latin typeface="Calibri" pitchFamily="34" charset="0"/>
              </a:rPr>
            </a:br>
            <a:r>
              <a:rPr lang="en-US" altLang="zh-CN" sz="2800" dirty="0">
                <a:latin typeface="Calibri" pitchFamily="34" charset="0"/>
              </a:rPr>
              <a:t/>
            </a:r>
            <a:br>
              <a:rPr lang="en-US" altLang="zh-CN" sz="2800" dirty="0">
                <a:latin typeface="Calibri" pitchFamily="34" charset="0"/>
              </a:rPr>
            </a:br>
            <a:endParaRPr lang="en-US" altLang="zh-CN" sz="2800" dirty="0">
              <a:latin typeface="Calibri" pitchFamily="34" charset="0"/>
            </a:endParaRPr>
          </a:p>
        </p:txBody>
      </p:sp>
      <p:pic>
        <p:nvPicPr>
          <p:cNvPr id="72706" name="Picture 2" descr="http://rocket-space.com/wp-content/uploads/2013/04/icecream.jpg"/>
          <p:cNvPicPr>
            <a:picLocks noChangeAspect="1" noChangeArrowheads="1"/>
          </p:cNvPicPr>
          <p:nvPr/>
        </p:nvPicPr>
        <p:blipFill>
          <a:blip r:embed="rId2" cstate="print"/>
          <a:srcRect l="3538" t="7951" r="4480" b="9893"/>
          <a:stretch>
            <a:fillRect/>
          </a:stretch>
        </p:blipFill>
        <p:spPr bwMode="auto">
          <a:xfrm>
            <a:off x="4857752" y="1071546"/>
            <a:ext cx="3714776" cy="2214578"/>
          </a:xfrm>
          <a:prstGeom prst="rect">
            <a:avLst/>
          </a:prstGeom>
          <a:noFill/>
        </p:spPr>
      </p:pic>
      <p:pic>
        <p:nvPicPr>
          <p:cNvPr id="72709" name="Picture 5"/>
          <p:cNvPicPr>
            <a:picLocks noChangeAspect="1" noChangeArrowheads="1"/>
          </p:cNvPicPr>
          <p:nvPr/>
        </p:nvPicPr>
        <p:blipFill>
          <a:blip r:embed="rId3" cstate="print"/>
          <a:srcRect b="16284"/>
          <a:stretch>
            <a:fillRect/>
          </a:stretch>
        </p:blipFill>
        <p:spPr bwMode="auto">
          <a:xfrm>
            <a:off x="857224" y="1142984"/>
            <a:ext cx="3000396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1487341" y="5929330"/>
            <a:ext cx="6097880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altLang="zh-CN" sz="2800" i="1" dirty="0" smtClean="0">
                <a:latin typeface="Calibri" pitchFamily="34" charset="0"/>
              </a:rPr>
              <a:t>Currently studying this “Bite Database”</a:t>
            </a:r>
          </a:p>
          <a:p>
            <a:pPr algn="ctr" eaLnBrk="1" hangingPunct="1"/>
            <a:r>
              <a:rPr lang="en-US" altLang="zh-CN" sz="2800" dirty="0">
                <a:latin typeface="Calibri" pitchFamily="34" charset="0"/>
              </a:rPr>
              <a:t/>
            </a:r>
            <a:br>
              <a:rPr lang="en-US" altLang="zh-CN" sz="2800" dirty="0">
                <a:latin typeface="Calibri" pitchFamily="34" charset="0"/>
              </a:rPr>
            </a:br>
            <a:r>
              <a:rPr lang="en-US" altLang="zh-CN" sz="2800" dirty="0">
                <a:latin typeface="Calibri" pitchFamily="34" charset="0"/>
              </a:rPr>
              <a:t/>
            </a:r>
            <a:br>
              <a:rPr lang="en-US" altLang="zh-CN" sz="2800" dirty="0">
                <a:latin typeface="Calibri" pitchFamily="34" charset="0"/>
              </a:rPr>
            </a:br>
            <a:endParaRPr lang="en-US" altLang="zh-CN" sz="28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1"/>
          <p:cNvSpPr>
            <a:spLocks noGrp="1"/>
          </p:cNvSpPr>
          <p:nvPr>
            <p:ph type="title" idx="4294967295"/>
          </p:nvPr>
        </p:nvSpPr>
        <p:spPr>
          <a:xfrm>
            <a:off x="266700" y="188913"/>
            <a:ext cx="8174038" cy="792162"/>
          </a:xfrm>
        </p:spPr>
        <p:txBody>
          <a:bodyPr/>
          <a:lstStyle/>
          <a:p>
            <a:pPr algn="l"/>
            <a:r>
              <a:rPr lang="en-US" altLang="en-US" dirty="0" smtClean="0"/>
              <a:t>Outline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727772" y="1098369"/>
            <a:ext cx="8229600" cy="1944216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en-US" sz="2400" dirty="0" smtClean="0"/>
              <a:t>Motivation, existing tools, related work</a:t>
            </a:r>
          </a:p>
          <a:p>
            <a:pPr eaLnBrk="1" hangingPunct="1">
              <a:spcBef>
                <a:spcPts val="0"/>
              </a:spcBef>
            </a:pPr>
            <a:r>
              <a:rPr lang="en-US" sz="2400" dirty="0" smtClean="0"/>
              <a:t>Tracking wrist motion to count bites</a:t>
            </a:r>
          </a:p>
          <a:p>
            <a:pPr eaLnBrk="1" hangingPunct="1">
              <a:spcBef>
                <a:spcPts val="0"/>
              </a:spcBef>
            </a:pPr>
            <a:r>
              <a:rPr lang="en-US" sz="2400" b="1" dirty="0" smtClean="0"/>
              <a:t>Relating bites to calories</a:t>
            </a:r>
          </a:p>
          <a:p>
            <a:pPr eaLnBrk="1" hangingPunct="1">
              <a:spcBef>
                <a:spcPts val="0"/>
              </a:spcBef>
            </a:pPr>
            <a:r>
              <a:rPr lang="en-US" sz="2400" dirty="0" smtClean="0"/>
              <a:t>Detecting eating  activities during the day</a:t>
            </a:r>
          </a:p>
          <a:p>
            <a:pPr eaLnBrk="1" hangingPunct="1">
              <a:spcBef>
                <a:spcPts val="0"/>
              </a:spcBef>
            </a:pPr>
            <a:r>
              <a:rPr lang="en-US" sz="2400" dirty="0" smtClean="0"/>
              <a:t>The “Language of Eating”</a:t>
            </a:r>
          </a:p>
          <a:p>
            <a:pPr eaLnBrk="1" hangingPunct="1">
              <a:spcBef>
                <a:spcPts val="0"/>
              </a:spcBef>
            </a:pPr>
            <a:r>
              <a:rPr lang="en-US" sz="2400" dirty="0" smtClean="0"/>
              <a:t>Conclusion</a:t>
            </a:r>
            <a:endParaRPr lang="en-US" sz="2400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049377"/>
            <a:ext cx="4861625" cy="341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0128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AutoShape 8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240111" y="4868197"/>
            <a:ext cx="1799233" cy="523220"/>
          </a:xfrm>
          <a:prstGeom prst="actionButtonBlank">
            <a:avLst/>
          </a:prstGeom>
          <a:gradFill rotWithShape="1">
            <a:gsLst>
              <a:gs pos="0">
                <a:srgbClr val="CC99FF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1" hangingPunct="1"/>
            <a:r>
              <a:rPr lang="en-US" altLang="zh-CN" sz="2800" b="1" dirty="0">
                <a:latin typeface="Calibri" panose="020F0502020204030204" pitchFamily="34" charset="0"/>
                <a:cs typeface="Calibri" panose="020F0502020204030204" pitchFamily="34" charset="0"/>
              </a:rPr>
              <a:t>Lab model</a:t>
            </a:r>
          </a:p>
        </p:txBody>
      </p:sp>
      <p:sp>
        <p:nvSpPr>
          <p:cNvPr id="33796" name="AutoShape 9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601144" y="4869160"/>
            <a:ext cx="2160612" cy="523220"/>
          </a:xfrm>
          <a:prstGeom prst="actionButtonBlank">
            <a:avLst/>
          </a:prstGeom>
          <a:gradFill rotWithShape="1">
            <a:gsLst>
              <a:gs pos="0">
                <a:srgbClr val="CC99FF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1" hangingPunct="1"/>
            <a:r>
              <a:rPr lang="en-US" altLang="zh-CN" sz="2800" b="1" dirty="0">
                <a:latin typeface="Calibri" panose="020F0502020204030204" pitchFamily="34" charset="0"/>
                <a:cs typeface="Calibri" panose="020F0502020204030204" pitchFamily="34" charset="0"/>
              </a:rPr>
              <a:t>Watch model</a:t>
            </a:r>
          </a:p>
        </p:txBody>
      </p:sp>
      <p:pic>
        <p:nvPicPr>
          <p:cNvPr id="33797" name="Picture 6"/>
          <p:cNvPicPr>
            <a:picLocks noChangeArrowheads="1"/>
          </p:cNvPicPr>
          <p:nvPr/>
        </p:nvPicPr>
        <p:blipFill>
          <a:blip r:embed="rId5" cstate="print"/>
          <a:srcRect t="37679"/>
          <a:stretch>
            <a:fillRect/>
          </a:stretch>
        </p:blipFill>
        <p:spPr bwMode="auto">
          <a:xfrm>
            <a:off x="571551" y="1612934"/>
            <a:ext cx="3136354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8" name="AutoShape 7"/>
          <p:cNvSpPr>
            <a:spLocks noChangeArrowheads="1"/>
          </p:cNvSpPr>
          <p:nvPr/>
        </p:nvSpPr>
        <p:spPr bwMode="auto">
          <a:xfrm>
            <a:off x="3922445" y="2590403"/>
            <a:ext cx="649287" cy="647700"/>
          </a:xfrm>
          <a:prstGeom prst="rightArrow">
            <a:avLst>
              <a:gd name="adj1" fmla="val 50000"/>
              <a:gd name="adj2" fmla="val 2506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altLang="en-US"/>
          </a:p>
        </p:txBody>
      </p:sp>
      <p:pic>
        <p:nvPicPr>
          <p:cNvPr id="33799" name="Picture 1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48794" y="1544671"/>
            <a:ext cx="1865313" cy="316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1"/>
          <p:cNvSpPr txBox="1">
            <a:spLocks/>
          </p:cNvSpPr>
          <p:nvPr/>
        </p:nvSpPr>
        <p:spPr bwMode="auto">
          <a:xfrm>
            <a:off x="266700" y="188913"/>
            <a:ext cx="8448704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en-US" altLang="en-US" dirty="0" smtClean="0"/>
              <a:t>Embedded System Design</a:t>
            </a:r>
          </a:p>
        </p:txBody>
      </p: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6944830" y="4573775"/>
            <a:ext cx="195441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Stores time-stamped log of meals (bite count)</a:t>
            </a:r>
          </a:p>
        </p:txBody>
      </p:sp>
      <p:sp>
        <p:nvSpPr>
          <p:cNvPr id="11" name="TextBox 9"/>
          <p:cNvSpPr txBox="1">
            <a:spLocks noChangeArrowheads="1"/>
          </p:cNvSpPr>
          <p:nvPr/>
        </p:nvSpPr>
        <p:spPr bwMode="auto">
          <a:xfrm>
            <a:off x="6888793" y="1171252"/>
            <a:ext cx="133088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Audible alarm</a:t>
            </a:r>
            <a:endParaRPr lang="en-US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0"/>
          <p:cNvSpPr txBox="1">
            <a:spLocks noChangeArrowheads="1"/>
          </p:cNvSpPr>
          <p:nvPr/>
        </p:nvSpPr>
        <p:spPr bwMode="auto">
          <a:xfrm>
            <a:off x="6946303" y="2996926"/>
            <a:ext cx="129614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On/off button</a:t>
            </a:r>
            <a:endParaRPr lang="en-US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3" name="Straight Arrow Connector 12"/>
          <p:cNvCxnSpPr>
            <a:stCxn id="12" idx="1"/>
          </p:cNvCxnSpPr>
          <p:nvPr/>
        </p:nvCxnSpPr>
        <p:spPr>
          <a:xfrm flipH="1" flipV="1">
            <a:off x="5681451" y="2492896"/>
            <a:ext cx="1264852" cy="981084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1" idx="1"/>
          </p:cNvCxnSpPr>
          <p:nvPr/>
        </p:nvCxnSpPr>
        <p:spPr>
          <a:xfrm flipH="1">
            <a:off x="6116946" y="1648306"/>
            <a:ext cx="771847" cy="367536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Log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00462" y="5453945"/>
            <a:ext cx="1809750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7419883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1"/>
          <p:cNvSpPr>
            <a:spLocks noGrp="1"/>
          </p:cNvSpPr>
          <p:nvPr>
            <p:ph type="title" idx="4294967295"/>
          </p:nvPr>
        </p:nvSpPr>
        <p:spPr>
          <a:xfrm>
            <a:off x="266700" y="188913"/>
            <a:ext cx="8448704" cy="792162"/>
          </a:xfrm>
        </p:spPr>
        <p:txBody>
          <a:bodyPr/>
          <a:lstStyle/>
          <a:p>
            <a:pPr algn="l"/>
            <a:r>
              <a:rPr lang="en-US" altLang="en-US" dirty="0" smtClean="0"/>
              <a:t>Bite-to-Calorie Correlation</a:t>
            </a:r>
          </a:p>
        </p:txBody>
      </p:sp>
      <p:pic>
        <p:nvPicPr>
          <p:cNvPr id="4" name="Picture 3" descr="CD011-meals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714356"/>
            <a:ext cx="8470505" cy="5929354"/>
          </a:xfrm>
          <a:prstGeom prst="rect">
            <a:avLst/>
          </a:prstGeom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475656" y="1071546"/>
            <a:ext cx="5976664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zh-CN" sz="2800" i="1" dirty="0" smtClean="0">
                <a:latin typeface="Calibri" pitchFamily="34" charset="0"/>
              </a:rPr>
              <a:t>each point = 1 meal</a:t>
            </a:r>
          </a:p>
          <a:p>
            <a:pPr eaLnBrk="1" hangingPunct="1"/>
            <a:r>
              <a:rPr lang="en-US" altLang="zh-CN" sz="2800" i="1" dirty="0" smtClean="0">
                <a:latin typeface="Calibri" pitchFamily="34" charset="0"/>
              </a:rPr>
              <a:t>2 weeks data (~50 meals), 1 person</a:t>
            </a:r>
            <a:r>
              <a:rPr lang="en-US" altLang="zh-CN" sz="2800" dirty="0">
                <a:latin typeface="Calibri" pitchFamily="34" charset="0"/>
              </a:rPr>
              <a:t/>
            </a:r>
            <a:br>
              <a:rPr lang="en-US" altLang="zh-CN" sz="2800" dirty="0">
                <a:latin typeface="Calibri" pitchFamily="34" charset="0"/>
              </a:rPr>
            </a:br>
            <a:r>
              <a:rPr lang="en-US" altLang="zh-CN" sz="2800" dirty="0">
                <a:latin typeface="Calibri" pitchFamily="34" charset="0"/>
              </a:rPr>
              <a:t/>
            </a:r>
            <a:br>
              <a:rPr lang="en-US" altLang="zh-CN" sz="2800" dirty="0">
                <a:latin typeface="Calibri" pitchFamily="34" charset="0"/>
              </a:rPr>
            </a:br>
            <a:endParaRPr lang="en-US" altLang="zh-CN" sz="28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1"/>
          <p:cNvSpPr>
            <a:spLocks noGrp="1"/>
          </p:cNvSpPr>
          <p:nvPr>
            <p:ph type="title" idx="4294967295"/>
          </p:nvPr>
        </p:nvSpPr>
        <p:spPr>
          <a:xfrm>
            <a:off x="266700" y="188913"/>
            <a:ext cx="8448704" cy="792162"/>
          </a:xfrm>
        </p:spPr>
        <p:txBody>
          <a:bodyPr/>
          <a:lstStyle/>
          <a:p>
            <a:pPr algn="l"/>
            <a:r>
              <a:rPr lang="en-US" altLang="en-US" dirty="0" smtClean="0"/>
              <a:t>Correlation Test</a:t>
            </a:r>
          </a:p>
        </p:txBody>
      </p:sp>
      <p:pic>
        <p:nvPicPr>
          <p:cNvPr id="4" name="Picture 3" descr="CD011-meals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643182"/>
            <a:ext cx="4357718" cy="3050403"/>
          </a:xfrm>
          <a:prstGeom prst="rect">
            <a:avLst/>
          </a:prstGeom>
        </p:spPr>
      </p:pic>
      <p:pic>
        <p:nvPicPr>
          <p:cNvPr id="5" name="Picture 4" descr="CD032-meals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2643182"/>
            <a:ext cx="4337307" cy="3036115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857224" y="5857892"/>
            <a:ext cx="3571900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altLang="zh-CN" sz="2800" dirty="0" smtClean="0">
                <a:latin typeface="Calibri" pitchFamily="34" charset="0"/>
              </a:rPr>
              <a:t>0.4 correlation</a:t>
            </a:r>
            <a:r>
              <a:rPr lang="en-US" altLang="zh-CN" sz="2800" dirty="0">
                <a:latin typeface="Calibri" pitchFamily="34" charset="0"/>
              </a:rPr>
              <a:t/>
            </a:r>
            <a:br>
              <a:rPr lang="en-US" altLang="zh-CN" sz="2800" dirty="0">
                <a:latin typeface="Calibri" pitchFamily="34" charset="0"/>
              </a:rPr>
            </a:br>
            <a:r>
              <a:rPr lang="en-US" altLang="zh-CN" sz="2800" dirty="0">
                <a:latin typeface="Calibri" pitchFamily="34" charset="0"/>
              </a:rPr>
              <a:t/>
            </a:r>
            <a:br>
              <a:rPr lang="en-US" altLang="zh-CN" sz="2800" dirty="0">
                <a:latin typeface="Calibri" pitchFamily="34" charset="0"/>
              </a:rPr>
            </a:br>
            <a:endParaRPr lang="en-US" altLang="zh-CN" sz="2800" dirty="0">
              <a:latin typeface="Calibri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5214942" y="5857892"/>
            <a:ext cx="3571900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altLang="zh-CN" sz="2800" dirty="0" smtClean="0">
                <a:latin typeface="Calibri" pitchFamily="34" charset="0"/>
              </a:rPr>
              <a:t>0.7 correlation</a:t>
            </a:r>
            <a:r>
              <a:rPr lang="en-US" altLang="zh-CN" sz="2800" dirty="0">
                <a:latin typeface="Calibri" pitchFamily="34" charset="0"/>
              </a:rPr>
              <a:t/>
            </a:r>
            <a:br>
              <a:rPr lang="en-US" altLang="zh-CN" sz="2800" dirty="0">
                <a:latin typeface="Calibri" pitchFamily="34" charset="0"/>
              </a:rPr>
            </a:br>
            <a:r>
              <a:rPr lang="en-US" altLang="zh-CN" sz="2800" dirty="0">
                <a:latin typeface="Calibri" pitchFamily="34" charset="0"/>
              </a:rPr>
              <a:t/>
            </a:r>
            <a:br>
              <a:rPr lang="en-US" altLang="zh-CN" sz="2800" dirty="0">
                <a:latin typeface="Calibri" pitchFamily="34" charset="0"/>
              </a:rPr>
            </a:br>
            <a:endParaRPr lang="en-US" altLang="zh-CN" sz="2800" dirty="0">
              <a:latin typeface="Calibri" pitchFamily="34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928662" y="1214422"/>
            <a:ext cx="7429552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zh-CN" sz="2800" dirty="0" smtClean="0">
                <a:latin typeface="Calibri" pitchFamily="34" charset="0"/>
              </a:rPr>
              <a:t> 83 subjects wore for 2 weeks, 3246 total meals</a:t>
            </a:r>
            <a:r>
              <a:rPr lang="en-US" altLang="zh-CN" sz="2800" dirty="0">
                <a:latin typeface="Calibri" pitchFamily="34" charset="0"/>
              </a:rPr>
              <a:t/>
            </a:r>
            <a:br>
              <a:rPr lang="en-US" altLang="zh-CN" sz="2800" dirty="0">
                <a:latin typeface="Calibri" pitchFamily="34" charset="0"/>
              </a:rPr>
            </a:br>
            <a:r>
              <a:rPr lang="en-US" altLang="zh-CN" sz="2800" dirty="0">
                <a:latin typeface="Calibri" pitchFamily="34" charset="0"/>
              </a:rPr>
              <a:t/>
            </a:r>
            <a:br>
              <a:rPr lang="en-US" altLang="zh-CN" sz="2800" dirty="0">
                <a:latin typeface="Calibri" pitchFamily="34" charset="0"/>
              </a:rPr>
            </a:br>
            <a:endParaRPr lang="en-US" altLang="zh-CN" sz="2800" dirty="0">
              <a:latin typeface="Calibri" pitchFamily="34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3000364" y="2000240"/>
            <a:ext cx="3571900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altLang="zh-CN" sz="2800" i="1" dirty="0" smtClean="0">
                <a:latin typeface="Calibri" pitchFamily="34" charset="0"/>
              </a:rPr>
              <a:t>each plot = 1 person</a:t>
            </a:r>
            <a:r>
              <a:rPr lang="en-US" altLang="zh-CN" sz="2800" dirty="0">
                <a:latin typeface="Calibri" pitchFamily="34" charset="0"/>
              </a:rPr>
              <a:t/>
            </a:r>
            <a:br>
              <a:rPr lang="en-US" altLang="zh-CN" sz="2800" dirty="0">
                <a:latin typeface="Calibri" pitchFamily="34" charset="0"/>
              </a:rPr>
            </a:br>
            <a:r>
              <a:rPr lang="en-US" altLang="zh-CN" sz="2800" dirty="0">
                <a:latin typeface="Calibri" pitchFamily="34" charset="0"/>
              </a:rPr>
              <a:t/>
            </a:r>
            <a:br>
              <a:rPr lang="en-US" altLang="zh-CN" sz="2800" dirty="0">
                <a:latin typeface="Calibri" pitchFamily="34" charset="0"/>
              </a:rPr>
            </a:br>
            <a:endParaRPr lang="en-US" altLang="zh-CN" sz="28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1"/>
          <p:cNvSpPr>
            <a:spLocks noGrp="1"/>
          </p:cNvSpPr>
          <p:nvPr>
            <p:ph type="title" idx="4294967295"/>
          </p:nvPr>
        </p:nvSpPr>
        <p:spPr>
          <a:xfrm>
            <a:off x="266700" y="188913"/>
            <a:ext cx="8448704" cy="792162"/>
          </a:xfrm>
        </p:spPr>
        <p:txBody>
          <a:bodyPr/>
          <a:lstStyle/>
          <a:p>
            <a:pPr algn="l"/>
            <a:r>
              <a:rPr lang="en-US" altLang="en-US" dirty="0" smtClean="0"/>
              <a:t>Correlation Comparison</a:t>
            </a:r>
          </a:p>
        </p:txBody>
      </p:sp>
      <p:pic>
        <p:nvPicPr>
          <p:cNvPr id="13" name="Picture 12" descr="kcals-bites-83-hist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1214422"/>
            <a:ext cx="4245434" cy="2971804"/>
          </a:xfrm>
          <a:prstGeom prst="rect">
            <a:avLst/>
          </a:prstGeom>
        </p:spPr>
      </p:pic>
      <p:pic>
        <p:nvPicPr>
          <p:cNvPr id="14" name="Picture 13" descr="Westerterp-PAmons-correls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1214422"/>
            <a:ext cx="4214810" cy="2950367"/>
          </a:xfrm>
          <a:prstGeom prst="rect">
            <a:avLst/>
          </a:prstGeom>
        </p:spPr>
      </p:pic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285720" y="4357694"/>
            <a:ext cx="4537075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altLang="zh-CN" sz="2800" dirty="0" smtClean="0">
                <a:latin typeface="Calibri" pitchFamily="34" charset="0"/>
              </a:rPr>
              <a:t>Physical activity monitors </a:t>
            </a:r>
            <a:r>
              <a:rPr lang="en-US" altLang="zh-CN" sz="2800" baseline="30000" dirty="0" smtClean="0">
                <a:latin typeface="Calibri" pitchFamily="34" charset="0"/>
              </a:rPr>
              <a:t>1</a:t>
            </a:r>
            <a:endParaRPr lang="en-US" altLang="zh-CN" sz="2800" dirty="0" smtClean="0">
              <a:latin typeface="Calibri" pitchFamily="34" charset="0"/>
            </a:endParaRPr>
          </a:p>
          <a:p>
            <a:pPr algn="ctr" eaLnBrk="1" hangingPunct="1"/>
            <a:r>
              <a:rPr lang="en-US" altLang="zh-CN" sz="2800" dirty="0" smtClean="0">
                <a:latin typeface="Calibri" pitchFamily="34" charset="0"/>
              </a:rPr>
              <a:t>Energy expenditure</a:t>
            </a:r>
            <a:r>
              <a:rPr lang="en-US" altLang="zh-CN" sz="2800" dirty="0">
                <a:latin typeface="Calibri" pitchFamily="34" charset="0"/>
              </a:rPr>
              <a:t/>
            </a:r>
            <a:br>
              <a:rPr lang="en-US" altLang="zh-CN" sz="2800" dirty="0">
                <a:latin typeface="Calibri" pitchFamily="34" charset="0"/>
              </a:rPr>
            </a:br>
            <a:r>
              <a:rPr lang="en-US" altLang="zh-CN" sz="2800" dirty="0">
                <a:latin typeface="Calibri" pitchFamily="34" charset="0"/>
              </a:rPr>
              <a:t/>
            </a:r>
            <a:br>
              <a:rPr lang="en-US" altLang="zh-CN" sz="2800" dirty="0">
                <a:latin typeface="Calibri" pitchFamily="34" charset="0"/>
              </a:rPr>
            </a:br>
            <a:endParaRPr lang="en-US" altLang="zh-CN" sz="2800" dirty="0">
              <a:latin typeface="Calibri" pitchFamily="34" charset="0"/>
            </a:endParaRP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5643570" y="4357694"/>
            <a:ext cx="2428891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altLang="zh-CN" sz="2800" dirty="0" smtClean="0">
                <a:latin typeface="Calibri" pitchFamily="34" charset="0"/>
              </a:rPr>
              <a:t>Our device</a:t>
            </a:r>
          </a:p>
          <a:p>
            <a:pPr algn="ctr" eaLnBrk="1" hangingPunct="1"/>
            <a:r>
              <a:rPr lang="en-US" altLang="zh-CN" sz="2800" dirty="0" smtClean="0">
                <a:latin typeface="Calibri" pitchFamily="34" charset="0"/>
              </a:rPr>
              <a:t>Energy intake</a:t>
            </a:r>
          </a:p>
          <a:p>
            <a:pPr algn="ctr" eaLnBrk="1" hangingPunct="1"/>
            <a:r>
              <a:rPr lang="en-US" altLang="zh-CN" sz="2800" dirty="0" smtClean="0">
                <a:latin typeface="Calibri" pitchFamily="34" charset="0"/>
              </a:rPr>
              <a:t>76% ≥ 0.4</a:t>
            </a:r>
            <a:r>
              <a:rPr lang="en-US" altLang="zh-CN" sz="2800" dirty="0">
                <a:latin typeface="Calibri" pitchFamily="34" charset="0"/>
              </a:rPr>
              <a:t/>
            </a:r>
            <a:br>
              <a:rPr lang="en-US" altLang="zh-CN" sz="2800" dirty="0">
                <a:latin typeface="Calibri" pitchFamily="34" charset="0"/>
              </a:rPr>
            </a:br>
            <a:r>
              <a:rPr lang="en-US" altLang="zh-CN" sz="2800" dirty="0">
                <a:latin typeface="Calibri" pitchFamily="34" charset="0"/>
              </a:rPr>
              <a:t/>
            </a:r>
            <a:br>
              <a:rPr lang="en-US" altLang="zh-CN" sz="2800" dirty="0">
                <a:latin typeface="Calibri" pitchFamily="34" charset="0"/>
              </a:rPr>
            </a:br>
            <a:endParaRPr lang="en-US" altLang="zh-CN" sz="2800" dirty="0">
              <a:latin typeface="Calibri" pitchFamily="34" charset="0"/>
            </a:endParaRPr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571472" y="5857892"/>
            <a:ext cx="7929618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zh-CN" baseline="30000" dirty="0" smtClean="0">
                <a:latin typeface="Calibri" pitchFamily="34" charset="0"/>
              </a:rPr>
              <a:t>1</a:t>
            </a:r>
            <a:r>
              <a:rPr lang="en-US" altLang="zh-CN" dirty="0" smtClean="0">
                <a:latin typeface="Calibri" pitchFamily="34" charset="0"/>
              </a:rPr>
              <a:t> </a:t>
            </a:r>
            <a:r>
              <a:rPr lang="en-US" altLang="zh-CN" dirty="0" err="1" smtClean="0">
                <a:latin typeface="Calibri" pitchFamily="34" charset="0"/>
              </a:rPr>
              <a:t>Westerterp</a:t>
            </a:r>
            <a:r>
              <a:rPr lang="en-US" altLang="zh-CN" dirty="0" smtClean="0">
                <a:latin typeface="Calibri" pitchFamily="34" charset="0"/>
              </a:rPr>
              <a:t> &amp; </a:t>
            </a:r>
            <a:r>
              <a:rPr lang="en-US" altLang="zh-CN" dirty="0" err="1" smtClean="0">
                <a:latin typeface="Calibri" pitchFamily="34" charset="0"/>
              </a:rPr>
              <a:t>Plasqui</a:t>
            </a:r>
            <a:r>
              <a:rPr lang="en-US" altLang="zh-CN" dirty="0" smtClean="0">
                <a:latin typeface="Calibri" pitchFamily="34" charset="0"/>
              </a:rPr>
              <a:t>, 2007, "Physical Activity Assessment with Accelerometers: An Evaluation against Doubly Labeled Water", in Obesity, </a:t>
            </a:r>
            <a:r>
              <a:rPr lang="en-US" altLang="zh-CN" dirty="0" err="1" smtClean="0">
                <a:latin typeface="Calibri" pitchFamily="34" charset="0"/>
              </a:rPr>
              <a:t>vol</a:t>
            </a:r>
            <a:r>
              <a:rPr lang="en-US" altLang="zh-CN" dirty="0" smtClean="0">
                <a:latin typeface="Calibri" pitchFamily="34" charset="0"/>
              </a:rPr>
              <a:t> 15, pp 2371-2379.</a:t>
            </a:r>
            <a:endParaRPr lang="en-US" altLang="zh-CN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1"/>
          <p:cNvSpPr>
            <a:spLocks noGrp="1"/>
          </p:cNvSpPr>
          <p:nvPr>
            <p:ph type="title" idx="4294967295"/>
          </p:nvPr>
        </p:nvSpPr>
        <p:spPr>
          <a:xfrm>
            <a:off x="266700" y="188913"/>
            <a:ext cx="8174038" cy="792162"/>
          </a:xfrm>
        </p:spPr>
        <p:txBody>
          <a:bodyPr/>
          <a:lstStyle/>
          <a:p>
            <a:pPr algn="l"/>
            <a:r>
              <a:rPr lang="en-US" altLang="en-US" dirty="0" smtClean="0"/>
              <a:t>Outline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727772" y="1098369"/>
            <a:ext cx="8229600" cy="1944216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en-US" sz="2400" dirty="0" smtClean="0"/>
              <a:t>Motivation, existing tools, related work</a:t>
            </a:r>
          </a:p>
          <a:p>
            <a:pPr eaLnBrk="1" hangingPunct="1">
              <a:spcBef>
                <a:spcPts val="0"/>
              </a:spcBef>
            </a:pPr>
            <a:r>
              <a:rPr lang="en-US" sz="2400" dirty="0" smtClean="0"/>
              <a:t>Tracking wrist motion to count bites</a:t>
            </a:r>
          </a:p>
          <a:p>
            <a:pPr eaLnBrk="1" hangingPunct="1">
              <a:spcBef>
                <a:spcPts val="0"/>
              </a:spcBef>
            </a:pPr>
            <a:r>
              <a:rPr lang="en-US" sz="2400" dirty="0" smtClean="0"/>
              <a:t>Relating bites to calories</a:t>
            </a:r>
          </a:p>
          <a:p>
            <a:pPr eaLnBrk="1" hangingPunct="1">
              <a:spcBef>
                <a:spcPts val="0"/>
              </a:spcBef>
            </a:pPr>
            <a:r>
              <a:rPr lang="en-US" sz="2400" dirty="0" smtClean="0"/>
              <a:t>Detecting eating  activities during the day</a:t>
            </a:r>
          </a:p>
          <a:p>
            <a:pPr eaLnBrk="1" hangingPunct="1">
              <a:spcBef>
                <a:spcPts val="0"/>
              </a:spcBef>
            </a:pPr>
            <a:r>
              <a:rPr lang="en-US" sz="2400" dirty="0" smtClean="0"/>
              <a:t>The “Language of Eating”</a:t>
            </a:r>
          </a:p>
          <a:p>
            <a:pPr eaLnBrk="1" hangingPunct="1">
              <a:spcBef>
                <a:spcPts val="0"/>
              </a:spcBef>
            </a:pPr>
            <a:r>
              <a:rPr lang="en-US" sz="2400" dirty="0" smtClean="0"/>
              <a:t>Conclusion</a:t>
            </a:r>
            <a:endParaRPr lang="en-US" sz="2400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049377"/>
            <a:ext cx="4861625" cy="341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2202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1"/>
          <p:cNvSpPr>
            <a:spLocks noGrp="1"/>
          </p:cNvSpPr>
          <p:nvPr>
            <p:ph type="title" idx="4294967295"/>
          </p:nvPr>
        </p:nvSpPr>
        <p:spPr>
          <a:xfrm>
            <a:off x="266700" y="188913"/>
            <a:ext cx="8448704" cy="792162"/>
          </a:xfrm>
        </p:spPr>
        <p:txBody>
          <a:bodyPr/>
          <a:lstStyle/>
          <a:p>
            <a:pPr algn="l"/>
            <a:r>
              <a:rPr lang="en-US" altLang="en-US" dirty="0" smtClean="0"/>
              <a:t>Converting Bites to Calories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15121" y="3068960"/>
            <a:ext cx="8786842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altLang="zh-CN" sz="2800" dirty="0" err="1" smtClean="0">
                <a:latin typeface="Calibri" pitchFamily="34" charset="0"/>
              </a:rPr>
              <a:t>kpb</a:t>
            </a:r>
            <a:r>
              <a:rPr lang="en-US" altLang="zh-CN" sz="2800" dirty="0" smtClean="0">
                <a:latin typeface="Calibri" pitchFamily="34" charset="0"/>
              </a:rPr>
              <a:t> (male) = 0.2455 </a:t>
            </a:r>
            <a:r>
              <a:rPr lang="en-US" altLang="zh-CN" sz="2800" i="1" dirty="0" smtClean="0">
                <a:latin typeface="Calibri" pitchFamily="34" charset="0"/>
              </a:rPr>
              <a:t>h</a:t>
            </a:r>
            <a:r>
              <a:rPr lang="en-US" altLang="zh-CN" sz="2800" dirty="0" smtClean="0">
                <a:latin typeface="Calibri" pitchFamily="34" charset="0"/>
              </a:rPr>
              <a:t> + 0.0449 </a:t>
            </a:r>
            <a:r>
              <a:rPr lang="en-US" altLang="zh-CN" sz="2800" i="1" dirty="0" smtClean="0">
                <a:latin typeface="Calibri" pitchFamily="34" charset="0"/>
              </a:rPr>
              <a:t>w</a:t>
            </a:r>
            <a:r>
              <a:rPr lang="en-US" altLang="zh-CN" sz="2800" dirty="0" smtClean="0">
                <a:latin typeface="Calibri" pitchFamily="34" charset="0"/>
              </a:rPr>
              <a:t> − 0.2478 </a:t>
            </a:r>
            <a:r>
              <a:rPr lang="en-US" altLang="zh-CN" sz="2800" i="1" dirty="0" smtClean="0">
                <a:latin typeface="Calibri" pitchFamily="34" charset="0"/>
              </a:rPr>
              <a:t>a</a:t>
            </a:r>
          </a:p>
          <a:p>
            <a:pPr algn="ctr" eaLnBrk="1" hangingPunct="1"/>
            <a:r>
              <a:rPr lang="en-US" altLang="zh-CN" sz="2800" dirty="0" err="1" smtClean="0">
                <a:latin typeface="Calibri" pitchFamily="34" charset="0"/>
              </a:rPr>
              <a:t>kpb</a:t>
            </a:r>
            <a:r>
              <a:rPr lang="en-US" altLang="zh-CN" sz="2800" dirty="0" smtClean="0">
                <a:latin typeface="Calibri" pitchFamily="34" charset="0"/>
              </a:rPr>
              <a:t> (female) = 0.1342 </a:t>
            </a:r>
            <a:r>
              <a:rPr lang="en-US" altLang="zh-CN" sz="2800" i="1" dirty="0" smtClean="0">
                <a:latin typeface="Calibri" pitchFamily="34" charset="0"/>
              </a:rPr>
              <a:t>h</a:t>
            </a:r>
            <a:r>
              <a:rPr lang="en-US" altLang="zh-CN" sz="2800" dirty="0" smtClean="0">
                <a:latin typeface="Calibri" pitchFamily="34" charset="0"/>
              </a:rPr>
              <a:t> + 0.0290 </a:t>
            </a:r>
            <a:r>
              <a:rPr lang="en-US" altLang="zh-CN" sz="2800" i="1" dirty="0" smtClean="0">
                <a:latin typeface="Calibri" pitchFamily="34" charset="0"/>
              </a:rPr>
              <a:t>w</a:t>
            </a:r>
            <a:r>
              <a:rPr lang="en-US" altLang="zh-CN" sz="2800" dirty="0" smtClean="0">
                <a:latin typeface="Calibri" pitchFamily="34" charset="0"/>
              </a:rPr>
              <a:t> − 0.0534 </a:t>
            </a:r>
            <a:r>
              <a:rPr lang="en-US" altLang="zh-CN" sz="2800" i="1" dirty="0" smtClean="0">
                <a:latin typeface="Calibri" pitchFamily="34" charset="0"/>
              </a:rPr>
              <a:t>a</a:t>
            </a:r>
            <a:r>
              <a:rPr lang="en-US" altLang="zh-CN" sz="2800" dirty="0">
                <a:latin typeface="Calibri" pitchFamily="34" charset="0"/>
              </a:rPr>
              <a:t/>
            </a:r>
            <a:br>
              <a:rPr lang="en-US" altLang="zh-CN" sz="2800" dirty="0">
                <a:latin typeface="Calibri" pitchFamily="34" charset="0"/>
              </a:rPr>
            </a:br>
            <a:r>
              <a:rPr lang="en-US" altLang="zh-CN" sz="2800" dirty="0">
                <a:latin typeface="Calibri" pitchFamily="34" charset="0"/>
              </a:rPr>
              <a:t/>
            </a:r>
            <a:br>
              <a:rPr lang="en-US" altLang="zh-CN" sz="2800" dirty="0">
                <a:latin typeface="Calibri" pitchFamily="34" charset="0"/>
              </a:rPr>
            </a:br>
            <a:endParaRPr lang="en-US" altLang="zh-CN" sz="2800" dirty="0">
              <a:latin typeface="Calibri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04330" y="1556792"/>
            <a:ext cx="8786842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altLang="zh-CN" sz="2800" dirty="0" err="1" smtClean="0">
                <a:latin typeface="Calibri" pitchFamily="34" charset="0"/>
              </a:rPr>
              <a:t>kpb</a:t>
            </a:r>
            <a:r>
              <a:rPr lang="en-US" altLang="zh-CN" sz="2800" dirty="0">
                <a:latin typeface="Calibri" pitchFamily="34" charset="0"/>
              </a:rPr>
              <a:t> </a:t>
            </a:r>
            <a:r>
              <a:rPr lang="en-US" altLang="zh-CN" sz="2800" dirty="0" smtClean="0">
                <a:latin typeface="Calibri" pitchFamily="34" charset="0"/>
              </a:rPr>
              <a:t>= kilocalories per bite</a:t>
            </a:r>
          </a:p>
          <a:p>
            <a:pPr algn="ctr" eaLnBrk="1" hangingPunct="1"/>
            <a:r>
              <a:rPr lang="en-US" altLang="zh-CN" sz="2800" dirty="0" smtClean="0">
                <a:latin typeface="Calibri" pitchFamily="34" charset="0"/>
              </a:rPr>
              <a:t>Formula based on height (</a:t>
            </a:r>
            <a:r>
              <a:rPr lang="en-US" altLang="zh-CN" sz="2800" i="1" dirty="0" smtClean="0">
                <a:latin typeface="Calibri" pitchFamily="34" charset="0"/>
              </a:rPr>
              <a:t>h</a:t>
            </a:r>
            <a:r>
              <a:rPr lang="en-US" altLang="zh-CN" sz="2800" dirty="0" smtClean="0">
                <a:latin typeface="Calibri" pitchFamily="34" charset="0"/>
              </a:rPr>
              <a:t>), weight (</a:t>
            </a:r>
            <a:r>
              <a:rPr lang="en-US" altLang="zh-CN" sz="2800" i="1" dirty="0" smtClean="0">
                <a:latin typeface="Calibri" pitchFamily="34" charset="0"/>
              </a:rPr>
              <a:t>w</a:t>
            </a:r>
            <a:r>
              <a:rPr lang="en-US" altLang="zh-CN" sz="2800" dirty="0" smtClean="0">
                <a:latin typeface="Calibri" pitchFamily="34" charset="0"/>
              </a:rPr>
              <a:t>), age (</a:t>
            </a:r>
            <a:r>
              <a:rPr lang="en-US" altLang="zh-CN" sz="2800" i="1" dirty="0" smtClean="0">
                <a:latin typeface="Calibri" pitchFamily="34" charset="0"/>
              </a:rPr>
              <a:t>a</a:t>
            </a:r>
            <a:r>
              <a:rPr lang="en-US" altLang="zh-CN" sz="2800" dirty="0" smtClean="0">
                <a:latin typeface="Calibri" pitchFamily="34" charset="0"/>
              </a:rPr>
              <a:t>)</a:t>
            </a:r>
            <a:r>
              <a:rPr lang="en-US" altLang="zh-CN" sz="2800" dirty="0">
                <a:latin typeface="Calibri" pitchFamily="34" charset="0"/>
              </a:rPr>
              <a:t/>
            </a:r>
            <a:br>
              <a:rPr lang="en-US" altLang="zh-CN" sz="2800" dirty="0">
                <a:latin typeface="Calibri" pitchFamily="34" charset="0"/>
              </a:rPr>
            </a:br>
            <a:endParaRPr lang="en-US" altLang="zh-CN" sz="2800" dirty="0">
              <a:latin typeface="Calibri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14282" y="4714884"/>
            <a:ext cx="8786842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altLang="zh-CN" sz="2800" dirty="0" smtClean="0">
                <a:latin typeface="Calibri" pitchFamily="34" charset="0"/>
              </a:rPr>
              <a:t>Formula fit using 83-people 2-week data set</a:t>
            </a:r>
          </a:p>
          <a:p>
            <a:pPr algn="ctr" eaLnBrk="1" hangingPunct="1"/>
            <a:r>
              <a:rPr lang="en-US" altLang="zh-CN" sz="2800" dirty="0" smtClean="0">
                <a:latin typeface="Calibri" pitchFamily="34" charset="0"/>
              </a:rPr>
              <a:t>Tested on 276 meals cafeteria data set</a:t>
            </a:r>
            <a:r>
              <a:rPr lang="en-US" altLang="zh-CN" sz="2800" dirty="0">
                <a:latin typeface="Calibri" pitchFamily="34" charset="0"/>
              </a:rPr>
              <a:t/>
            </a:r>
            <a:br>
              <a:rPr lang="en-US" altLang="zh-CN" sz="2800" dirty="0">
                <a:latin typeface="Calibri" pitchFamily="34" charset="0"/>
              </a:rPr>
            </a:br>
            <a:endParaRPr lang="en-US" altLang="zh-CN" sz="28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1"/>
          <p:cNvSpPr>
            <a:spLocks noGrp="1"/>
          </p:cNvSpPr>
          <p:nvPr>
            <p:ph type="title" idx="4294967295"/>
          </p:nvPr>
        </p:nvSpPr>
        <p:spPr>
          <a:xfrm>
            <a:off x="266700" y="188913"/>
            <a:ext cx="8448704" cy="792162"/>
          </a:xfrm>
        </p:spPr>
        <p:txBody>
          <a:bodyPr/>
          <a:lstStyle/>
          <a:p>
            <a:pPr algn="l"/>
            <a:r>
              <a:rPr lang="en-US" altLang="en-US" dirty="0" smtClean="0"/>
              <a:t>Calories in Cafeteria Meals</a:t>
            </a:r>
          </a:p>
        </p:txBody>
      </p:sp>
      <p:pic>
        <p:nvPicPr>
          <p:cNvPr id="4" name="Picture 3" descr="measures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928670"/>
            <a:ext cx="8143932" cy="57007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rrors2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714356"/>
            <a:ext cx="8483152" cy="5954014"/>
          </a:xfrm>
          <a:prstGeom prst="rect">
            <a:avLst/>
          </a:prstGeom>
        </p:spPr>
      </p:pic>
      <p:sp>
        <p:nvSpPr>
          <p:cNvPr id="16386" name="Title 11"/>
          <p:cNvSpPr>
            <a:spLocks noGrp="1"/>
          </p:cNvSpPr>
          <p:nvPr>
            <p:ph type="title" idx="4294967295"/>
          </p:nvPr>
        </p:nvSpPr>
        <p:spPr>
          <a:xfrm>
            <a:off x="266700" y="188913"/>
            <a:ext cx="8448704" cy="792162"/>
          </a:xfrm>
        </p:spPr>
        <p:txBody>
          <a:bodyPr/>
          <a:lstStyle/>
          <a:p>
            <a:pPr algn="l"/>
            <a:r>
              <a:rPr lang="en-US" altLang="en-US" dirty="0" smtClean="0"/>
              <a:t>Error:  Mean and Variance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1"/>
          <p:cNvSpPr>
            <a:spLocks noGrp="1"/>
          </p:cNvSpPr>
          <p:nvPr>
            <p:ph type="title" idx="4294967295"/>
          </p:nvPr>
        </p:nvSpPr>
        <p:spPr>
          <a:xfrm>
            <a:off x="266700" y="188913"/>
            <a:ext cx="8174038" cy="792162"/>
          </a:xfrm>
        </p:spPr>
        <p:txBody>
          <a:bodyPr/>
          <a:lstStyle/>
          <a:p>
            <a:pPr algn="l"/>
            <a:r>
              <a:rPr lang="en-US" altLang="en-US" dirty="0" smtClean="0"/>
              <a:t>Outline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727772" y="1098369"/>
            <a:ext cx="8229600" cy="1944216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en-US" sz="2400" dirty="0" smtClean="0"/>
              <a:t>Motivation, existing tools, related work</a:t>
            </a:r>
          </a:p>
          <a:p>
            <a:pPr eaLnBrk="1" hangingPunct="1">
              <a:spcBef>
                <a:spcPts val="0"/>
              </a:spcBef>
            </a:pPr>
            <a:r>
              <a:rPr lang="en-US" sz="2400" dirty="0" smtClean="0"/>
              <a:t>Tracking wrist motion to count bites</a:t>
            </a:r>
          </a:p>
          <a:p>
            <a:pPr eaLnBrk="1" hangingPunct="1">
              <a:spcBef>
                <a:spcPts val="0"/>
              </a:spcBef>
            </a:pPr>
            <a:r>
              <a:rPr lang="en-US" sz="2400" dirty="0" smtClean="0"/>
              <a:t>Relating bites to calories</a:t>
            </a:r>
          </a:p>
          <a:p>
            <a:pPr eaLnBrk="1" hangingPunct="1">
              <a:spcBef>
                <a:spcPts val="0"/>
              </a:spcBef>
            </a:pPr>
            <a:r>
              <a:rPr lang="en-US" sz="2400" b="1" dirty="0" smtClean="0"/>
              <a:t>Detecting eating  activities during the day</a:t>
            </a:r>
          </a:p>
          <a:p>
            <a:pPr eaLnBrk="1" hangingPunct="1">
              <a:spcBef>
                <a:spcPts val="0"/>
              </a:spcBef>
            </a:pPr>
            <a:r>
              <a:rPr lang="en-US" sz="2400" dirty="0" smtClean="0"/>
              <a:t>The “Language of Eating”</a:t>
            </a:r>
          </a:p>
          <a:p>
            <a:pPr eaLnBrk="1" hangingPunct="1">
              <a:spcBef>
                <a:spcPts val="0"/>
              </a:spcBef>
            </a:pPr>
            <a:r>
              <a:rPr lang="en-US" sz="2400" dirty="0" smtClean="0"/>
              <a:t>Conclusion</a:t>
            </a:r>
            <a:endParaRPr lang="en-US" sz="2400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049377"/>
            <a:ext cx="4861625" cy="341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0128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4"/>
          <p:cNvSpPr>
            <a:spLocks noChangeArrowheads="1"/>
          </p:cNvSpPr>
          <p:nvPr/>
        </p:nvSpPr>
        <p:spPr bwMode="auto">
          <a:xfrm>
            <a:off x="304800" y="228600"/>
            <a:ext cx="6781800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b="1" dirty="0" smtClean="0">
                <a:latin typeface="Verdana" pitchFamily="34" charset="0"/>
              </a:rPr>
              <a:t>All Day Wrist Tracking</a:t>
            </a:r>
            <a:endParaRPr lang="en-US" sz="2400" dirty="0">
              <a:latin typeface="Verdana" pitchFamily="34" charset="0"/>
            </a:endParaRPr>
          </a:p>
          <a:p>
            <a:pPr eaLnBrk="0" hangingPunct="0"/>
            <a:endParaRPr lang="en-US" dirty="0">
              <a:latin typeface="Verdana" pitchFamily="34" charset="0"/>
            </a:endParaRPr>
          </a:p>
          <a:p>
            <a:pPr eaLnBrk="0" hangingPunct="0"/>
            <a:endParaRPr lang="en-US" dirty="0">
              <a:latin typeface="Verdana" pitchFamily="34" charset="0"/>
            </a:endParaRPr>
          </a:p>
          <a:p>
            <a:pPr eaLnBrk="0" hangingPunct="0"/>
            <a:endParaRPr lang="en-US" dirty="0">
              <a:latin typeface="Verdana" pitchFamily="34" charset="0"/>
            </a:endParaRPr>
          </a:p>
          <a:p>
            <a:pPr eaLnBrk="0" hangingPunct="0"/>
            <a:endParaRPr lang="en-US" dirty="0">
              <a:latin typeface="Verdana" pitchFamily="34" charset="0"/>
            </a:endParaRPr>
          </a:p>
          <a:p>
            <a:pPr eaLnBrk="0" hangingPunct="0"/>
            <a:endParaRPr lang="en-US" dirty="0">
              <a:latin typeface="Calibri" pitchFamily="34" charset="0"/>
            </a:endParaRPr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381000" y="685800"/>
            <a:ext cx="8305800" cy="762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Calibri" pitchFamily="34" charset="0"/>
            </a:endParaRPr>
          </a:p>
        </p:txBody>
      </p:sp>
      <p:sp>
        <p:nvSpPr>
          <p:cNvPr id="1031" name="Rectangle 8"/>
          <p:cNvSpPr>
            <a:spLocks noChangeArrowheads="1"/>
          </p:cNvSpPr>
          <p:nvPr/>
        </p:nvSpPr>
        <p:spPr bwMode="auto">
          <a:xfrm>
            <a:off x="381000" y="772894"/>
            <a:ext cx="8305800" cy="5370731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Calibri" pitchFamily="34" charset="0"/>
            </a:endParaRPr>
          </a:p>
        </p:txBody>
      </p:sp>
      <p:sp>
        <p:nvSpPr>
          <p:cNvPr id="10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42" name="Date Placeholder 26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6E15FBB-FFB3-4DDF-A463-C5A1048449FD}" type="datetime1">
              <a:rPr lang="en-US">
                <a:latin typeface="Calibri" pitchFamily="34" charset="0"/>
                <a:ea typeface="ＭＳ Ｐゴシック" pitchFamily="34" charset="-128"/>
              </a:rPr>
              <a:pPr/>
              <a:t>6/21/2015</a:t>
            </a:fld>
            <a:endParaRPr lang="en-US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1043" name="Slide Number Placeholder 2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BE1C8F3-0E45-4AF3-8C5E-18243250F550}" type="slidenum">
              <a:rPr lang="en-US" smtClean="0">
                <a:latin typeface="Calibri" pitchFamily="34" charset="0"/>
                <a:ea typeface="ＭＳ Ｐゴシック" pitchFamily="34" charset="-128"/>
              </a:rPr>
              <a:pPr/>
              <a:t>24</a:t>
            </a:fld>
            <a:endParaRPr lang="en-US" dirty="0" smtClean="0">
              <a:latin typeface="Calibri" pitchFamily="34" charset="0"/>
              <a:ea typeface="ＭＳ Ｐゴシック" pitchFamily="34" charset="-128"/>
            </a:endParaRPr>
          </a:p>
        </p:txBody>
      </p:sp>
      <p:pic>
        <p:nvPicPr>
          <p:cNvPr id="9" name="Picture 11" descr="academicSymbolWdm_copur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26238" y="115888"/>
            <a:ext cx="1960562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2"/>
          <p:cNvSpPr txBox="1">
            <a:spLocks noChangeArrowheads="1"/>
          </p:cNvSpPr>
          <p:nvPr/>
        </p:nvSpPr>
        <p:spPr bwMode="auto">
          <a:xfrm>
            <a:off x="720918" y="5617602"/>
            <a:ext cx="7704856" cy="535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altLang="zh-CN" sz="2000" dirty="0" smtClean="0">
                <a:latin typeface="Calibri" pitchFamily="34" charset="0"/>
              </a:rPr>
              <a:t>Sum of acceleration shows peaks preceding and following meals</a:t>
            </a:r>
            <a:r>
              <a:rPr lang="en-US" altLang="zh-CN" sz="2000" dirty="0">
                <a:latin typeface="Calibri" pitchFamily="34" charset="0"/>
              </a:rPr>
              <a:t/>
            </a:r>
            <a:br>
              <a:rPr lang="en-US" altLang="zh-CN" sz="2000" dirty="0">
                <a:latin typeface="Calibri" pitchFamily="34" charset="0"/>
              </a:rPr>
            </a:br>
            <a:endParaRPr lang="en-US" altLang="zh-CN" sz="2000" dirty="0">
              <a:latin typeface="Calibri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5169" y="1145610"/>
            <a:ext cx="7700740" cy="4224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40432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1"/>
          <p:cNvSpPr>
            <a:spLocks noGrp="1"/>
          </p:cNvSpPr>
          <p:nvPr>
            <p:ph type="title" idx="4294967295"/>
          </p:nvPr>
        </p:nvSpPr>
        <p:spPr>
          <a:xfrm>
            <a:off x="266700" y="188913"/>
            <a:ext cx="8448704" cy="792162"/>
          </a:xfrm>
        </p:spPr>
        <p:txBody>
          <a:bodyPr/>
          <a:lstStyle/>
          <a:p>
            <a:pPr algn="l"/>
            <a:r>
              <a:rPr lang="en-US" altLang="en-US" dirty="0" smtClean="0"/>
              <a:t>Algorithm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02656" y="957297"/>
            <a:ext cx="3185160" cy="1135380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809523" y="1196752"/>
            <a:ext cx="449915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latin typeface="Calibri" pitchFamily="34" charset="0"/>
              </a:rPr>
              <a:t>Segment at peaks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latin typeface="Calibri" pitchFamily="34" charset="0"/>
              </a:rPr>
              <a:t>Calculate features of segments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latin typeface="Calibri" pitchFamily="34" charset="0"/>
              </a:rPr>
              <a:t>Classify using Bayesian classifier</a:t>
            </a:r>
            <a:r>
              <a:rPr lang="en-US" altLang="zh-CN" sz="2000" dirty="0">
                <a:latin typeface="Calibri" pitchFamily="34" charset="0"/>
              </a:rPr>
              <a:t/>
            </a:r>
            <a:br>
              <a:rPr lang="en-US" altLang="zh-CN" sz="2000" dirty="0">
                <a:latin typeface="Calibri" pitchFamily="34" charset="0"/>
              </a:rPr>
            </a:br>
            <a:endParaRPr lang="en-US" altLang="zh-CN" sz="2000" dirty="0">
              <a:latin typeface="Calibri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403648" y="2420888"/>
            <a:ext cx="676875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zh-CN" sz="2000" dirty="0" smtClean="0">
                <a:latin typeface="Calibri" pitchFamily="34" charset="0"/>
              </a:rPr>
              <a:t>Tested on 43 subjects, 449 total hours (8-12 hours per subject), containing 116 meals/snacks</a:t>
            </a:r>
            <a:endParaRPr lang="en-US" altLang="zh-CN" sz="2000" dirty="0">
              <a:latin typeface="Calibri" pitchFamily="34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233021" y="5661248"/>
            <a:ext cx="676875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zh-CN" sz="2000" dirty="0" smtClean="0">
                <a:latin typeface="Calibri" pitchFamily="34" charset="0"/>
              </a:rPr>
              <a:t>81% accuracy in detecting eating activity at 1 second resolution</a:t>
            </a:r>
            <a:endParaRPr lang="en-US" altLang="zh-CN" sz="2000" dirty="0">
              <a:latin typeface="Calibri" pitchFamily="34" charset="0"/>
            </a:endParaRPr>
          </a:p>
        </p:txBody>
      </p:sp>
      <p:pic>
        <p:nvPicPr>
          <p:cNvPr id="1030" name="Picture 6" descr="http://sexy.top.me/wp-content/uploads/2014/12/Schedule-Meal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448703"/>
            <a:ext cx="3896122" cy="1948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4.bp.blogspot.com/-DpnLSbkLqzk/T398iHQ3u2I/AAAAAAAAAm8/lyGJsQOxMr8/s1600/time-eatin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335800"/>
            <a:ext cx="2318130" cy="2173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58144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1"/>
          <p:cNvSpPr>
            <a:spLocks noGrp="1"/>
          </p:cNvSpPr>
          <p:nvPr>
            <p:ph type="title" idx="4294967295"/>
          </p:nvPr>
        </p:nvSpPr>
        <p:spPr>
          <a:xfrm>
            <a:off x="266700" y="188913"/>
            <a:ext cx="8174038" cy="792162"/>
          </a:xfrm>
        </p:spPr>
        <p:txBody>
          <a:bodyPr/>
          <a:lstStyle/>
          <a:p>
            <a:pPr algn="l"/>
            <a:r>
              <a:rPr lang="en-US" altLang="en-US" dirty="0" smtClean="0"/>
              <a:t>Outline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727772" y="1098369"/>
            <a:ext cx="8229600" cy="1944216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en-US" sz="2400" dirty="0" smtClean="0"/>
              <a:t>Motivation, existing tools, related work</a:t>
            </a:r>
          </a:p>
          <a:p>
            <a:pPr eaLnBrk="1" hangingPunct="1">
              <a:spcBef>
                <a:spcPts val="0"/>
              </a:spcBef>
            </a:pPr>
            <a:r>
              <a:rPr lang="en-US" sz="2400" dirty="0" smtClean="0"/>
              <a:t>Tracking wrist motion to count bites</a:t>
            </a:r>
          </a:p>
          <a:p>
            <a:pPr eaLnBrk="1" hangingPunct="1">
              <a:spcBef>
                <a:spcPts val="0"/>
              </a:spcBef>
            </a:pPr>
            <a:r>
              <a:rPr lang="en-US" sz="2400" dirty="0" smtClean="0"/>
              <a:t>Relating bites to calories</a:t>
            </a:r>
          </a:p>
          <a:p>
            <a:pPr eaLnBrk="1" hangingPunct="1">
              <a:spcBef>
                <a:spcPts val="0"/>
              </a:spcBef>
            </a:pPr>
            <a:r>
              <a:rPr lang="en-US" sz="2400" dirty="0" smtClean="0"/>
              <a:t>Detecting eating  activities during the day</a:t>
            </a:r>
          </a:p>
          <a:p>
            <a:pPr eaLnBrk="1" hangingPunct="1">
              <a:spcBef>
                <a:spcPts val="0"/>
              </a:spcBef>
            </a:pPr>
            <a:r>
              <a:rPr lang="en-US" sz="2400" b="1" dirty="0" smtClean="0"/>
              <a:t>The “Language of Eating”</a:t>
            </a:r>
          </a:p>
          <a:p>
            <a:pPr eaLnBrk="1" hangingPunct="1">
              <a:spcBef>
                <a:spcPts val="0"/>
              </a:spcBef>
            </a:pPr>
            <a:r>
              <a:rPr lang="en-US" sz="2400" dirty="0" smtClean="0"/>
              <a:t>Conclusion</a:t>
            </a:r>
            <a:endParaRPr lang="en-US" sz="2400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049377"/>
            <a:ext cx="4861625" cy="341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0128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4"/>
          <p:cNvSpPr>
            <a:spLocks noChangeArrowheads="1"/>
          </p:cNvSpPr>
          <p:nvPr/>
        </p:nvSpPr>
        <p:spPr bwMode="auto">
          <a:xfrm>
            <a:off x="304800" y="228600"/>
            <a:ext cx="6781800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b="1" dirty="0" smtClean="0">
                <a:latin typeface="Verdana" pitchFamily="34" charset="0"/>
              </a:rPr>
              <a:t>Language Recognition</a:t>
            </a:r>
            <a:endParaRPr lang="en-US" sz="2400" dirty="0">
              <a:latin typeface="Verdana" pitchFamily="34" charset="0"/>
            </a:endParaRPr>
          </a:p>
          <a:p>
            <a:pPr eaLnBrk="0" hangingPunct="0"/>
            <a:endParaRPr lang="en-US" dirty="0">
              <a:latin typeface="Verdana" pitchFamily="34" charset="0"/>
            </a:endParaRPr>
          </a:p>
          <a:p>
            <a:pPr eaLnBrk="0" hangingPunct="0"/>
            <a:endParaRPr lang="en-US" dirty="0">
              <a:latin typeface="Verdana" pitchFamily="34" charset="0"/>
            </a:endParaRPr>
          </a:p>
          <a:p>
            <a:pPr eaLnBrk="0" hangingPunct="0"/>
            <a:endParaRPr lang="en-US" dirty="0">
              <a:latin typeface="Verdana" pitchFamily="34" charset="0"/>
            </a:endParaRPr>
          </a:p>
          <a:p>
            <a:pPr eaLnBrk="0" hangingPunct="0"/>
            <a:endParaRPr lang="en-US" dirty="0">
              <a:latin typeface="Verdana" pitchFamily="34" charset="0"/>
            </a:endParaRPr>
          </a:p>
          <a:p>
            <a:pPr eaLnBrk="0" hangingPunct="0"/>
            <a:endParaRPr lang="en-US" dirty="0">
              <a:latin typeface="Calibri" pitchFamily="34" charset="0"/>
            </a:endParaRPr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381000" y="685800"/>
            <a:ext cx="8305800" cy="762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Calibri" pitchFamily="34" charset="0"/>
            </a:endParaRPr>
          </a:p>
        </p:txBody>
      </p:sp>
      <p:sp>
        <p:nvSpPr>
          <p:cNvPr id="1031" name="Rectangle 8"/>
          <p:cNvSpPr>
            <a:spLocks noChangeArrowheads="1"/>
          </p:cNvSpPr>
          <p:nvPr/>
        </p:nvSpPr>
        <p:spPr bwMode="auto">
          <a:xfrm>
            <a:off x="381000" y="772894"/>
            <a:ext cx="8305800" cy="5370731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Calibri" pitchFamily="34" charset="0"/>
            </a:endParaRPr>
          </a:p>
        </p:txBody>
      </p:sp>
      <p:sp>
        <p:nvSpPr>
          <p:cNvPr id="10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42" name="Date Placeholder 26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6E15FBB-FFB3-4DDF-A463-C5A1048449FD}" type="datetime1">
              <a:rPr lang="en-US">
                <a:latin typeface="Calibri" pitchFamily="34" charset="0"/>
                <a:ea typeface="ＭＳ Ｐゴシック" pitchFamily="34" charset="-128"/>
              </a:rPr>
              <a:pPr/>
              <a:t>6/21/2015</a:t>
            </a:fld>
            <a:endParaRPr lang="en-US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1043" name="Slide Number Placeholder 2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BE1C8F3-0E45-4AF3-8C5E-18243250F550}" type="slidenum">
              <a:rPr lang="en-US" smtClean="0">
                <a:latin typeface="Calibri" pitchFamily="34" charset="0"/>
                <a:ea typeface="ＭＳ Ｐゴシック" pitchFamily="34" charset="-128"/>
              </a:rPr>
              <a:pPr/>
              <a:t>27</a:t>
            </a:fld>
            <a:endParaRPr lang="en-US" dirty="0" smtClean="0">
              <a:latin typeface="Calibri" pitchFamily="34" charset="0"/>
              <a:ea typeface="ＭＳ Ｐゴシック" pitchFamily="34" charset="-128"/>
            </a:endParaRPr>
          </a:p>
        </p:txBody>
      </p:sp>
      <p:pic>
        <p:nvPicPr>
          <p:cNvPr id="9" name="Picture 11" descr="academicSymbolWdm_copur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26238" y="115888"/>
            <a:ext cx="1960562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956" y="1127076"/>
            <a:ext cx="8293844" cy="3753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"/>
          <p:cNvSpPr txBox="1">
            <a:spLocks noChangeArrowheads="1"/>
          </p:cNvSpPr>
          <p:nvPr/>
        </p:nvSpPr>
        <p:spPr bwMode="auto">
          <a:xfrm>
            <a:off x="681472" y="5339947"/>
            <a:ext cx="7704856" cy="535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altLang="zh-CN" sz="2000" dirty="0" smtClean="0">
                <a:latin typeface="Calibri" pitchFamily="34" charset="0"/>
              </a:rPr>
              <a:t>Context of preceding words helps recognition of subsequent words</a:t>
            </a:r>
            <a:r>
              <a:rPr lang="en-US" altLang="zh-CN" sz="2000" dirty="0">
                <a:latin typeface="Calibri" pitchFamily="34" charset="0"/>
              </a:rPr>
              <a:t/>
            </a:r>
            <a:br>
              <a:rPr lang="en-US" altLang="zh-CN" sz="2000" dirty="0">
                <a:latin typeface="Calibri" pitchFamily="34" charset="0"/>
              </a:rPr>
            </a:br>
            <a:endParaRPr lang="en-US" altLang="zh-CN" sz="2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2702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4"/>
          <p:cNvSpPr>
            <a:spLocks noChangeArrowheads="1"/>
          </p:cNvSpPr>
          <p:nvPr/>
        </p:nvSpPr>
        <p:spPr bwMode="auto">
          <a:xfrm>
            <a:off x="304800" y="228600"/>
            <a:ext cx="6781800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b="1" dirty="0" smtClean="0">
                <a:latin typeface="Verdana" pitchFamily="34" charset="0"/>
              </a:rPr>
              <a:t>Eating Gesture Recognition</a:t>
            </a:r>
            <a:endParaRPr lang="en-US" sz="2400" dirty="0">
              <a:latin typeface="Verdana" pitchFamily="34" charset="0"/>
            </a:endParaRPr>
          </a:p>
          <a:p>
            <a:pPr eaLnBrk="0" hangingPunct="0"/>
            <a:endParaRPr lang="en-US" dirty="0">
              <a:latin typeface="Verdana" pitchFamily="34" charset="0"/>
            </a:endParaRPr>
          </a:p>
          <a:p>
            <a:pPr eaLnBrk="0" hangingPunct="0"/>
            <a:endParaRPr lang="en-US" dirty="0">
              <a:latin typeface="Verdana" pitchFamily="34" charset="0"/>
            </a:endParaRPr>
          </a:p>
          <a:p>
            <a:pPr eaLnBrk="0" hangingPunct="0"/>
            <a:endParaRPr lang="en-US" dirty="0">
              <a:latin typeface="Verdana" pitchFamily="34" charset="0"/>
            </a:endParaRPr>
          </a:p>
          <a:p>
            <a:pPr eaLnBrk="0" hangingPunct="0"/>
            <a:endParaRPr lang="en-US" dirty="0">
              <a:latin typeface="Verdana" pitchFamily="34" charset="0"/>
            </a:endParaRPr>
          </a:p>
          <a:p>
            <a:pPr eaLnBrk="0" hangingPunct="0"/>
            <a:endParaRPr lang="en-US" dirty="0">
              <a:latin typeface="Calibri" pitchFamily="34" charset="0"/>
            </a:endParaRPr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381000" y="685800"/>
            <a:ext cx="8305800" cy="762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Calibri" pitchFamily="34" charset="0"/>
            </a:endParaRPr>
          </a:p>
        </p:txBody>
      </p:sp>
      <p:sp>
        <p:nvSpPr>
          <p:cNvPr id="1031" name="Rectangle 8"/>
          <p:cNvSpPr>
            <a:spLocks noChangeArrowheads="1"/>
          </p:cNvSpPr>
          <p:nvPr/>
        </p:nvSpPr>
        <p:spPr bwMode="auto">
          <a:xfrm>
            <a:off x="381000" y="772894"/>
            <a:ext cx="8305800" cy="5370731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Calibri" pitchFamily="34" charset="0"/>
            </a:endParaRPr>
          </a:p>
        </p:txBody>
      </p:sp>
      <p:sp>
        <p:nvSpPr>
          <p:cNvPr id="10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42" name="Date Placeholder 26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6E15FBB-FFB3-4DDF-A463-C5A1048449FD}" type="datetime1">
              <a:rPr lang="en-US">
                <a:latin typeface="Calibri" pitchFamily="34" charset="0"/>
                <a:ea typeface="ＭＳ Ｐゴシック" pitchFamily="34" charset="-128"/>
              </a:rPr>
              <a:pPr/>
              <a:t>6/21/2015</a:t>
            </a:fld>
            <a:endParaRPr lang="en-US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1043" name="Slide Number Placeholder 2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BE1C8F3-0E45-4AF3-8C5E-18243250F550}" type="slidenum">
              <a:rPr lang="en-US" smtClean="0">
                <a:latin typeface="Calibri" pitchFamily="34" charset="0"/>
                <a:ea typeface="ＭＳ Ｐゴシック" pitchFamily="34" charset="-128"/>
              </a:rPr>
              <a:pPr/>
              <a:t>28</a:t>
            </a:fld>
            <a:endParaRPr lang="en-US" dirty="0" smtClean="0">
              <a:latin typeface="Calibri" pitchFamily="34" charset="0"/>
              <a:ea typeface="ＭＳ Ｐゴシック" pitchFamily="34" charset="-128"/>
            </a:endParaRPr>
          </a:p>
        </p:txBody>
      </p:sp>
      <p:pic>
        <p:nvPicPr>
          <p:cNvPr id="9" name="Picture 11" descr="academicSymbolWdm_copur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26238" y="115888"/>
            <a:ext cx="1960562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4172" y="1151929"/>
            <a:ext cx="8299456" cy="3469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681472" y="5339947"/>
            <a:ext cx="7704856" cy="535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altLang="zh-CN" sz="2000" dirty="0" smtClean="0">
                <a:latin typeface="Calibri" pitchFamily="34" charset="0"/>
              </a:rPr>
              <a:t>Most likely a “bite” is coming next</a:t>
            </a:r>
            <a:r>
              <a:rPr lang="en-US" altLang="zh-CN" sz="2000" dirty="0">
                <a:latin typeface="Calibri" pitchFamily="34" charset="0"/>
              </a:rPr>
              <a:t/>
            </a:r>
            <a:br>
              <a:rPr lang="en-US" altLang="zh-CN" sz="2000" dirty="0">
                <a:latin typeface="Calibri" pitchFamily="34" charset="0"/>
              </a:rPr>
            </a:br>
            <a:endParaRPr lang="en-US" altLang="zh-CN" sz="2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3451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1"/>
          <p:cNvSpPr>
            <a:spLocks noGrp="1"/>
          </p:cNvSpPr>
          <p:nvPr>
            <p:ph type="title" idx="4294967295"/>
          </p:nvPr>
        </p:nvSpPr>
        <p:spPr>
          <a:xfrm>
            <a:off x="266700" y="188913"/>
            <a:ext cx="8174038" cy="792162"/>
          </a:xfrm>
        </p:spPr>
        <p:txBody>
          <a:bodyPr/>
          <a:lstStyle/>
          <a:p>
            <a:pPr algn="l"/>
            <a:r>
              <a:rPr lang="en-US" altLang="en-US" dirty="0" smtClean="0"/>
              <a:t>Hidden Markov Models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1852507" y="4941168"/>
            <a:ext cx="561762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2000" dirty="0" smtClean="0">
                <a:latin typeface="Calibri" pitchFamily="34" charset="0"/>
              </a:rPr>
              <a:t>Baseline classifiers (use no history):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latin typeface="Calibri" pitchFamily="34" charset="0"/>
              </a:rPr>
              <a:t>HMM (recognize each gesture independently)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latin typeface="Calibri" pitchFamily="34" charset="0"/>
              </a:rPr>
              <a:t>KNN (most similar gesture)</a:t>
            </a:r>
            <a:endParaRPr lang="en-US" altLang="en-US" sz="2000" dirty="0">
              <a:latin typeface="Calibri" pitchFamily="34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282" y="2000197"/>
            <a:ext cx="8001000" cy="20955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11" name="TextBox 10"/>
              <p:cNvSpPr txBox="1"/>
              <p:nvPr/>
            </p:nvSpPr>
            <p:spPr>
              <a:xfrm>
                <a:off x="7706682" y="2284626"/>
                <a:ext cx="565861" cy="17543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/>
                            </a:rPr>
                            <m:t>𝒒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/>
                            </a:rPr>
                            <m:t>𝒕</m:t>
                          </m:r>
                        </m:sub>
                      </m:sSub>
                    </m:oMath>
                  </m:oMathPara>
                </a14:m>
                <a:endParaRPr lang="en-US" sz="2000" b="1" dirty="0" smtClean="0"/>
              </a:p>
              <a:p>
                <a:endParaRPr lang="en-US" sz="4400" b="1" dirty="0" smtClean="0"/>
              </a:p>
              <a:p>
                <a:r>
                  <a:rPr lang="en-US" sz="4400" b="1" dirty="0" smtClean="0"/>
                  <a:t>?</a:t>
                </a:r>
                <a:endParaRPr lang="en-US" sz="4400" b="1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6682" y="2284626"/>
                <a:ext cx="565861" cy="1754326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43011" r="-36559" b="-15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Freeform 12"/>
          <p:cNvSpPr/>
          <p:nvPr/>
        </p:nvSpPr>
        <p:spPr>
          <a:xfrm>
            <a:off x="6282201" y="1504897"/>
            <a:ext cx="1603169" cy="464127"/>
          </a:xfrm>
          <a:custGeom>
            <a:avLst/>
            <a:gdLst>
              <a:gd name="connsiteX0" fmla="*/ 0 w 1603169"/>
              <a:gd name="connsiteY0" fmla="*/ 724395 h 724395"/>
              <a:gd name="connsiteX1" fmla="*/ 676894 w 1603169"/>
              <a:gd name="connsiteY1" fmla="*/ 0 h 724395"/>
              <a:gd name="connsiteX2" fmla="*/ 1603169 w 1603169"/>
              <a:gd name="connsiteY2" fmla="*/ 724395 h 724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3169" h="724395">
                <a:moveTo>
                  <a:pt x="0" y="724395"/>
                </a:moveTo>
                <a:cubicBezTo>
                  <a:pt x="204849" y="362197"/>
                  <a:pt x="409699" y="0"/>
                  <a:pt x="676894" y="0"/>
                </a:cubicBezTo>
                <a:cubicBezTo>
                  <a:pt x="944089" y="0"/>
                  <a:pt x="1273629" y="362197"/>
                  <a:pt x="1603169" y="724395"/>
                </a:cubicBezTo>
              </a:path>
            </a:pathLst>
          </a:custGeom>
          <a:ln w="38100">
            <a:solidFill>
              <a:schemeClr val="accent6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4" name="Rectangle 13"/>
              <p:cNvSpPr/>
              <p:nvPr/>
            </p:nvSpPr>
            <p:spPr>
              <a:xfrm>
                <a:off x="6032492" y="1193945"/>
                <a:ext cx="2089995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/>
                        </a:rPr>
                        <m:t>𝑯𝑴𝑴</m:t>
                      </m:r>
                      <m:r>
                        <a:rPr lang="en-US" sz="1600" b="1" i="1" smtClean="0">
                          <a:latin typeface="Cambria Math"/>
                        </a:rPr>
                        <m:t> </m:t>
                      </m:r>
                      <m:r>
                        <a:rPr lang="en-US" sz="1600" b="1" i="1" smtClean="0">
                          <a:latin typeface="Cambria Math"/>
                        </a:rPr>
                        <m:t>𝟏</m:t>
                      </m:r>
                      <m:r>
                        <a:rPr lang="en-US" sz="1600" b="1" i="1" smtClean="0">
                          <a:latin typeface="Cambria Math"/>
                        </a:rPr>
                        <m:t>: </m:t>
                      </m:r>
                      <m:r>
                        <a:rPr lang="en-US" sz="1600" b="1" i="1" smtClean="0">
                          <a:latin typeface="Cambria Math"/>
                        </a:rPr>
                        <m:t>𝑷</m:t>
                      </m:r>
                      <m:d>
                        <m:dPr>
                          <m:endChr m:val="|"/>
                          <m:ctrlPr>
                            <a:rPr lang="en-US" sz="1600" b="1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latin typeface="Cambria Math"/>
                                </a:rPr>
                                <m:t>𝒒</m:t>
                              </m:r>
                            </m:e>
                            <m:sub>
                              <m:r>
                                <a:rPr lang="en-US" sz="1600" b="1" i="1">
                                  <a:latin typeface="Cambria Math"/>
                                </a:rPr>
                                <m:t>𝒕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sz="16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latin typeface="Cambria Math"/>
                            </a:rPr>
                            <m:t>𝒒</m:t>
                          </m:r>
                        </m:e>
                        <m:sub>
                          <m:r>
                            <a:rPr lang="en-US" sz="1600" b="1" i="1">
                              <a:latin typeface="Cambria Math"/>
                            </a:rPr>
                            <m:t>𝒕</m:t>
                          </m:r>
                          <m:r>
                            <a:rPr lang="en-US" sz="1600" b="1" i="1">
                              <a:latin typeface="Cambria Math"/>
                            </a:rPr>
                            <m:t>−</m:t>
                          </m:r>
                          <m:r>
                            <a:rPr lang="en-US" sz="1600" b="1" i="1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1600" b="1" i="1">
                          <a:latin typeface="Cambria Math"/>
                        </a:rPr>
                        <m:t>)</m:t>
                      </m:r>
                      <m:r>
                        <a:rPr lang="en-US" sz="1600" b="1" i="0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1600" b="1" dirty="0" smtClean="0"/>
              </a:p>
            </p:txBody>
          </p:sp>
        </mc:Choice>
        <mc:Fallback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2492" y="1193945"/>
                <a:ext cx="2089995" cy="338554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b="-1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7" name="TextBox 16"/>
              <p:cNvSpPr txBox="1"/>
              <p:nvPr/>
            </p:nvSpPr>
            <p:spPr>
              <a:xfrm>
                <a:off x="6329144" y="2265739"/>
                <a:ext cx="74834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/>
                            </a:rPr>
                            <m:t>𝒒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/>
                            </a:rPr>
                            <m:t>𝒕</m:t>
                          </m:r>
                          <m:r>
                            <a:rPr lang="en-US" sz="2000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0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4400" b="1" dirty="0"/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9144" y="2265739"/>
                <a:ext cx="748346" cy="400110"/>
              </a:xfrm>
              <a:prstGeom prst="rect">
                <a:avLst/>
              </a:prstGeom>
              <a:blipFill rotWithShape="1">
                <a:blip r:embed="rId5" cstate="print"/>
                <a:stretch>
                  <a:fillRect b="-12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1" name="TextBox 20"/>
              <p:cNvSpPr txBox="1"/>
              <p:nvPr/>
            </p:nvSpPr>
            <p:spPr>
              <a:xfrm>
                <a:off x="5041130" y="2284626"/>
                <a:ext cx="74834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/>
                            </a:rPr>
                            <m:t>𝒒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/>
                            </a:rPr>
                            <m:t>𝒕</m:t>
                          </m:r>
                          <m:r>
                            <a:rPr lang="en-US" sz="2000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000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4400" b="1" dirty="0"/>
              </a:p>
            </p:txBody>
          </p:sp>
        </mc:Choice>
        <mc:Fallback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1130" y="2284626"/>
                <a:ext cx="748346" cy="400110"/>
              </a:xfrm>
              <a:prstGeom prst="rect">
                <a:avLst/>
              </a:prstGeom>
              <a:blipFill rotWithShape="1">
                <a:blip r:embed="rId6" cstate="print"/>
                <a:stretch>
                  <a:fillRect b="-12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3" name="TextBox 22"/>
              <p:cNvSpPr txBox="1"/>
              <p:nvPr/>
            </p:nvSpPr>
            <p:spPr>
              <a:xfrm>
                <a:off x="3912974" y="2265739"/>
                <a:ext cx="74834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/>
                            </a:rPr>
                            <m:t>𝒒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/>
                            </a:rPr>
                            <m:t>𝒕</m:t>
                          </m:r>
                          <m:r>
                            <a:rPr lang="en-US" sz="2000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000" b="1" i="1" smtClean="0">
                              <a:latin typeface="Cambria Math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US" sz="4400" b="1" dirty="0"/>
              </a:p>
            </p:txBody>
          </p:sp>
        </mc:Choice>
        <mc:Fallback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2974" y="2265739"/>
                <a:ext cx="748346" cy="400110"/>
              </a:xfrm>
              <a:prstGeom prst="rect">
                <a:avLst/>
              </a:prstGeom>
              <a:blipFill rotWithShape="1">
                <a:blip r:embed="rId7" cstate="print"/>
                <a:stretch>
                  <a:fillRect b="-12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4" name="TextBox 23"/>
              <p:cNvSpPr txBox="1"/>
              <p:nvPr/>
            </p:nvSpPr>
            <p:spPr>
              <a:xfrm>
                <a:off x="2272012" y="2284626"/>
                <a:ext cx="74834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/>
                            </a:rPr>
                            <m:t>𝒒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/>
                            </a:rPr>
                            <m:t>𝒕</m:t>
                          </m:r>
                          <m:r>
                            <a:rPr lang="en-US" sz="2000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000" b="1" i="1" smtClean="0">
                              <a:latin typeface="Cambria Math"/>
                            </a:rPr>
                            <m:t>𝟒</m:t>
                          </m:r>
                        </m:sub>
                      </m:sSub>
                    </m:oMath>
                  </m:oMathPara>
                </a14:m>
                <a:endParaRPr lang="en-US" sz="4400" b="1" dirty="0"/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2012" y="2284626"/>
                <a:ext cx="748346" cy="400110"/>
              </a:xfrm>
              <a:prstGeom prst="rect">
                <a:avLst/>
              </a:prstGeom>
              <a:blipFill rotWithShape="1">
                <a:blip r:embed="rId8" cstate="print"/>
                <a:stretch>
                  <a:fillRect b="-12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5" name="TextBox 24"/>
              <p:cNvSpPr txBox="1"/>
              <p:nvPr/>
            </p:nvSpPr>
            <p:spPr>
              <a:xfrm>
                <a:off x="1302482" y="2294354"/>
                <a:ext cx="74834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/>
                            </a:rPr>
                            <m:t>𝒒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/>
                            </a:rPr>
                            <m:t>𝒕</m:t>
                          </m:r>
                          <m:r>
                            <a:rPr lang="en-US" sz="2000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000" b="1" i="1" smtClean="0">
                              <a:latin typeface="Cambria Math"/>
                            </a:rPr>
                            <m:t>𝟓</m:t>
                          </m:r>
                        </m:sub>
                      </m:sSub>
                    </m:oMath>
                  </m:oMathPara>
                </a14:m>
                <a:endParaRPr lang="en-US" sz="4400" b="1" dirty="0"/>
              </a:p>
            </p:txBody>
          </p:sp>
        </mc:Choice>
        <mc:Fallback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2482" y="2294354"/>
                <a:ext cx="748346" cy="400110"/>
              </a:xfrm>
              <a:prstGeom prst="rect">
                <a:avLst/>
              </a:prstGeom>
              <a:blipFill rotWithShape="1">
                <a:blip r:embed="rId9" cstate="print"/>
                <a:stretch>
                  <a:fillRect b="-10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6" name="TextBox 25"/>
              <p:cNvSpPr txBox="1"/>
              <p:nvPr/>
            </p:nvSpPr>
            <p:spPr>
              <a:xfrm>
                <a:off x="529503" y="2266897"/>
                <a:ext cx="74834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/>
                            </a:rPr>
                            <m:t>𝒒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/>
                            </a:rPr>
                            <m:t>𝒕</m:t>
                          </m:r>
                          <m:r>
                            <a:rPr lang="en-US" sz="2000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000" b="1" i="1" smtClean="0">
                              <a:latin typeface="Cambria Math"/>
                            </a:rPr>
                            <m:t>𝟔</m:t>
                          </m:r>
                        </m:sub>
                      </m:sSub>
                    </m:oMath>
                  </m:oMathPara>
                </a14:m>
                <a:endParaRPr lang="en-US" sz="4400" b="1" dirty="0"/>
              </a:p>
            </p:txBody>
          </p:sp>
        </mc:Choice>
        <mc:Fallback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503" y="2266897"/>
                <a:ext cx="748346" cy="400110"/>
              </a:xfrm>
              <a:prstGeom prst="rect">
                <a:avLst/>
              </a:prstGeom>
              <a:blipFill rotWithShape="1">
                <a:blip r:embed="rId10" cstate="print"/>
                <a:stretch>
                  <a:fillRect b="-10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Freeform 26"/>
          <p:cNvSpPr/>
          <p:nvPr/>
        </p:nvSpPr>
        <p:spPr>
          <a:xfrm>
            <a:off x="2743355" y="919310"/>
            <a:ext cx="5403272" cy="1085341"/>
          </a:xfrm>
          <a:custGeom>
            <a:avLst/>
            <a:gdLst>
              <a:gd name="connsiteX0" fmla="*/ 0 w 5403272"/>
              <a:gd name="connsiteY0" fmla="*/ 1764516 h 1764516"/>
              <a:gd name="connsiteX1" fmla="*/ 498763 w 5403272"/>
              <a:gd name="connsiteY1" fmla="*/ 1289503 h 1764516"/>
              <a:gd name="connsiteX2" fmla="*/ 1282535 w 5403272"/>
              <a:gd name="connsiteY2" fmla="*/ 1752641 h 1764516"/>
              <a:gd name="connsiteX3" fmla="*/ 1781298 w 5403272"/>
              <a:gd name="connsiteY3" fmla="*/ 1230127 h 1764516"/>
              <a:gd name="connsiteX4" fmla="*/ 2434441 w 5403272"/>
              <a:gd name="connsiteY4" fmla="*/ 1752641 h 1764516"/>
              <a:gd name="connsiteX5" fmla="*/ 2850078 w 5403272"/>
              <a:gd name="connsiteY5" fmla="*/ 1075747 h 1764516"/>
              <a:gd name="connsiteX6" fmla="*/ 3253839 w 5403272"/>
              <a:gd name="connsiteY6" fmla="*/ 1728890 h 1764516"/>
              <a:gd name="connsiteX7" fmla="*/ 3598223 w 5403272"/>
              <a:gd name="connsiteY7" fmla="*/ 244475 h 1764516"/>
              <a:gd name="connsiteX8" fmla="*/ 5011387 w 5403272"/>
              <a:gd name="connsiteY8" fmla="*/ 149472 h 1764516"/>
              <a:gd name="connsiteX9" fmla="*/ 5403272 w 5403272"/>
              <a:gd name="connsiteY9" fmla="*/ 1728890 h 1764516"/>
              <a:gd name="connsiteX0" fmla="*/ 0 w 5403272"/>
              <a:gd name="connsiteY0" fmla="*/ 1686227 h 1686227"/>
              <a:gd name="connsiteX1" fmla="*/ 498763 w 5403272"/>
              <a:gd name="connsiteY1" fmla="*/ 1211214 h 1686227"/>
              <a:gd name="connsiteX2" fmla="*/ 1282535 w 5403272"/>
              <a:gd name="connsiteY2" fmla="*/ 1674352 h 1686227"/>
              <a:gd name="connsiteX3" fmla="*/ 1781298 w 5403272"/>
              <a:gd name="connsiteY3" fmla="*/ 1151838 h 1686227"/>
              <a:gd name="connsiteX4" fmla="*/ 2434441 w 5403272"/>
              <a:gd name="connsiteY4" fmla="*/ 1674352 h 1686227"/>
              <a:gd name="connsiteX5" fmla="*/ 2850078 w 5403272"/>
              <a:gd name="connsiteY5" fmla="*/ 997458 h 1686227"/>
              <a:gd name="connsiteX6" fmla="*/ 3253839 w 5403272"/>
              <a:gd name="connsiteY6" fmla="*/ 1650601 h 1686227"/>
              <a:gd name="connsiteX7" fmla="*/ 3522808 w 5403272"/>
              <a:gd name="connsiteY7" fmla="*/ 543258 h 1686227"/>
              <a:gd name="connsiteX8" fmla="*/ 5011387 w 5403272"/>
              <a:gd name="connsiteY8" fmla="*/ 71183 h 1686227"/>
              <a:gd name="connsiteX9" fmla="*/ 5403272 w 5403272"/>
              <a:gd name="connsiteY9" fmla="*/ 1650601 h 1686227"/>
              <a:gd name="connsiteX0" fmla="*/ 0 w 5403272"/>
              <a:gd name="connsiteY0" fmla="*/ 1306253 h 1306253"/>
              <a:gd name="connsiteX1" fmla="*/ 498763 w 5403272"/>
              <a:gd name="connsiteY1" fmla="*/ 831240 h 1306253"/>
              <a:gd name="connsiteX2" fmla="*/ 1282535 w 5403272"/>
              <a:gd name="connsiteY2" fmla="*/ 1294378 h 1306253"/>
              <a:gd name="connsiteX3" fmla="*/ 1781298 w 5403272"/>
              <a:gd name="connsiteY3" fmla="*/ 771864 h 1306253"/>
              <a:gd name="connsiteX4" fmla="*/ 2434441 w 5403272"/>
              <a:gd name="connsiteY4" fmla="*/ 1294378 h 1306253"/>
              <a:gd name="connsiteX5" fmla="*/ 2850078 w 5403272"/>
              <a:gd name="connsiteY5" fmla="*/ 617484 h 1306253"/>
              <a:gd name="connsiteX6" fmla="*/ 3253839 w 5403272"/>
              <a:gd name="connsiteY6" fmla="*/ 1270627 h 1306253"/>
              <a:gd name="connsiteX7" fmla="*/ 3522808 w 5403272"/>
              <a:gd name="connsiteY7" fmla="*/ 163284 h 1306253"/>
              <a:gd name="connsiteX8" fmla="*/ 5049094 w 5403272"/>
              <a:gd name="connsiteY8" fmla="*/ 162549 h 1306253"/>
              <a:gd name="connsiteX9" fmla="*/ 5403272 w 5403272"/>
              <a:gd name="connsiteY9" fmla="*/ 1270627 h 1306253"/>
              <a:gd name="connsiteX0" fmla="*/ 0 w 5403272"/>
              <a:gd name="connsiteY0" fmla="*/ 1280305 h 1280305"/>
              <a:gd name="connsiteX1" fmla="*/ 498763 w 5403272"/>
              <a:gd name="connsiteY1" fmla="*/ 805292 h 1280305"/>
              <a:gd name="connsiteX2" fmla="*/ 1282535 w 5403272"/>
              <a:gd name="connsiteY2" fmla="*/ 1268430 h 1280305"/>
              <a:gd name="connsiteX3" fmla="*/ 1781298 w 5403272"/>
              <a:gd name="connsiteY3" fmla="*/ 745916 h 1280305"/>
              <a:gd name="connsiteX4" fmla="*/ 2434441 w 5403272"/>
              <a:gd name="connsiteY4" fmla="*/ 1268430 h 1280305"/>
              <a:gd name="connsiteX5" fmla="*/ 2850078 w 5403272"/>
              <a:gd name="connsiteY5" fmla="*/ 591536 h 1280305"/>
              <a:gd name="connsiteX6" fmla="*/ 3253839 w 5403272"/>
              <a:gd name="connsiteY6" fmla="*/ 1244679 h 1280305"/>
              <a:gd name="connsiteX7" fmla="*/ 3635929 w 5403272"/>
              <a:gd name="connsiteY7" fmla="*/ 203323 h 1280305"/>
              <a:gd name="connsiteX8" fmla="*/ 5049094 w 5403272"/>
              <a:gd name="connsiteY8" fmla="*/ 136601 h 1280305"/>
              <a:gd name="connsiteX9" fmla="*/ 5403272 w 5403272"/>
              <a:gd name="connsiteY9" fmla="*/ 1244679 h 1280305"/>
              <a:gd name="connsiteX0" fmla="*/ 0 w 5403272"/>
              <a:gd name="connsiteY0" fmla="*/ 1208772 h 1208772"/>
              <a:gd name="connsiteX1" fmla="*/ 498763 w 5403272"/>
              <a:gd name="connsiteY1" fmla="*/ 733759 h 1208772"/>
              <a:gd name="connsiteX2" fmla="*/ 1282535 w 5403272"/>
              <a:gd name="connsiteY2" fmla="*/ 1196897 h 1208772"/>
              <a:gd name="connsiteX3" fmla="*/ 1781298 w 5403272"/>
              <a:gd name="connsiteY3" fmla="*/ 674383 h 1208772"/>
              <a:gd name="connsiteX4" fmla="*/ 2434441 w 5403272"/>
              <a:gd name="connsiteY4" fmla="*/ 1196897 h 1208772"/>
              <a:gd name="connsiteX5" fmla="*/ 2850078 w 5403272"/>
              <a:gd name="connsiteY5" fmla="*/ 520003 h 1208772"/>
              <a:gd name="connsiteX6" fmla="*/ 3253839 w 5403272"/>
              <a:gd name="connsiteY6" fmla="*/ 1173146 h 1208772"/>
              <a:gd name="connsiteX7" fmla="*/ 3635929 w 5403272"/>
              <a:gd name="connsiteY7" fmla="*/ 131790 h 1208772"/>
              <a:gd name="connsiteX8" fmla="*/ 5030240 w 5403272"/>
              <a:gd name="connsiteY8" fmla="*/ 178189 h 1208772"/>
              <a:gd name="connsiteX9" fmla="*/ 5403272 w 5403272"/>
              <a:gd name="connsiteY9" fmla="*/ 1173146 h 1208772"/>
              <a:gd name="connsiteX0" fmla="*/ 0 w 5403272"/>
              <a:gd name="connsiteY0" fmla="*/ 1156025 h 1156025"/>
              <a:gd name="connsiteX1" fmla="*/ 498763 w 5403272"/>
              <a:gd name="connsiteY1" fmla="*/ 681012 h 1156025"/>
              <a:gd name="connsiteX2" fmla="*/ 1282535 w 5403272"/>
              <a:gd name="connsiteY2" fmla="*/ 1144150 h 1156025"/>
              <a:gd name="connsiteX3" fmla="*/ 1781298 w 5403272"/>
              <a:gd name="connsiteY3" fmla="*/ 621636 h 1156025"/>
              <a:gd name="connsiteX4" fmla="*/ 2434441 w 5403272"/>
              <a:gd name="connsiteY4" fmla="*/ 1144150 h 1156025"/>
              <a:gd name="connsiteX5" fmla="*/ 2850078 w 5403272"/>
              <a:gd name="connsiteY5" fmla="*/ 467256 h 1156025"/>
              <a:gd name="connsiteX6" fmla="*/ 3253839 w 5403272"/>
              <a:gd name="connsiteY6" fmla="*/ 1120399 h 1156025"/>
              <a:gd name="connsiteX7" fmla="*/ 3551088 w 5403272"/>
              <a:gd name="connsiteY7" fmla="*/ 211018 h 1156025"/>
              <a:gd name="connsiteX8" fmla="*/ 5030240 w 5403272"/>
              <a:gd name="connsiteY8" fmla="*/ 125442 h 1156025"/>
              <a:gd name="connsiteX9" fmla="*/ 5403272 w 5403272"/>
              <a:gd name="connsiteY9" fmla="*/ 1120399 h 1156025"/>
              <a:gd name="connsiteX0" fmla="*/ 0 w 5403272"/>
              <a:gd name="connsiteY0" fmla="*/ 1085341 h 1085341"/>
              <a:gd name="connsiteX1" fmla="*/ 498763 w 5403272"/>
              <a:gd name="connsiteY1" fmla="*/ 610328 h 1085341"/>
              <a:gd name="connsiteX2" fmla="*/ 1282535 w 5403272"/>
              <a:gd name="connsiteY2" fmla="*/ 1073466 h 1085341"/>
              <a:gd name="connsiteX3" fmla="*/ 1781298 w 5403272"/>
              <a:gd name="connsiteY3" fmla="*/ 550952 h 1085341"/>
              <a:gd name="connsiteX4" fmla="*/ 2434441 w 5403272"/>
              <a:gd name="connsiteY4" fmla="*/ 1073466 h 1085341"/>
              <a:gd name="connsiteX5" fmla="*/ 2850078 w 5403272"/>
              <a:gd name="connsiteY5" fmla="*/ 396572 h 1085341"/>
              <a:gd name="connsiteX6" fmla="*/ 3253839 w 5403272"/>
              <a:gd name="connsiteY6" fmla="*/ 1049715 h 1085341"/>
              <a:gd name="connsiteX7" fmla="*/ 3551088 w 5403272"/>
              <a:gd name="connsiteY7" fmla="*/ 140334 h 1085341"/>
              <a:gd name="connsiteX8" fmla="*/ 5067947 w 5403272"/>
              <a:gd name="connsiteY8" fmla="*/ 158453 h 1085341"/>
              <a:gd name="connsiteX9" fmla="*/ 5403272 w 5403272"/>
              <a:gd name="connsiteY9" fmla="*/ 1049715 h 1085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03272" h="1085341">
                <a:moveTo>
                  <a:pt x="0" y="1085341"/>
                </a:moveTo>
                <a:cubicBezTo>
                  <a:pt x="142503" y="848824"/>
                  <a:pt x="285007" y="612307"/>
                  <a:pt x="498763" y="610328"/>
                </a:cubicBezTo>
                <a:cubicBezTo>
                  <a:pt x="712519" y="608349"/>
                  <a:pt x="1068779" y="1083362"/>
                  <a:pt x="1282535" y="1073466"/>
                </a:cubicBezTo>
                <a:cubicBezTo>
                  <a:pt x="1496291" y="1063570"/>
                  <a:pt x="1589314" y="550952"/>
                  <a:pt x="1781298" y="550952"/>
                </a:cubicBezTo>
                <a:cubicBezTo>
                  <a:pt x="1973282" y="550952"/>
                  <a:pt x="2256311" y="1099196"/>
                  <a:pt x="2434441" y="1073466"/>
                </a:cubicBezTo>
                <a:cubicBezTo>
                  <a:pt x="2612571" y="1047736"/>
                  <a:pt x="2713512" y="400530"/>
                  <a:pt x="2850078" y="396572"/>
                </a:cubicBezTo>
                <a:cubicBezTo>
                  <a:pt x="2986644" y="392613"/>
                  <a:pt x="3137004" y="1092421"/>
                  <a:pt x="3253839" y="1049715"/>
                </a:cubicBezTo>
                <a:cubicBezTo>
                  <a:pt x="3370674" y="1007009"/>
                  <a:pt x="3248737" y="288878"/>
                  <a:pt x="3551088" y="140334"/>
                </a:cubicBezTo>
                <a:cubicBezTo>
                  <a:pt x="3853439" y="-8210"/>
                  <a:pt x="4767106" y="-88950"/>
                  <a:pt x="5067947" y="158453"/>
                </a:cubicBezTo>
                <a:cubicBezTo>
                  <a:pt x="5368789" y="405855"/>
                  <a:pt x="5357750" y="383707"/>
                  <a:pt x="5403272" y="1049715"/>
                </a:cubicBezTo>
              </a:path>
            </a:pathLst>
          </a:custGeom>
          <a:ln w="38100">
            <a:solidFill>
              <a:srgbClr val="7030A0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8" name="Rectangle 27"/>
              <p:cNvSpPr/>
              <p:nvPr/>
            </p:nvSpPr>
            <p:spPr>
              <a:xfrm>
                <a:off x="2444631" y="971497"/>
                <a:ext cx="381085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𝑯𝑴𝑴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𝟒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: </m:t>
                      </m:r>
                      <m:r>
                        <a:rPr lang="en-US" b="1" i="1">
                          <a:solidFill>
                            <a:srgbClr val="7030A0"/>
                          </a:solidFill>
                          <a:latin typeface="Cambria Math"/>
                        </a:rPr>
                        <m:t>𝑷</m:t>
                      </m:r>
                      <m:d>
                        <m:dPr>
                          <m:endChr m:val="|"/>
                          <m:ctrlPr>
                            <a:rPr lang="en-US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𝒒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𝒕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𝒒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𝒕</m:t>
                          </m:r>
                          <m:r>
                            <a:rPr lang="en-US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b="1" i="1">
                          <a:solidFill>
                            <a:srgbClr val="7030A0"/>
                          </a:solidFill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en-US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𝒒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𝒕</m:t>
                          </m:r>
                          <m:r>
                            <a:rPr lang="en-US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b="1" i="1">
                          <a:solidFill>
                            <a:srgbClr val="7030A0"/>
                          </a:solidFill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en-US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𝒒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𝒕</m:t>
                          </m:r>
                          <m:r>
                            <a:rPr lang="en-US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𝟑</m:t>
                          </m:r>
                        </m:sub>
                      </m:sSub>
                      <m:r>
                        <a:rPr lang="en-US" b="1" i="1">
                          <a:solidFill>
                            <a:srgbClr val="7030A0"/>
                          </a:solidFill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en-US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𝒒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𝒕</m:t>
                          </m:r>
                          <m:r>
                            <a:rPr lang="en-US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𝟒</m:t>
                          </m:r>
                        </m:sub>
                      </m:sSub>
                      <m:r>
                        <a:rPr lang="en-US" b="1" i="1">
                          <a:solidFill>
                            <a:srgbClr val="7030A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b="1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4631" y="971497"/>
                <a:ext cx="3810851" cy="369332"/>
              </a:xfrm>
              <a:prstGeom prst="rect">
                <a:avLst/>
              </a:prstGeom>
              <a:blipFill rotWithShape="1">
                <a:blip r:embed="rId11" cstate="print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Freeform 28"/>
          <p:cNvSpPr/>
          <p:nvPr/>
        </p:nvSpPr>
        <p:spPr>
          <a:xfrm flipV="1">
            <a:off x="5704473" y="4210077"/>
            <a:ext cx="2263044" cy="942680"/>
          </a:xfrm>
          <a:custGeom>
            <a:avLst/>
            <a:gdLst>
              <a:gd name="connsiteX0" fmla="*/ 0 w 1603169"/>
              <a:gd name="connsiteY0" fmla="*/ 724395 h 724395"/>
              <a:gd name="connsiteX1" fmla="*/ 676894 w 1603169"/>
              <a:gd name="connsiteY1" fmla="*/ 0 h 724395"/>
              <a:gd name="connsiteX2" fmla="*/ 1603169 w 1603169"/>
              <a:gd name="connsiteY2" fmla="*/ 724395 h 724395"/>
              <a:gd name="connsiteX0" fmla="*/ 0 w 3677065"/>
              <a:gd name="connsiteY0" fmla="*/ 141588 h 950806"/>
              <a:gd name="connsiteX1" fmla="*/ 2750790 w 3677065"/>
              <a:gd name="connsiteY1" fmla="*/ 226411 h 950806"/>
              <a:gd name="connsiteX2" fmla="*/ 3677065 w 3677065"/>
              <a:gd name="connsiteY2" fmla="*/ 950806 h 950806"/>
              <a:gd name="connsiteX0" fmla="*/ 0 w 3526236"/>
              <a:gd name="connsiteY0" fmla="*/ 141588 h 1701172"/>
              <a:gd name="connsiteX1" fmla="*/ 2750790 w 3526236"/>
              <a:gd name="connsiteY1" fmla="*/ 226411 h 1701172"/>
              <a:gd name="connsiteX2" fmla="*/ 3526236 w 3526236"/>
              <a:gd name="connsiteY2" fmla="*/ 1701172 h 1701172"/>
              <a:gd name="connsiteX0" fmla="*/ 0 w 3526236"/>
              <a:gd name="connsiteY0" fmla="*/ 101191 h 1660775"/>
              <a:gd name="connsiteX1" fmla="*/ 2713083 w 3526236"/>
              <a:gd name="connsiteY1" fmla="*/ 465562 h 1660775"/>
              <a:gd name="connsiteX2" fmla="*/ 3526236 w 3526236"/>
              <a:gd name="connsiteY2" fmla="*/ 1660775 h 1660775"/>
              <a:gd name="connsiteX0" fmla="*/ 0 w 3526236"/>
              <a:gd name="connsiteY0" fmla="*/ 101189 h 1660773"/>
              <a:gd name="connsiteX1" fmla="*/ 2713083 w 3526236"/>
              <a:gd name="connsiteY1" fmla="*/ 465560 h 1660773"/>
              <a:gd name="connsiteX2" fmla="*/ 3526236 w 3526236"/>
              <a:gd name="connsiteY2" fmla="*/ 1660773 h 1660773"/>
              <a:gd name="connsiteX0" fmla="*/ 0 w 3526236"/>
              <a:gd name="connsiteY0" fmla="*/ 120928 h 1680512"/>
              <a:gd name="connsiteX1" fmla="*/ 2713083 w 3526236"/>
              <a:gd name="connsiteY1" fmla="*/ 485299 h 1680512"/>
              <a:gd name="connsiteX2" fmla="*/ 3526236 w 3526236"/>
              <a:gd name="connsiteY2" fmla="*/ 1680512 h 1680512"/>
              <a:gd name="connsiteX0" fmla="*/ 0 w 3516809"/>
              <a:gd name="connsiteY0" fmla="*/ 127606 h 1643050"/>
              <a:gd name="connsiteX1" fmla="*/ 2703656 w 3516809"/>
              <a:gd name="connsiteY1" fmla="*/ 447837 h 1643050"/>
              <a:gd name="connsiteX2" fmla="*/ 3516809 w 3516809"/>
              <a:gd name="connsiteY2" fmla="*/ 1643050 h 1643050"/>
              <a:gd name="connsiteX0" fmla="*/ 0 w 3516809"/>
              <a:gd name="connsiteY0" fmla="*/ 13014 h 1528458"/>
              <a:gd name="connsiteX1" fmla="*/ 2703656 w 3516809"/>
              <a:gd name="connsiteY1" fmla="*/ 333245 h 1528458"/>
              <a:gd name="connsiteX2" fmla="*/ 3516809 w 3516809"/>
              <a:gd name="connsiteY2" fmla="*/ 1528458 h 1528458"/>
              <a:gd name="connsiteX0" fmla="*/ 0 w 3516809"/>
              <a:gd name="connsiteY0" fmla="*/ 9452 h 1524896"/>
              <a:gd name="connsiteX1" fmla="*/ 2722510 w 3516809"/>
              <a:gd name="connsiteY1" fmla="*/ 432674 h 1524896"/>
              <a:gd name="connsiteX2" fmla="*/ 3516809 w 3516809"/>
              <a:gd name="connsiteY2" fmla="*/ 1524896 h 1524896"/>
              <a:gd name="connsiteX0" fmla="*/ 0 w 3516809"/>
              <a:gd name="connsiteY0" fmla="*/ 9452 h 1524896"/>
              <a:gd name="connsiteX1" fmla="*/ 2722510 w 3516809"/>
              <a:gd name="connsiteY1" fmla="*/ 432674 h 1524896"/>
              <a:gd name="connsiteX2" fmla="*/ 3516809 w 3516809"/>
              <a:gd name="connsiteY2" fmla="*/ 1524896 h 1524896"/>
              <a:gd name="connsiteX0" fmla="*/ 0 w 2291325"/>
              <a:gd name="connsiteY0" fmla="*/ 9092 h 1539249"/>
              <a:gd name="connsiteX1" fmla="*/ 1497026 w 2291325"/>
              <a:gd name="connsiteY1" fmla="*/ 447027 h 1539249"/>
              <a:gd name="connsiteX2" fmla="*/ 2291325 w 2291325"/>
              <a:gd name="connsiteY2" fmla="*/ 1539249 h 1539249"/>
              <a:gd name="connsiteX0" fmla="*/ 0 w 2291325"/>
              <a:gd name="connsiteY0" fmla="*/ 1 h 1530158"/>
              <a:gd name="connsiteX1" fmla="*/ 1497026 w 2291325"/>
              <a:gd name="connsiteY1" fmla="*/ 437936 h 1530158"/>
              <a:gd name="connsiteX2" fmla="*/ 2291325 w 2291325"/>
              <a:gd name="connsiteY2" fmla="*/ 1530158 h 1530158"/>
              <a:gd name="connsiteX0" fmla="*/ 0 w 2263044"/>
              <a:gd name="connsiteY0" fmla="*/ -1 h 1471305"/>
              <a:gd name="connsiteX1" fmla="*/ 1497026 w 2263044"/>
              <a:gd name="connsiteY1" fmla="*/ 437934 h 1471305"/>
              <a:gd name="connsiteX2" fmla="*/ 2263044 w 2263044"/>
              <a:gd name="connsiteY2" fmla="*/ 1471304 h 1471305"/>
              <a:gd name="connsiteX0" fmla="*/ 0 w 2263044"/>
              <a:gd name="connsiteY0" fmla="*/ 1 h 1471305"/>
              <a:gd name="connsiteX1" fmla="*/ 1497026 w 2263044"/>
              <a:gd name="connsiteY1" fmla="*/ 437936 h 1471305"/>
              <a:gd name="connsiteX2" fmla="*/ 2263044 w 2263044"/>
              <a:gd name="connsiteY2" fmla="*/ 1471306 h 1471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63044" h="1471305">
                <a:moveTo>
                  <a:pt x="0" y="1"/>
                </a:moveTo>
                <a:cubicBezTo>
                  <a:pt x="421665" y="20342"/>
                  <a:pt x="1276965" y="261379"/>
                  <a:pt x="1497026" y="437936"/>
                </a:cubicBezTo>
                <a:cubicBezTo>
                  <a:pt x="1858490" y="614493"/>
                  <a:pt x="2122040" y="991404"/>
                  <a:pt x="2263044" y="1471306"/>
                </a:cubicBezTo>
              </a:path>
            </a:pathLst>
          </a:custGeom>
          <a:ln w="3810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8387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1"/>
          <p:cNvSpPr>
            <a:spLocks noGrp="1"/>
          </p:cNvSpPr>
          <p:nvPr>
            <p:ph type="title" idx="4294967295"/>
          </p:nvPr>
        </p:nvSpPr>
        <p:spPr>
          <a:xfrm>
            <a:off x="266700" y="188913"/>
            <a:ext cx="8174038" cy="792162"/>
          </a:xfrm>
        </p:spPr>
        <p:txBody>
          <a:bodyPr/>
          <a:lstStyle/>
          <a:p>
            <a:pPr algn="l"/>
            <a:r>
              <a:rPr lang="en-US" altLang="en-US" dirty="0" smtClean="0"/>
              <a:t>Clinical Tools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27345" y="4221088"/>
            <a:ext cx="24640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2000" dirty="0" smtClean="0">
                <a:latin typeface="Calibri" pitchFamily="34" charset="0"/>
              </a:rPr>
              <a:t>Calorimetry Chamber</a:t>
            </a:r>
          </a:p>
          <a:p>
            <a:r>
              <a:rPr lang="en-US" altLang="en-US" sz="2000" dirty="0" smtClean="0">
                <a:latin typeface="Calibri" pitchFamily="34" charset="0"/>
              </a:rPr>
              <a:t>(measures EE)</a:t>
            </a:r>
            <a:endParaRPr lang="en-US" altLang="en-US" sz="2000" dirty="0">
              <a:latin typeface="Calibri" pitchFamily="34" charset="0"/>
            </a:endParaRPr>
          </a:p>
        </p:txBody>
      </p:sp>
      <p:pic>
        <p:nvPicPr>
          <p:cNvPr id="12" name="Picture 5" descr="http://www.iaea.org/newscenter/features/nutrition/brochure_images/drink1_ne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399428"/>
            <a:ext cx="2724604" cy="2643390"/>
          </a:xfrm>
          <a:prstGeom prst="rect">
            <a:avLst/>
          </a:prstGeom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5" name="Picture 2" descr="http://michigantoday.umich.edu/2013/01/health_bik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99428"/>
            <a:ext cx="2871723" cy="2616697"/>
          </a:xfrm>
          <a:prstGeom prst="rect">
            <a:avLst/>
          </a:prstGeom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87160" y="1412775"/>
            <a:ext cx="2590369" cy="2616697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3582064" y="4229417"/>
            <a:ext cx="220056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2000" dirty="0" smtClean="0">
                <a:latin typeface="Calibri" pitchFamily="34" charset="0"/>
              </a:rPr>
              <a:t>Bomb Calorimeter</a:t>
            </a:r>
          </a:p>
          <a:p>
            <a:r>
              <a:rPr lang="en-US" altLang="en-US" sz="2000" dirty="0" smtClean="0">
                <a:latin typeface="Calibri" pitchFamily="34" charset="0"/>
              </a:rPr>
              <a:t>(measures EI if exact same serving fully consumed)</a:t>
            </a:r>
            <a:endParaRPr lang="en-US" altLang="en-US" sz="2000" dirty="0">
              <a:latin typeface="Calibri" pitchFamily="34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6286434" y="4229417"/>
            <a:ext cx="259434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2000" dirty="0" smtClean="0">
                <a:latin typeface="Calibri" pitchFamily="34" charset="0"/>
              </a:rPr>
              <a:t>Doubly Labeled Water</a:t>
            </a:r>
          </a:p>
          <a:p>
            <a:r>
              <a:rPr lang="en-US" altLang="en-US" sz="2000" dirty="0" smtClean="0">
                <a:latin typeface="Calibri" pitchFamily="34" charset="0"/>
              </a:rPr>
              <a:t>(measures EE directly, EI indirectly*)</a:t>
            </a:r>
            <a:endParaRPr lang="en-US" altLang="en-US" sz="2000" dirty="0">
              <a:latin typeface="Calibri" pitchFamily="34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2267744" y="5948192"/>
            <a:ext cx="44984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2000" dirty="0" smtClean="0">
                <a:latin typeface="Calibri" pitchFamily="34" charset="0"/>
              </a:rPr>
              <a:t>*Over a week, EI – EE = weight change</a:t>
            </a:r>
            <a:endParaRPr lang="en-US" altLang="en-US" sz="2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020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52736"/>
            <a:ext cx="8382000" cy="48006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6386" name="Title 11"/>
          <p:cNvSpPr>
            <a:spLocks noGrp="1"/>
          </p:cNvSpPr>
          <p:nvPr>
            <p:ph type="title" idx="4294967295"/>
          </p:nvPr>
        </p:nvSpPr>
        <p:spPr>
          <a:xfrm>
            <a:off x="266700" y="188913"/>
            <a:ext cx="8174038" cy="792162"/>
          </a:xfrm>
        </p:spPr>
        <p:txBody>
          <a:bodyPr/>
          <a:lstStyle/>
          <a:p>
            <a:pPr algn="l"/>
            <a:r>
              <a:rPr lang="en-US" altLang="en-US" dirty="0" smtClean="0"/>
              <a:t>Results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1691680" y="6093296"/>
            <a:ext cx="61206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2000" dirty="0" smtClean="0">
                <a:latin typeface="Calibri" pitchFamily="34" charset="0"/>
              </a:rPr>
              <a:t>More contextual history improves recognition accuracy</a:t>
            </a:r>
            <a:endParaRPr lang="en-US" altLang="en-US" sz="2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393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1"/>
          <p:cNvSpPr>
            <a:spLocks noGrp="1"/>
          </p:cNvSpPr>
          <p:nvPr>
            <p:ph type="title" idx="4294967295"/>
          </p:nvPr>
        </p:nvSpPr>
        <p:spPr>
          <a:xfrm>
            <a:off x="266700" y="188913"/>
            <a:ext cx="8174038" cy="792162"/>
          </a:xfrm>
        </p:spPr>
        <p:txBody>
          <a:bodyPr/>
          <a:lstStyle/>
          <a:p>
            <a:pPr algn="l"/>
            <a:r>
              <a:rPr lang="en-US" altLang="en-US" dirty="0" smtClean="0"/>
              <a:t>Outline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727772" y="1098369"/>
            <a:ext cx="8229600" cy="1944216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en-US" sz="2400" dirty="0" smtClean="0"/>
              <a:t>Motivation, existing tools, related work</a:t>
            </a:r>
          </a:p>
          <a:p>
            <a:pPr eaLnBrk="1" hangingPunct="1">
              <a:spcBef>
                <a:spcPts val="0"/>
              </a:spcBef>
            </a:pPr>
            <a:r>
              <a:rPr lang="en-US" sz="2400" dirty="0" smtClean="0"/>
              <a:t>Tracking wrist motion to count bites</a:t>
            </a:r>
          </a:p>
          <a:p>
            <a:pPr eaLnBrk="1" hangingPunct="1">
              <a:spcBef>
                <a:spcPts val="0"/>
              </a:spcBef>
            </a:pPr>
            <a:r>
              <a:rPr lang="en-US" sz="2400" dirty="0" smtClean="0"/>
              <a:t>Relating bites to calories</a:t>
            </a:r>
          </a:p>
          <a:p>
            <a:pPr eaLnBrk="1" hangingPunct="1">
              <a:spcBef>
                <a:spcPts val="0"/>
              </a:spcBef>
            </a:pPr>
            <a:r>
              <a:rPr lang="en-US" sz="2400" dirty="0" smtClean="0"/>
              <a:t>Detecting eating  activities during the day</a:t>
            </a:r>
          </a:p>
          <a:p>
            <a:pPr eaLnBrk="1" hangingPunct="1">
              <a:spcBef>
                <a:spcPts val="0"/>
              </a:spcBef>
            </a:pPr>
            <a:r>
              <a:rPr lang="en-US" sz="2400" dirty="0" smtClean="0"/>
              <a:t>The “Language of Eating”</a:t>
            </a:r>
          </a:p>
          <a:p>
            <a:pPr eaLnBrk="1" hangingPunct="1">
              <a:spcBef>
                <a:spcPts val="0"/>
              </a:spcBef>
            </a:pPr>
            <a:r>
              <a:rPr lang="en-US" sz="2400" b="1" dirty="0" smtClean="0"/>
              <a:t>Conclusion</a:t>
            </a:r>
            <a:endParaRPr lang="en-US" sz="2400" b="1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049377"/>
            <a:ext cx="4861625" cy="341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0128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520786" y="1628800"/>
            <a:ext cx="6000750" cy="424731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lvl="1" eaLnBrk="1" hangingPunct="1">
              <a:spcBef>
                <a:spcPct val="50000"/>
              </a:spcBef>
              <a:defRPr/>
            </a:pPr>
            <a:r>
              <a:rPr lang="en-US" altLang="zh-CN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Weight loss/maintenance</a:t>
            </a:r>
            <a:endParaRPr lang="en-US" altLang="zh-CN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eaLnBrk="1" hangingPunct="1">
              <a:spcBef>
                <a:spcPct val="50000"/>
              </a:spcBef>
              <a:defRPr/>
            </a:pPr>
            <a:r>
              <a:rPr lang="en-US" altLang="zh-CN" sz="2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Objective, automated monitoring</a:t>
            </a:r>
            <a:endParaRPr lang="en-US" altLang="zh-CN" sz="24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spcBef>
                <a:spcPct val="50000"/>
              </a:spcBef>
              <a:defRPr/>
            </a:pPr>
            <a:endParaRPr lang="en-US" altLang="zh-CN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spcBef>
                <a:spcPct val="50000"/>
              </a:spcBef>
              <a:defRPr/>
            </a:pPr>
            <a:r>
              <a:rPr lang="en-US" altLang="zh-CN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Cognitive workload</a:t>
            </a:r>
          </a:p>
          <a:p>
            <a:pPr marL="914400" lvl="1" eaLnBrk="1" hangingPunct="1">
              <a:spcBef>
                <a:spcPct val="50000"/>
              </a:spcBef>
              <a:defRPr/>
            </a:pPr>
            <a:r>
              <a:rPr lang="en-US" altLang="zh-CN" sz="2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Offload energy intake monitoring</a:t>
            </a:r>
            <a:endParaRPr lang="en-US" altLang="zh-CN" sz="24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spcBef>
                <a:spcPct val="50000"/>
              </a:spcBef>
              <a:defRPr/>
            </a:pPr>
            <a:endParaRPr lang="en-US" altLang="zh-CN" sz="24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spcBef>
                <a:spcPct val="50000"/>
              </a:spcBef>
              <a:defRPr/>
            </a:pPr>
            <a:r>
              <a:rPr lang="en-US" altLang="zh-CN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Real-time </a:t>
            </a:r>
            <a:r>
              <a:rPr lang="en-US" altLang="zh-CN" sz="2400" b="1" dirty="0">
                <a:latin typeface="Calibri" panose="020F0502020204030204" pitchFamily="34" charset="0"/>
                <a:cs typeface="Calibri" panose="020F0502020204030204" pitchFamily="34" charset="0"/>
              </a:rPr>
              <a:t>feedback</a:t>
            </a:r>
          </a:p>
          <a:p>
            <a:pPr marL="914400" lvl="1" eaLnBrk="1" hangingPunct="1">
              <a:spcBef>
                <a:spcPct val="50000"/>
              </a:spcBef>
              <a:defRPr/>
            </a:pPr>
            <a:r>
              <a:rPr lang="en-US" altLang="zh-CN" sz="2400" i="1" dirty="0">
                <a:latin typeface="Calibri" panose="020F0502020204030204" pitchFamily="34" charset="0"/>
                <a:cs typeface="Calibri" panose="020F0502020204030204" pitchFamily="34" charset="0"/>
              </a:rPr>
              <a:t>The device can give </a:t>
            </a:r>
            <a:r>
              <a:rPr lang="en-US" altLang="zh-CN" sz="2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cues </a:t>
            </a:r>
            <a:r>
              <a:rPr lang="en-US" altLang="zh-CN" sz="2400" i="1" dirty="0">
                <a:latin typeface="Calibri" panose="020F0502020204030204" pitchFamily="34" charset="0"/>
                <a:cs typeface="Calibri" panose="020F0502020204030204" pitchFamily="34" charset="0"/>
              </a:rPr>
              <a:t>to stop </a:t>
            </a:r>
            <a:r>
              <a:rPr lang="en-US" altLang="zh-CN" sz="2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eating</a:t>
            </a:r>
            <a:endParaRPr lang="en-US" altLang="zh-CN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386" name="Title 11"/>
          <p:cNvSpPr>
            <a:spLocks noGrp="1"/>
          </p:cNvSpPr>
          <p:nvPr>
            <p:ph type="title" idx="4294967295"/>
          </p:nvPr>
        </p:nvSpPr>
        <p:spPr>
          <a:xfrm>
            <a:off x="266700" y="188913"/>
            <a:ext cx="8174038" cy="792162"/>
          </a:xfrm>
        </p:spPr>
        <p:txBody>
          <a:bodyPr/>
          <a:lstStyle/>
          <a:p>
            <a:pPr algn="l"/>
            <a:r>
              <a:rPr lang="en-US" altLang="en-US" dirty="0" smtClean="0"/>
              <a:t>Applications</a:t>
            </a:r>
          </a:p>
        </p:txBody>
      </p:sp>
      <p:pic>
        <p:nvPicPr>
          <p:cNvPr id="13" name="Picture 4" descr="ate-too-much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2504" y="4725144"/>
            <a:ext cx="1411485" cy="201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" descr="eating-while-watching-tv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8746" y="3126263"/>
            <a:ext cx="2057498" cy="1530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6" descr="pondering-man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90247" y="1412776"/>
            <a:ext cx="2095997" cy="157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23352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1"/>
          <p:cNvSpPr>
            <a:spLocks noGrp="1"/>
          </p:cNvSpPr>
          <p:nvPr>
            <p:ph type="title" idx="4294967295"/>
          </p:nvPr>
        </p:nvSpPr>
        <p:spPr>
          <a:xfrm>
            <a:off x="266700" y="188913"/>
            <a:ext cx="8174038" cy="792162"/>
          </a:xfrm>
        </p:spPr>
        <p:txBody>
          <a:bodyPr/>
          <a:lstStyle/>
          <a:p>
            <a:pPr algn="l"/>
            <a:r>
              <a:rPr lang="en-US" altLang="en-US" dirty="0" smtClean="0"/>
              <a:t>Observation Applications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8605" b="40546"/>
          <a:stretch/>
        </p:blipFill>
        <p:spPr>
          <a:xfrm>
            <a:off x="500034" y="1071546"/>
            <a:ext cx="6949329" cy="5534879"/>
          </a:xfrm>
          <a:prstGeom prst="rect">
            <a:avLst/>
          </a:prstGeom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500958" y="1785926"/>
            <a:ext cx="100013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2800" dirty="0" smtClean="0">
                <a:latin typeface="Calibri" pitchFamily="34" charset="0"/>
              </a:rPr>
              <a:t>time</a:t>
            </a:r>
          </a:p>
          <a:p>
            <a:r>
              <a:rPr lang="en-US" altLang="en-US" sz="2800" dirty="0">
                <a:latin typeface="Calibri" pitchFamily="34" charset="0"/>
              </a:rPr>
              <a:t>o</a:t>
            </a:r>
            <a:r>
              <a:rPr lang="en-US" altLang="en-US" sz="2800" dirty="0" smtClean="0">
                <a:latin typeface="Calibri" pitchFamily="34" charset="0"/>
              </a:rPr>
              <a:t>f</a:t>
            </a:r>
          </a:p>
          <a:p>
            <a:r>
              <a:rPr lang="en-US" altLang="en-US" sz="2800" dirty="0" smtClean="0">
                <a:latin typeface="Calibri" pitchFamily="34" charset="0"/>
              </a:rPr>
              <a:t>day</a:t>
            </a:r>
            <a:endParaRPr lang="en-US" altLang="en-US" sz="2800" dirty="0">
              <a:latin typeface="Calibri" pitchFamily="34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7500958" y="3714752"/>
            <a:ext cx="11430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2800" dirty="0" smtClean="0">
                <a:latin typeface="Calibri" pitchFamily="34" charset="0"/>
              </a:rPr>
              <a:t>#bites</a:t>
            </a:r>
            <a:endParaRPr lang="en-US" altLang="en-US" sz="2800" dirty="0">
              <a:latin typeface="Calibri" pitchFamily="34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7215206" y="2071678"/>
            <a:ext cx="0" cy="500066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6357950" y="4000504"/>
            <a:ext cx="1000132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4"/>
          <p:cNvSpPr>
            <a:spLocks noChangeArrowheads="1"/>
          </p:cNvSpPr>
          <p:nvPr/>
        </p:nvSpPr>
        <p:spPr bwMode="auto">
          <a:xfrm>
            <a:off x="285720" y="214290"/>
            <a:ext cx="67818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>
              <a:defRPr/>
            </a:pPr>
            <a:r>
              <a:rPr lang="en-US" sz="2400" b="1" dirty="0" smtClean="0">
                <a:solidFill>
                  <a:prstClr val="black"/>
                </a:solidFill>
                <a:latin typeface="Verdana" pitchFamily="34" charset="0"/>
                <a:ea typeface="ＭＳ Ｐゴシック" pitchFamily="34" charset="-128"/>
                <a:cs typeface="+mn-cs"/>
              </a:rPr>
              <a:t>Acknowledgments</a:t>
            </a:r>
            <a:endParaRPr lang="en-US" sz="2400" dirty="0">
              <a:solidFill>
                <a:prstClr val="black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  <a:p>
            <a:pPr defTabSz="457200">
              <a:defRPr/>
            </a:pPr>
            <a:endParaRPr lang="en-US" sz="2400" dirty="0">
              <a:solidFill>
                <a:prstClr val="black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  <a:p>
            <a:pPr defTabSz="457200">
              <a:defRPr/>
            </a:pPr>
            <a:endParaRPr lang="en-US" sz="2400" dirty="0">
              <a:solidFill>
                <a:prstClr val="black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  <a:p>
            <a:pPr defTabSz="457200">
              <a:defRPr/>
            </a:pPr>
            <a:endParaRPr lang="en-US" sz="2400" dirty="0">
              <a:solidFill>
                <a:prstClr val="black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  <a:p>
            <a:pPr defTabSz="457200">
              <a:defRPr/>
            </a:pPr>
            <a:endParaRPr lang="en-US" sz="2400" dirty="0">
              <a:solidFill>
                <a:prstClr val="black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  <a:p>
            <a:pPr defTabSz="457200">
              <a:defRPr/>
            </a:pPr>
            <a:endParaRPr lang="en-US" sz="2400" dirty="0">
              <a:solidFill>
                <a:prstClr val="black"/>
              </a:solidFill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357158" y="841357"/>
            <a:ext cx="8305800" cy="762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>
              <a:defRPr/>
            </a:pPr>
            <a:endParaRPr lang="en-US">
              <a:solidFill>
                <a:prstClr val="black"/>
              </a:solidFill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31" name="Rectangle 8"/>
          <p:cNvSpPr>
            <a:spLocks noChangeArrowheads="1"/>
          </p:cNvSpPr>
          <p:nvPr/>
        </p:nvSpPr>
        <p:spPr bwMode="auto">
          <a:xfrm>
            <a:off x="357158" y="928670"/>
            <a:ext cx="8305800" cy="5370512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>
              <a:defRPr/>
            </a:pPr>
            <a:endParaRPr lang="en-US">
              <a:solidFill>
                <a:prstClr val="black"/>
              </a:solidFill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14341" name="Picture 11" descr="academicSymbolWdm_copur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26238" y="115888"/>
            <a:ext cx="1960562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457200" eaLnBrk="1" hangingPunct="1">
              <a:defRPr/>
            </a:pPr>
            <a:endParaRPr lang="en-US">
              <a:solidFill>
                <a:prstClr val="black"/>
              </a:solidFill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343" name="Date Placeholder 26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AB43BC2C-CD7D-4BC1-B7D4-AB6929EB7F5F}" type="datetime1">
              <a:rPr lang="en-US" smtClean="0">
                <a:solidFill>
                  <a:srgbClr val="898989"/>
                </a:solidFill>
                <a:latin typeface="Calibri" pitchFamily="34" charset="0"/>
                <a:ea typeface="ＭＳ Ｐゴシック"/>
                <a:cs typeface="ＭＳ Ｐゴシック"/>
              </a:rPr>
              <a:pPr/>
              <a:t>6/21/2015</a:t>
            </a:fld>
            <a:endParaRPr lang="en-US" dirty="0" smtClean="0">
              <a:solidFill>
                <a:srgbClr val="898989"/>
              </a:solidFill>
              <a:latin typeface="Calibri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4344" name="Slide Number Placeholder 2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B281F4DE-E6BB-486E-BA55-5524A8BCD098}" type="slidenum">
              <a:rPr lang="en-US" smtClean="0">
                <a:solidFill>
                  <a:srgbClr val="898989"/>
                </a:solidFill>
                <a:latin typeface="Calibri" pitchFamily="34" charset="0"/>
                <a:ea typeface="ＭＳ Ｐゴシック"/>
                <a:cs typeface="ＭＳ Ｐゴシック"/>
              </a:rPr>
              <a:pPr/>
              <a:t>34</a:t>
            </a:fld>
            <a:endParaRPr lang="en-US" smtClean="0">
              <a:solidFill>
                <a:srgbClr val="898989"/>
              </a:solidFill>
              <a:latin typeface="Calibri" pitchFamily="34" charset="0"/>
              <a:ea typeface="ＭＳ Ｐゴシック"/>
              <a:cs typeface="ＭＳ Ｐゴシック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8596" y="1214422"/>
            <a:ext cx="8305800" cy="28315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defTabSz="457200" eaLnBrk="1" hangingPunct="1">
              <a:defRPr/>
            </a:pPr>
            <a:r>
              <a:rPr lang="en-US" sz="2400" dirty="0" smtClean="0">
                <a:solidFill>
                  <a:prstClr val="black"/>
                </a:solidFill>
                <a:latin typeface="Verdana" pitchFamily="34" charset="0"/>
              </a:rPr>
              <a:t>Collaborators</a:t>
            </a:r>
            <a:endParaRPr lang="en-US" sz="2400" dirty="0">
              <a:solidFill>
                <a:prstClr val="black"/>
              </a:solidFill>
              <a:latin typeface="Verdana" pitchFamily="34" charset="0"/>
            </a:endParaRPr>
          </a:p>
          <a:p>
            <a:pPr lvl="1" indent="-285750" algn="just" defTabSz="457200" eaLnBrk="1" hangingPunct="1">
              <a:buFont typeface="Arial" pitchFamily="34" charset="0"/>
              <a:buChar char="•"/>
              <a:defRPr/>
            </a:pPr>
            <a:r>
              <a:rPr lang="en-US" sz="1400" dirty="0" smtClean="0">
                <a:solidFill>
                  <a:prstClr val="black"/>
                </a:solidFill>
                <a:latin typeface="Verdana" pitchFamily="34" charset="0"/>
              </a:rPr>
              <a:t>Adam Hoover, Electrical &amp; Computer Engineering Department, Clemson University</a:t>
            </a:r>
          </a:p>
          <a:p>
            <a:pPr lvl="1" indent="-285750" algn="just" defTabSz="457200" eaLnBrk="1" hangingPunct="1">
              <a:buFont typeface="Arial" pitchFamily="34" charset="0"/>
              <a:buChar char="•"/>
              <a:defRPr/>
            </a:pPr>
            <a:r>
              <a:rPr lang="en-US" sz="1400" dirty="0" smtClean="0">
                <a:solidFill>
                  <a:prstClr val="black"/>
                </a:solidFill>
                <a:latin typeface="Verdana" pitchFamily="34" charset="0"/>
              </a:rPr>
              <a:t>Eric </a:t>
            </a:r>
            <a:r>
              <a:rPr lang="en-US" sz="1400" dirty="0" err="1" smtClean="0">
                <a:solidFill>
                  <a:prstClr val="black"/>
                </a:solidFill>
                <a:latin typeface="Verdana" pitchFamily="34" charset="0"/>
              </a:rPr>
              <a:t>Muth</a:t>
            </a:r>
            <a:r>
              <a:rPr lang="en-US" sz="1400" dirty="0" smtClean="0">
                <a:solidFill>
                  <a:prstClr val="black"/>
                </a:solidFill>
                <a:latin typeface="Verdana" pitchFamily="34" charset="0"/>
              </a:rPr>
              <a:t>, Psychology Department, Clemson University</a:t>
            </a:r>
          </a:p>
          <a:p>
            <a:pPr lvl="1" indent="-285750" algn="just" defTabSz="457200" eaLnBrk="1" hangingPunct="1">
              <a:buFont typeface="Arial" pitchFamily="34" charset="0"/>
              <a:buChar char="•"/>
              <a:defRPr/>
            </a:pPr>
            <a:r>
              <a:rPr lang="en-US" sz="1400" dirty="0" smtClean="0">
                <a:solidFill>
                  <a:prstClr val="black"/>
                </a:solidFill>
                <a:latin typeface="Verdana" pitchFamily="34" charset="0"/>
              </a:rPr>
              <a:t>Students:  </a:t>
            </a:r>
            <a:r>
              <a:rPr lang="en-US" sz="1400" dirty="0" err="1" smtClean="0">
                <a:solidFill>
                  <a:prstClr val="black"/>
                </a:solidFill>
                <a:latin typeface="Verdana" pitchFamily="34" charset="0"/>
              </a:rPr>
              <a:t>Yujie</a:t>
            </a:r>
            <a:r>
              <a:rPr lang="en-US" sz="1400" dirty="0" smtClean="0">
                <a:solidFill>
                  <a:prstClr val="black"/>
                </a:solidFill>
                <a:latin typeface="Verdana" pitchFamily="34" charset="0"/>
              </a:rPr>
              <a:t> Dong, Jenna </a:t>
            </a:r>
            <a:r>
              <a:rPr lang="en-US" sz="1400" dirty="0" err="1" smtClean="0">
                <a:solidFill>
                  <a:prstClr val="black"/>
                </a:solidFill>
                <a:latin typeface="Verdana" pitchFamily="34" charset="0"/>
              </a:rPr>
              <a:t>Scisco</a:t>
            </a:r>
            <a:r>
              <a:rPr lang="en-US" sz="1400" dirty="0" smtClean="0">
                <a:solidFill>
                  <a:prstClr val="black"/>
                </a:solidFill>
                <a:latin typeface="Verdana" pitchFamily="34" charset="0"/>
              </a:rPr>
              <a:t>, Raul Ramos-Garcia, James </a:t>
            </a:r>
            <a:r>
              <a:rPr lang="en-US" sz="1400" dirty="0" err="1" smtClean="0">
                <a:solidFill>
                  <a:prstClr val="black"/>
                </a:solidFill>
                <a:latin typeface="Verdana" pitchFamily="34" charset="0"/>
              </a:rPr>
              <a:t>Salley</a:t>
            </a:r>
            <a:r>
              <a:rPr lang="en-US" sz="1400" dirty="0" smtClean="0">
                <a:solidFill>
                  <a:prstClr val="black"/>
                </a:solidFill>
                <a:latin typeface="Verdana" pitchFamily="34" charset="0"/>
              </a:rPr>
              <a:t>, Mike Wilson, Surya Sharma, </a:t>
            </a:r>
            <a:r>
              <a:rPr lang="en-US" sz="1400" dirty="0" err="1" smtClean="0">
                <a:solidFill>
                  <a:prstClr val="black"/>
                </a:solidFill>
                <a:latin typeface="Verdana" pitchFamily="34" charset="0"/>
              </a:rPr>
              <a:t>Ziqing</a:t>
            </a:r>
            <a:r>
              <a:rPr lang="en-US" sz="1400" dirty="0">
                <a:solidFill>
                  <a:prstClr val="black"/>
                </a:solidFill>
                <a:latin typeface="Verdana" pitchFamily="34" charset="0"/>
              </a:rPr>
              <a:t> </a:t>
            </a:r>
            <a:r>
              <a:rPr lang="en-US" sz="1400" dirty="0" smtClean="0">
                <a:solidFill>
                  <a:prstClr val="black"/>
                </a:solidFill>
                <a:latin typeface="Verdana" pitchFamily="34" charset="0"/>
              </a:rPr>
              <a:t>Huang, </a:t>
            </a:r>
            <a:r>
              <a:rPr lang="en-US" sz="1400" dirty="0" err="1" smtClean="0">
                <a:solidFill>
                  <a:prstClr val="black"/>
                </a:solidFill>
                <a:latin typeface="Verdana" pitchFamily="34" charset="0"/>
              </a:rPr>
              <a:t>Soheila</a:t>
            </a:r>
            <a:r>
              <a:rPr lang="en-US" sz="1400" dirty="0" smtClean="0">
                <a:solidFill>
                  <a:prstClr val="black"/>
                </a:solidFill>
                <a:latin typeface="Verdana" pitchFamily="34" charset="0"/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  <a:latin typeface="Verdana" pitchFamily="34" charset="0"/>
              </a:rPr>
              <a:t>Eskandari</a:t>
            </a:r>
            <a:r>
              <a:rPr lang="en-US" sz="1400" dirty="0" smtClean="0">
                <a:solidFill>
                  <a:prstClr val="black"/>
                </a:solidFill>
                <a:latin typeface="Verdana" pitchFamily="34" charset="0"/>
              </a:rPr>
              <a:t>, </a:t>
            </a:r>
            <a:r>
              <a:rPr lang="en-US" sz="1400" dirty="0" err="1" smtClean="0">
                <a:solidFill>
                  <a:prstClr val="black"/>
                </a:solidFill>
                <a:latin typeface="Verdana" pitchFamily="34" charset="0"/>
              </a:rPr>
              <a:t>Yiru</a:t>
            </a:r>
            <a:r>
              <a:rPr lang="en-US" sz="1400" dirty="0" smtClean="0">
                <a:solidFill>
                  <a:prstClr val="black"/>
                </a:solidFill>
                <a:latin typeface="Verdana" pitchFamily="34" charset="0"/>
              </a:rPr>
              <a:t> Shen, Phil Jasper, Amelia Kinsella, Jose Reyes, Meredith </a:t>
            </a:r>
            <a:r>
              <a:rPr lang="en-US" sz="1400" dirty="0" err="1" smtClean="0">
                <a:solidFill>
                  <a:prstClr val="black"/>
                </a:solidFill>
                <a:latin typeface="Verdana" pitchFamily="34" charset="0"/>
              </a:rPr>
              <a:t>Drennan</a:t>
            </a:r>
            <a:r>
              <a:rPr lang="en-US" sz="1400" dirty="0" smtClean="0">
                <a:solidFill>
                  <a:prstClr val="black"/>
                </a:solidFill>
                <a:latin typeface="Verdana" pitchFamily="34" charset="0"/>
              </a:rPr>
              <a:t>, </a:t>
            </a:r>
            <a:r>
              <a:rPr lang="en-US" sz="1400" dirty="0" err="1" smtClean="0">
                <a:solidFill>
                  <a:prstClr val="black"/>
                </a:solidFill>
                <a:latin typeface="Verdana" pitchFamily="34" charset="0"/>
              </a:rPr>
              <a:t>Xueting</a:t>
            </a:r>
            <a:r>
              <a:rPr lang="en-US" sz="1400" dirty="0" smtClean="0">
                <a:solidFill>
                  <a:prstClr val="black"/>
                </a:solidFill>
                <a:latin typeface="Verdana" pitchFamily="34" charset="0"/>
              </a:rPr>
              <a:t> Yu, Michael Wooten, Megan </a:t>
            </a:r>
            <a:r>
              <a:rPr lang="en-US" sz="1400" dirty="0" err="1" smtClean="0">
                <a:solidFill>
                  <a:prstClr val="black"/>
                </a:solidFill>
                <a:latin typeface="Verdana" pitchFamily="34" charset="0"/>
              </a:rPr>
              <a:t>Becvarik</a:t>
            </a:r>
            <a:r>
              <a:rPr lang="en-US" sz="1400" dirty="0" smtClean="0">
                <a:solidFill>
                  <a:prstClr val="black"/>
                </a:solidFill>
                <a:latin typeface="Verdana" pitchFamily="34" charset="0"/>
              </a:rPr>
              <a:t>, Ryan </a:t>
            </a:r>
            <a:r>
              <a:rPr lang="en-US" sz="1400" dirty="0" err="1" smtClean="0">
                <a:solidFill>
                  <a:prstClr val="black"/>
                </a:solidFill>
                <a:latin typeface="Verdana" pitchFamily="34" charset="0"/>
              </a:rPr>
              <a:t>Mattfeld</a:t>
            </a:r>
            <a:endParaRPr lang="en-US" sz="1400" dirty="0" smtClean="0">
              <a:solidFill>
                <a:prstClr val="black"/>
              </a:solidFill>
              <a:latin typeface="Verdana" pitchFamily="34" charset="0"/>
            </a:endParaRPr>
          </a:p>
          <a:p>
            <a:pPr lvl="1" indent="-285750" algn="just" defTabSz="457200" eaLnBrk="1" hangingPunct="1"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prstClr val="black"/>
                </a:solidFill>
                <a:latin typeface="Verdana" pitchFamily="34" charset="0"/>
              </a:rPr>
              <a:t>Pat O’Neil, Weight Management Center, Medical University of South Carolina</a:t>
            </a:r>
          </a:p>
          <a:p>
            <a:pPr lvl="1" indent="-285750" algn="just" defTabSz="457200" eaLnBrk="1" hangingPunct="1"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prstClr val="black"/>
                </a:solidFill>
                <a:latin typeface="Verdana" pitchFamily="34" charset="0"/>
              </a:rPr>
              <a:t>Kevin Hall, Laboratory Biological Modeling, NIH</a:t>
            </a:r>
          </a:p>
          <a:p>
            <a:pPr lvl="1" indent="-285750" algn="just" defTabSz="457200" eaLnBrk="1" hangingPunct="1"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prstClr val="black"/>
                </a:solidFill>
                <a:latin typeface="Verdana" pitchFamily="34" charset="0"/>
              </a:rPr>
              <a:t>Kathleen </a:t>
            </a:r>
            <a:r>
              <a:rPr lang="en-US" sz="1400" dirty="0" err="1">
                <a:solidFill>
                  <a:prstClr val="black"/>
                </a:solidFill>
                <a:latin typeface="Verdana" pitchFamily="34" charset="0"/>
              </a:rPr>
              <a:t>Melanson</a:t>
            </a:r>
            <a:r>
              <a:rPr lang="en-US" sz="1400" dirty="0">
                <a:solidFill>
                  <a:prstClr val="black"/>
                </a:solidFill>
                <a:latin typeface="Verdana" pitchFamily="34" charset="0"/>
              </a:rPr>
              <a:t>, Slowing Eating, University of Rhode Island</a:t>
            </a:r>
          </a:p>
          <a:p>
            <a:pPr lvl="1" indent="-285750" algn="just" defTabSz="457200" eaLnBrk="1" hangingPunct="1"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prstClr val="black"/>
                </a:solidFill>
                <a:latin typeface="Verdana" pitchFamily="34" charset="0"/>
              </a:rPr>
              <a:t>Brie Turner-</a:t>
            </a:r>
            <a:r>
              <a:rPr lang="en-US" sz="1400" dirty="0" err="1">
                <a:solidFill>
                  <a:prstClr val="black"/>
                </a:solidFill>
                <a:latin typeface="Verdana" pitchFamily="34" charset="0"/>
              </a:rPr>
              <a:t>McGrievy</a:t>
            </a:r>
            <a:r>
              <a:rPr lang="en-US" sz="1400" dirty="0">
                <a:solidFill>
                  <a:prstClr val="black"/>
                </a:solidFill>
                <a:latin typeface="Verdana" pitchFamily="34" charset="0"/>
              </a:rPr>
              <a:t>, University of South Carolina</a:t>
            </a:r>
          </a:p>
          <a:p>
            <a:pPr lvl="1" indent="-285750" algn="just" defTabSz="457200" eaLnBrk="1" hangingPunct="1"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prstClr val="black"/>
                </a:solidFill>
                <a:latin typeface="Verdana" pitchFamily="34" charset="0"/>
              </a:rPr>
              <a:t>Corby Martin, Pennington Biomedical Research Center, </a:t>
            </a:r>
            <a:r>
              <a:rPr lang="en-US" sz="1400" dirty="0" smtClean="0">
                <a:solidFill>
                  <a:prstClr val="black"/>
                </a:solidFill>
                <a:latin typeface="Verdana" pitchFamily="34" charset="0"/>
              </a:rPr>
              <a:t>LSU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28596" y="2786058"/>
            <a:ext cx="8305800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1" indent="-285750" algn="just" defTabSz="457200" eaLnBrk="1" hangingPunct="1">
              <a:buFont typeface="Arial" pitchFamily="34" charset="0"/>
              <a:buChar char="•"/>
              <a:defRPr/>
            </a:pPr>
            <a:endParaRPr lang="en-US" sz="1400" dirty="0" smtClean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8596" y="4214818"/>
            <a:ext cx="7358114" cy="15388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defTabSz="457200" eaLnBrk="1" hangingPunct="1">
              <a:defRPr/>
            </a:pPr>
            <a:r>
              <a:rPr lang="en-US" sz="2400" dirty="0" smtClean="0">
                <a:solidFill>
                  <a:prstClr val="black"/>
                </a:solidFill>
                <a:latin typeface="Verdana" pitchFamily="34" charset="0"/>
              </a:rPr>
              <a:t>Funding</a:t>
            </a:r>
            <a:endParaRPr lang="en-US" sz="2400" dirty="0">
              <a:solidFill>
                <a:prstClr val="black"/>
              </a:solidFill>
              <a:latin typeface="Verdana" pitchFamily="34" charset="0"/>
            </a:endParaRPr>
          </a:p>
          <a:p>
            <a:pPr lvl="1" indent="-285750" algn="just" defTabSz="457200" eaLnBrk="1" hangingPunct="1">
              <a:buFont typeface="Arial" pitchFamily="34" charset="0"/>
              <a:buChar char="•"/>
              <a:defRPr/>
            </a:pPr>
            <a:r>
              <a:rPr lang="en-US" sz="1400" dirty="0" smtClean="0">
                <a:solidFill>
                  <a:prstClr val="black"/>
                </a:solidFill>
                <a:latin typeface="Verdana" pitchFamily="34" charset="0"/>
              </a:rPr>
              <a:t>NIH NIDDK STTR 1R41DK091141-01A1, 2R42DK091141-02</a:t>
            </a:r>
          </a:p>
          <a:p>
            <a:pPr lvl="1" indent="-285750" algn="just" defTabSz="457200" eaLnBrk="1" hangingPunct="1"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prstClr val="black"/>
                </a:solidFill>
                <a:latin typeface="Verdana" pitchFamily="34" charset="0"/>
              </a:rPr>
              <a:t>NIH </a:t>
            </a:r>
            <a:r>
              <a:rPr lang="en-US" sz="1400" dirty="0" smtClean="0">
                <a:solidFill>
                  <a:prstClr val="black"/>
                </a:solidFill>
                <a:latin typeface="Verdana" pitchFamily="34" charset="0"/>
              </a:rPr>
              <a:t>NHLBI R01 HL118181-01A1</a:t>
            </a:r>
          </a:p>
          <a:p>
            <a:pPr lvl="1" indent="-285750" algn="just" defTabSz="457200" eaLnBrk="1" hangingPunct="1"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prstClr val="black"/>
                </a:solidFill>
                <a:latin typeface="Verdana" pitchFamily="34" charset="0"/>
              </a:rPr>
              <a:t>NIH NCI R21 </a:t>
            </a:r>
            <a:r>
              <a:rPr lang="en-US" sz="1400" dirty="0" smtClean="0">
                <a:solidFill>
                  <a:prstClr val="black"/>
                </a:solidFill>
                <a:latin typeface="Verdana" pitchFamily="34" charset="0"/>
              </a:rPr>
              <a:t>CA187929-01A1</a:t>
            </a:r>
          </a:p>
          <a:p>
            <a:pPr lvl="1" indent="-285750" algn="just" defTabSz="457200" eaLnBrk="1" hangingPunct="1"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prstClr val="black"/>
                </a:solidFill>
                <a:latin typeface="Verdana" pitchFamily="34" charset="0"/>
              </a:rPr>
              <a:t>South Carolina Launch</a:t>
            </a:r>
          </a:p>
          <a:p>
            <a:pPr lvl="1" indent="-285750" algn="just" defTabSz="457200" eaLnBrk="1" hangingPunct="1"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prstClr val="black"/>
                </a:solidFill>
                <a:latin typeface="Verdana" pitchFamily="34" charset="0"/>
              </a:rPr>
              <a:t>South Carolina Clinical and Translational </a:t>
            </a:r>
            <a:r>
              <a:rPr lang="en-US" sz="1400" dirty="0" smtClean="0">
                <a:solidFill>
                  <a:prstClr val="black"/>
                </a:solidFill>
                <a:latin typeface="Verdana" pitchFamily="34" charset="0"/>
              </a:rPr>
              <a:t>Institute</a:t>
            </a:r>
            <a:endParaRPr lang="en-US" sz="1400" dirty="0">
              <a:solidFill>
                <a:prstClr val="black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639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1"/>
          <p:cNvSpPr>
            <a:spLocks noGrp="1"/>
          </p:cNvSpPr>
          <p:nvPr>
            <p:ph type="title" idx="4294967295"/>
          </p:nvPr>
        </p:nvSpPr>
        <p:spPr>
          <a:xfrm>
            <a:off x="266700" y="188913"/>
            <a:ext cx="8174038" cy="792162"/>
          </a:xfrm>
        </p:spPr>
        <p:txBody>
          <a:bodyPr/>
          <a:lstStyle/>
          <a:p>
            <a:pPr algn="l"/>
            <a:r>
              <a:rPr lang="en-US" altLang="en-US" dirty="0" smtClean="0"/>
              <a:t>Questions?</a:t>
            </a:r>
          </a:p>
        </p:txBody>
      </p:sp>
      <p:pic>
        <p:nvPicPr>
          <p:cNvPr id="17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748" y="1052736"/>
            <a:ext cx="5825564" cy="448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863588" y="5661248"/>
            <a:ext cx="7272807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altLang="zh-CN" sz="2800" dirty="0" smtClean="0">
                <a:latin typeface="Calibri" pitchFamily="34" charset="0"/>
              </a:rPr>
              <a:t>For more info:  www.ces.clemson.edu/~ahoover</a:t>
            </a:r>
            <a:endParaRPr lang="en-US" altLang="zh-CN" sz="2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821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1"/>
          <p:cNvSpPr>
            <a:spLocks noGrp="1"/>
          </p:cNvSpPr>
          <p:nvPr>
            <p:ph type="title" idx="4294967295"/>
          </p:nvPr>
        </p:nvSpPr>
        <p:spPr>
          <a:xfrm>
            <a:off x="266700" y="188913"/>
            <a:ext cx="8174038" cy="792162"/>
          </a:xfrm>
        </p:spPr>
        <p:txBody>
          <a:bodyPr/>
          <a:lstStyle/>
          <a:p>
            <a:pPr algn="l"/>
            <a:r>
              <a:rPr lang="en-US" altLang="en-US" dirty="0" smtClean="0"/>
              <a:t>Free-Living Tools: EE</a:t>
            </a:r>
          </a:p>
        </p:txBody>
      </p:sp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2339752" y="5877272"/>
            <a:ext cx="47525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2000" dirty="0" smtClean="0">
                <a:latin typeface="Calibri" pitchFamily="34" charset="0"/>
              </a:rPr>
              <a:t>EE:  physical activity monitors, pedometers</a:t>
            </a: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65058" y="5839222"/>
            <a:ext cx="457200" cy="476250"/>
          </a:xfrm>
        </p:spPr>
        <p:txBody>
          <a:bodyPr/>
          <a:lstStyle/>
          <a:p>
            <a:fld id="{727EAB29-7738-43D8-893C-15BB35088DCF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9" name="Picture 6" descr="http://pal.colostate.edu/images/calibSho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63509" y="1199416"/>
            <a:ext cx="2376264" cy="21086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0" name="Picture 4" descr="related-product-SenseWea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99416"/>
            <a:ext cx="2160240" cy="204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 descr="https://encrypted-tbn3.gstatic.com/images?q=tbn:ANd9GcTKDBxInmgaSfI1IFjU-azbgxS9uN4R2mSWZYFOuVkcJwqmu5gm6Q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527826"/>
            <a:ext cx="1815671" cy="21373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" name="AutoShape 2" descr="Image result for fitbit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0" name="Picture 4" descr="http://static1.fitbit.com/simple.b-cssdisabled-jpg.h2f0993b588176bd2b87971e00508562f.pack?items=%2Fcontent%2Fassets%2Fchargehr%2Fimages%2Ffeatures%2Fdetails%2Fdetail-02-b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26834" y="3488128"/>
            <a:ext cx="3439245" cy="2212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8" descr="pedometer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161925"/>
            <a:ext cx="2184365" cy="2146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3606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1"/>
          <p:cNvSpPr>
            <a:spLocks noGrp="1"/>
          </p:cNvSpPr>
          <p:nvPr>
            <p:ph type="title" idx="4294967295"/>
          </p:nvPr>
        </p:nvSpPr>
        <p:spPr>
          <a:xfrm>
            <a:off x="266700" y="188913"/>
            <a:ext cx="8174038" cy="792162"/>
          </a:xfrm>
        </p:spPr>
        <p:txBody>
          <a:bodyPr/>
          <a:lstStyle/>
          <a:p>
            <a:pPr algn="l"/>
            <a:r>
              <a:rPr lang="en-US" altLang="en-US" dirty="0" smtClean="0"/>
              <a:t>Free-Living Tools: EI</a:t>
            </a:r>
          </a:p>
        </p:txBody>
      </p: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1187624" y="4149080"/>
            <a:ext cx="652692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2000" dirty="0" smtClean="0">
                <a:latin typeface="Calibri" pitchFamily="34" charset="0"/>
              </a:rPr>
              <a:t>EI:  food diary, manual counting, database-assisted logs</a:t>
            </a:r>
            <a:endParaRPr lang="en-US" altLang="en-US" sz="2000" dirty="0">
              <a:latin typeface="Calibri" pitchFamily="34" charset="0"/>
            </a:endParaRPr>
          </a:p>
        </p:txBody>
      </p:sp>
      <p:pic>
        <p:nvPicPr>
          <p:cNvPr id="13" name="Picture 11" descr="woman_reading_food_labe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229088"/>
            <a:ext cx="1913637" cy="2873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2" descr="food-diary.jpg"/>
          <p:cNvPicPr>
            <a:picLocks noChangeAspect="1"/>
          </p:cNvPicPr>
          <p:nvPr/>
        </p:nvPicPr>
        <p:blipFill>
          <a:blip r:embed="rId3" cstate="print"/>
          <a:srcRect b="4987"/>
          <a:stretch>
            <a:fillRect/>
          </a:stretch>
        </p:blipFill>
        <p:spPr bwMode="auto">
          <a:xfrm>
            <a:off x="3214686" y="1580894"/>
            <a:ext cx="2714625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744962" y="5226524"/>
            <a:ext cx="760529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2000" dirty="0" smtClean="0">
                <a:latin typeface="Calibri" pitchFamily="34" charset="0"/>
              </a:rPr>
              <a:t>Problem #2:  Underestimation/underreporting bias (dozens of studies have found it ranges 10-50%, evaluated using doubly labeled water)</a:t>
            </a: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65058" y="5839222"/>
            <a:ext cx="457200" cy="476250"/>
          </a:xfrm>
        </p:spPr>
        <p:txBody>
          <a:bodyPr/>
          <a:lstStyle/>
          <a:p>
            <a:fld id="{727EAB29-7738-43D8-893C-15BB35088DCF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146" name="Picture 2" descr="http://3.bp.blogspot.com/-MX_5-0WxH7U/UTYe-i3u87I/AAAAAAAAAeM/VjjrgC_nKqc/s1600/iOS5_device_hom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566762"/>
            <a:ext cx="2000250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744962" y="6021288"/>
            <a:ext cx="760529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2000" b="1" dirty="0" smtClean="0">
                <a:latin typeface="Calibri" pitchFamily="34" charset="0"/>
              </a:rPr>
              <a:t>Challenge:  Develop body-worn sensors similar to activity monitors</a:t>
            </a:r>
            <a:endParaRPr lang="en-US" altLang="en-US" sz="2000" b="1" dirty="0">
              <a:latin typeface="Calibri" pitchFamily="34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744962" y="4728527"/>
            <a:ext cx="760529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2000" dirty="0" smtClean="0">
                <a:latin typeface="Calibri" pitchFamily="34" charset="0"/>
              </a:rPr>
              <a:t>Problem #1:  Compliance (not easy to use for long period of time)</a:t>
            </a:r>
          </a:p>
        </p:txBody>
      </p:sp>
    </p:spTree>
    <p:extLst>
      <p:ext uri="{BB962C8B-B14F-4D97-AF65-F5344CB8AC3E}">
        <p14:creationId xmlns:p14="http://schemas.microsoft.com/office/powerpoint/2010/main" xmlns="" val="1419806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5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4"/>
          <p:cNvSpPr>
            <a:spLocks noChangeArrowheads="1"/>
          </p:cNvSpPr>
          <p:nvPr/>
        </p:nvSpPr>
        <p:spPr bwMode="auto">
          <a:xfrm>
            <a:off x="304800" y="228600"/>
            <a:ext cx="6781800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b="1" dirty="0" smtClean="0">
                <a:latin typeface="Verdana" pitchFamily="34" charset="0"/>
              </a:rPr>
              <a:t>Related work</a:t>
            </a:r>
            <a:endParaRPr lang="en-US" sz="2400" dirty="0">
              <a:latin typeface="Verdana" pitchFamily="34" charset="0"/>
            </a:endParaRPr>
          </a:p>
          <a:p>
            <a:pPr eaLnBrk="0" hangingPunct="0"/>
            <a:endParaRPr lang="en-US" dirty="0">
              <a:latin typeface="Verdana" pitchFamily="34" charset="0"/>
            </a:endParaRPr>
          </a:p>
          <a:p>
            <a:pPr eaLnBrk="0" hangingPunct="0"/>
            <a:endParaRPr lang="en-US" dirty="0">
              <a:latin typeface="Verdana" pitchFamily="34" charset="0"/>
            </a:endParaRPr>
          </a:p>
          <a:p>
            <a:pPr eaLnBrk="0" hangingPunct="0"/>
            <a:endParaRPr lang="en-US" dirty="0">
              <a:latin typeface="Verdana" pitchFamily="34" charset="0"/>
            </a:endParaRPr>
          </a:p>
          <a:p>
            <a:pPr eaLnBrk="0" hangingPunct="0"/>
            <a:endParaRPr lang="en-US" dirty="0">
              <a:latin typeface="Verdana" pitchFamily="34" charset="0"/>
            </a:endParaRPr>
          </a:p>
          <a:p>
            <a:pPr eaLnBrk="0" hangingPunct="0"/>
            <a:endParaRPr lang="en-US" dirty="0">
              <a:latin typeface="Calibri" pitchFamily="34" charset="0"/>
            </a:endParaRPr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381000" y="685800"/>
            <a:ext cx="8305800" cy="762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Calibri" pitchFamily="34" charset="0"/>
            </a:endParaRPr>
          </a:p>
        </p:txBody>
      </p:sp>
      <p:sp>
        <p:nvSpPr>
          <p:cNvPr id="1031" name="Rectangle 8"/>
          <p:cNvSpPr>
            <a:spLocks noChangeArrowheads="1"/>
          </p:cNvSpPr>
          <p:nvPr/>
        </p:nvSpPr>
        <p:spPr bwMode="auto">
          <a:xfrm>
            <a:off x="381000" y="772894"/>
            <a:ext cx="8305800" cy="5370731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Calibri" pitchFamily="34" charset="0"/>
            </a:endParaRPr>
          </a:p>
        </p:txBody>
      </p:sp>
      <p:sp>
        <p:nvSpPr>
          <p:cNvPr id="10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42" name="Date Placeholder 26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6E15FBB-FFB3-4DDF-A463-C5A1048449FD}" type="datetime1">
              <a:rPr lang="en-US">
                <a:latin typeface="Calibri" pitchFamily="34" charset="0"/>
                <a:ea typeface="ＭＳ Ｐゴシック" pitchFamily="34" charset="-128"/>
              </a:rPr>
              <a:pPr/>
              <a:t>6/21/2015</a:t>
            </a:fld>
            <a:endParaRPr lang="en-US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1043" name="Slide Number Placeholder 2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BE1C8F3-0E45-4AF3-8C5E-18243250F550}" type="slidenum">
              <a:rPr lang="en-US" smtClean="0">
                <a:latin typeface="Calibri" pitchFamily="34" charset="0"/>
                <a:ea typeface="ＭＳ Ｐゴシック" pitchFamily="34" charset="-128"/>
              </a:rPr>
              <a:pPr/>
              <a:t>6</a:t>
            </a:fld>
            <a:endParaRPr lang="en-US" dirty="0" smtClean="0">
              <a:latin typeface="Calibri" pitchFamily="34" charset="0"/>
              <a:ea typeface="ＭＳ Ｐゴシック" pitchFamily="34" charset="-128"/>
            </a:endParaRPr>
          </a:p>
        </p:txBody>
      </p:sp>
      <p:pic>
        <p:nvPicPr>
          <p:cNvPr id="9" name="Picture 11" descr="academicSymbolWdm_copur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26238" y="115888"/>
            <a:ext cx="1960562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33400" y="994827"/>
            <a:ext cx="79248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Verdana" pitchFamily="34" charset="0"/>
              </a:rPr>
              <a:t>Wearable sensor-based approaches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>
                <a:latin typeface="Verdana" pitchFamily="34" charset="0"/>
              </a:rPr>
              <a:t>Throat and ear </a:t>
            </a:r>
            <a:r>
              <a:rPr lang="en-US" sz="1400" dirty="0" smtClean="0">
                <a:latin typeface="Verdana" pitchFamily="34" charset="0"/>
              </a:rPr>
              <a:t>(</a:t>
            </a:r>
            <a:r>
              <a:rPr lang="en-US" sz="1400" dirty="0" err="1" smtClean="0">
                <a:latin typeface="Verdana" pitchFamily="34" charset="0"/>
              </a:rPr>
              <a:t>Sazonov</a:t>
            </a:r>
            <a:r>
              <a:rPr lang="en-US" sz="1400" dirty="0" smtClean="0">
                <a:latin typeface="Verdana" pitchFamily="34" charset="0"/>
              </a:rPr>
              <a:t> et al. 2010)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>
                <a:latin typeface="Verdana" pitchFamily="34" charset="0"/>
              </a:rPr>
              <a:t>Lanyard camera </a:t>
            </a:r>
            <a:r>
              <a:rPr lang="en-US" sz="1400" dirty="0" smtClean="0">
                <a:latin typeface="Verdana" pitchFamily="34" charset="0"/>
              </a:rPr>
              <a:t>(Gemming et al. 2013)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>
                <a:latin typeface="Verdana" pitchFamily="34" charset="0"/>
              </a:rPr>
              <a:t>Arms and </a:t>
            </a:r>
            <a:r>
              <a:rPr lang="en-US" sz="2000" dirty="0">
                <a:latin typeface="Verdana" pitchFamily="34" charset="0"/>
              </a:rPr>
              <a:t>back </a:t>
            </a:r>
            <a:r>
              <a:rPr lang="en-US" sz="1400" dirty="0">
                <a:latin typeface="Verdana" pitchFamily="34" charset="0"/>
              </a:rPr>
              <a:t>(</a:t>
            </a:r>
            <a:r>
              <a:rPr lang="en-US" sz="1400" dirty="0" err="1">
                <a:latin typeface="Verdana" pitchFamily="34" charset="0"/>
              </a:rPr>
              <a:t>Amft</a:t>
            </a:r>
            <a:r>
              <a:rPr lang="en-US" sz="1400" dirty="0">
                <a:latin typeface="Verdana" pitchFamily="34" charset="0"/>
              </a:rPr>
              <a:t> et al. </a:t>
            </a:r>
            <a:r>
              <a:rPr lang="en-US" sz="1400" dirty="0" smtClean="0">
                <a:latin typeface="Verdana" pitchFamily="34" charset="0"/>
              </a:rPr>
              <a:t>2008)</a:t>
            </a:r>
            <a:endParaRPr lang="en-US" sz="2400" dirty="0">
              <a:latin typeface="Verdana" pitchFamily="34" charset="0"/>
            </a:endParaRPr>
          </a:p>
        </p:txBody>
      </p:sp>
      <p:sp>
        <p:nvSpPr>
          <p:cNvPr id="11" name="Rounded Rectangle 10"/>
          <p:cNvSpPr>
            <a:spLocks noChangeAspect="1"/>
          </p:cNvSpPr>
          <p:nvPr/>
        </p:nvSpPr>
        <p:spPr>
          <a:xfrm>
            <a:off x="5151825" y="2531614"/>
            <a:ext cx="2819400" cy="2164786"/>
          </a:xfrm>
          <a:prstGeom prst="roundRect">
            <a:avLst>
              <a:gd name="adj" fmla="val 10000"/>
            </a:avLst>
          </a:prstGeom>
          <a:blipFill rotWithShape="0">
            <a:blip r:embed="rId4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75778" name="Picture 2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6252" y="2992200"/>
            <a:ext cx="2048256" cy="1433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77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97582" y="2758701"/>
            <a:ext cx="1196236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8"/>
          <p:cNvSpPr txBox="1">
            <a:spLocks noChangeArrowheads="1"/>
          </p:cNvSpPr>
          <p:nvPr/>
        </p:nvSpPr>
        <p:spPr bwMode="auto">
          <a:xfrm>
            <a:off x="724939" y="4755494"/>
            <a:ext cx="37402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2000" dirty="0" smtClean="0">
                <a:latin typeface="Calibri" pitchFamily="34" charset="0"/>
              </a:rPr>
              <a:t>Detect swallows, chewing sounds</a:t>
            </a:r>
            <a:endParaRPr lang="en-US" altLang="en-US" sz="2000" dirty="0">
              <a:latin typeface="Calibri" pitchFamily="34" charset="0"/>
            </a:endParaRPr>
          </a:p>
        </p:txBody>
      </p:sp>
      <p:sp>
        <p:nvSpPr>
          <p:cNvPr id="14" name="TextBox 8"/>
          <p:cNvSpPr txBox="1">
            <a:spLocks noChangeArrowheads="1"/>
          </p:cNvSpPr>
          <p:nvPr/>
        </p:nvSpPr>
        <p:spPr bwMode="auto">
          <a:xfrm>
            <a:off x="5185014" y="4772969"/>
            <a:ext cx="2937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2000" dirty="0" smtClean="0">
                <a:latin typeface="Calibri" pitchFamily="34" charset="0"/>
              </a:rPr>
              <a:t>Recognize eating gestures</a:t>
            </a:r>
            <a:endParaRPr lang="en-US" altLang="en-US" sz="2000" dirty="0">
              <a:latin typeface="Calibri" pitchFamily="34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402474" y="5444244"/>
            <a:ext cx="705572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2000" b="1" dirty="0" smtClean="0">
                <a:latin typeface="Calibri" pitchFamily="34" charset="0"/>
              </a:rPr>
              <a:t>Challenges:  Compliance (social stigma, comfort), accuracy</a:t>
            </a:r>
            <a:endParaRPr lang="en-US" altLang="en-US" sz="20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2149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4"/>
          <p:cNvSpPr>
            <a:spLocks noChangeArrowheads="1"/>
          </p:cNvSpPr>
          <p:nvPr/>
        </p:nvSpPr>
        <p:spPr bwMode="auto">
          <a:xfrm>
            <a:off x="304800" y="228600"/>
            <a:ext cx="6781800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b="1" dirty="0" smtClean="0">
                <a:latin typeface="Verdana" pitchFamily="34" charset="0"/>
              </a:rPr>
              <a:t>Our concept:  Bite Counter</a:t>
            </a:r>
            <a:endParaRPr lang="en-US" sz="2400" dirty="0">
              <a:latin typeface="Verdana" pitchFamily="34" charset="0"/>
            </a:endParaRPr>
          </a:p>
          <a:p>
            <a:pPr eaLnBrk="0" hangingPunct="0"/>
            <a:endParaRPr lang="en-US" dirty="0">
              <a:latin typeface="Verdana" pitchFamily="34" charset="0"/>
            </a:endParaRPr>
          </a:p>
          <a:p>
            <a:pPr eaLnBrk="0" hangingPunct="0"/>
            <a:endParaRPr lang="en-US" dirty="0">
              <a:latin typeface="Verdana" pitchFamily="34" charset="0"/>
            </a:endParaRPr>
          </a:p>
          <a:p>
            <a:pPr eaLnBrk="0" hangingPunct="0"/>
            <a:endParaRPr lang="en-US" dirty="0">
              <a:latin typeface="Verdana" pitchFamily="34" charset="0"/>
            </a:endParaRPr>
          </a:p>
          <a:p>
            <a:pPr eaLnBrk="0" hangingPunct="0"/>
            <a:endParaRPr lang="en-US" dirty="0">
              <a:latin typeface="Verdana" pitchFamily="34" charset="0"/>
            </a:endParaRPr>
          </a:p>
          <a:p>
            <a:pPr eaLnBrk="0" hangingPunct="0"/>
            <a:endParaRPr lang="en-US" dirty="0">
              <a:latin typeface="Calibri" pitchFamily="34" charset="0"/>
            </a:endParaRPr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381000" y="685800"/>
            <a:ext cx="8305800" cy="762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Calibri" pitchFamily="34" charset="0"/>
            </a:endParaRPr>
          </a:p>
        </p:txBody>
      </p:sp>
      <p:sp>
        <p:nvSpPr>
          <p:cNvPr id="1031" name="Rectangle 8"/>
          <p:cNvSpPr>
            <a:spLocks noChangeArrowheads="1"/>
          </p:cNvSpPr>
          <p:nvPr/>
        </p:nvSpPr>
        <p:spPr bwMode="auto">
          <a:xfrm>
            <a:off x="381000" y="772894"/>
            <a:ext cx="8305800" cy="5370731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Calibri" pitchFamily="34" charset="0"/>
            </a:endParaRPr>
          </a:p>
        </p:txBody>
      </p:sp>
      <p:sp>
        <p:nvSpPr>
          <p:cNvPr id="10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42" name="Date Placeholder 26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6E15FBB-FFB3-4DDF-A463-C5A1048449FD}" type="datetime1">
              <a:rPr lang="en-US">
                <a:latin typeface="Calibri" pitchFamily="34" charset="0"/>
                <a:ea typeface="ＭＳ Ｐゴシック" pitchFamily="34" charset="-128"/>
              </a:rPr>
              <a:pPr/>
              <a:t>6/21/2015</a:t>
            </a:fld>
            <a:endParaRPr lang="en-US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1043" name="Slide Number Placeholder 2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BE1C8F3-0E45-4AF3-8C5E-18243250F550}" type="slidenum">
              <a:rPr lang="en-US" smtClean="0">
                <a:latin typeface="Calibri" pitchFamily="34" charset="0"/>
                <a:ea typeface="ＭＳ Ｐゴシック" pitchFamily="34" charset="-128"/>
              </a:rPr>
              <a:pPr/>
              <a:t>7</a:t>
            </a:fld>
            <a:endParaRPr lang="en-US" dirty="0" smtClean="0">
              <a:latin typeface="Calibri" pitchFamily="34" charset="0"/>
              <a:ea typeface="ＭＳ Ｐゴシック" pitchFamily="34" charset="-128"/>
            </a:endParaRPr>
          </a:p>
        </p:txBody>
      </p:sp>
      <p:pic>
        <p:nvPicPr>
          <p:cNvPr id="9" name="Picture 11" descr="academicSymbolWdm_copur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26238" y="115888"/>
            <a:ext cx="1960562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 descr="watch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8357" y="2255044"/>
            <a:ext cx="22479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 descr="happy_eating_1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98670" y="1254919"/>
            <a:ext cx="2286000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5" descr="watch2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312021"/>
            <a:ext cx="1695450" cy="197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8"/>
          <p:cNvSpPr txBox="1">
            <a:spLocks noChangeArrowheads="1"/>
          </p:cNvSpPr>
          <p:nvPr/>
        </p:nvSpPr>
        <p:spPr bwMode="auto">
          <a:xfrm>
            <a:off x="2798607" y="4826794"/>
            <a:ext cx="335756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dirty="0" smtClean="0"/>
              <a:t>Tracks wrist motion to detect eating activities and count bites (hand-to-mouth gestures)</a:t>
            </a:r>
            <a:endParaRPr lang="en-US" altLang="en-US" dirty="0"/>
          </a:p>
        </p:txBody>
      </p:sp>
      <p:sp>
        <p:nvSpPr>
          <p:cNvPr id="19" name="TextBox 9"/>
          <p:cNvSpPr txBox="1">
            <a:spLocks noChangeArrowheads="1"/>
          </p:cNvSpPr>
          <p:nvPr/>
        </p:nvSpPr>
        <p:spPr bwMode="auto">
          <a:xfrm>
            <a:off x="6372200" y="1254919"/>
            <a:ext cx="19050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dirty="0" smtClean="0"/>
              <a:t>Audible alarms to queue behaviors such as slowing eating or portion control</a:t>
            </a:r>
            <a:endParaRPr lang="en-US" altLang="en-US" dirty="0"/>
          </a:p>
        </p:txBody>
      </p:sp>
      <p:sp>
        <p:nvSpPr>
          <p:cNvPr id="20" name="TextBox 10"/>
          <p:cNvSpPr txBox="1">
            <a:spLocks noChangeArrowheads="1"/>
          </p:cNvSpPr>
          <p:nvPr/>
        </p:nvSpPr>
        <p:spPr bwMode="auto">
          <a:xfrm>
            <a:off x="941232" y="1612106"/>
            <a:ext cx="18557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/>
              <a:t>Worn like a watch</a:t>
            </a:r>
          </a:p>
        </p:txBody>
      </p:sp>
    </p:spTree>
    <p:extLst>
      <p:ext uri="{BB962C8B-B14F-4D97-AF65-F5344CB8AC3E}">
        <p14:creationId xmlns:p14="http://schemas.microsoft.com/office/powerpoint/2010/main" xmlns="" val="4602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1"/>
          <p:cNvSpPr>
            <a:spLocks noGrp="1"/>
          </p:cNvSpPr>
          <p:nvPr>
            <p:ph type="title" idx="4294967295"/>
          </p:nvPr>
        </p:nvSpPr>
        <p:spPr>
          <a:xfrm>
            <a:off x="266700" y="188913"/>
            <a:ext cx="8174038" cy="792162"/>
          </a:xfrm>
        </p:spPr>
        <p:txBody>
          <a:bodyPr/>
          <a:lstStyle/>
          <a:p>
            <a:pPr algn="l"/>
            <a:r>
              <a:rPr lang="en-US" altLang="en-US" dirty="0" smtClean="0"/>
              <a:t>Outline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727772" y="1098369"/>
            <a:ext cx="8229600" cy="1944216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en-US" sz="2400" dirty="0" smtClean="0"/>
              <a:t>Motivation, existing tools, related work</a:t>
            </a:r>
          </a:p>
          <a:p>
            <a:pPr eaLnBrk="1" hangingPunct="1">
              <a:spcBef>
                <a:spcPts val="0"/>
              </a:spcBef>
            </a:pPr>
            <a:r>
              <a:rPr lang="en-US" sz="2400" b="1" dirty="0" smtClean="0"/>
              <a:t>Tracking wrist motion to count bites</a:t>
            </a:r>
          </a:p>
          <a:p>
            <a:pPr eaLnBrk="1" hangingPunct="1">
              <a:spcBef>
                <a:spcPts val="0"/>
              </a:spcBef>
            </a:pPr>
            <a:r>
              <a:rPr lang="en-US" sz="2400" dirty="0" smtClean="0"/>
              <a:t>Relating bites to calories</a:t>
            </a:r>
          </a:p>
          <a:p>
            <a:pPr eaLnBrk="1" hangingPunct="1">
              <a:spcBef>
                <a:spcPts val="0"/>
              </a:spcBef>
            </a:pPr>
            <a:r>
              <a:rPr lang="en-US" sz="2400" dirty="0" smtClean="0"/>
              <a:t>Detecting eating  activities during the day</a:t>
            </a:r>
          </a:p>
          <a:p>
            <a:pPr eaLnBrk="1" hangingPunct="1">
              <a:spcBef>
                <a:spcPts val="0"/>
              </a:spcBef>
            </a:pPr>
            <a:r>
              <a:rPr lang="en-US" sz="2400" dirty="0" smtClean="0"/>
              <a:t>The “Language of Eating”</a:t>
            </a:r>
          </a:p>
          <a:p>
            <a:pPr eaLnBrk="1" hangingPunct="1">
              <a:spcBef>
                <a:spcPts val="0"/>
              </a:spcBef>
            </a:pPr>
            <a:r>
              <a:rPr lang="en-US" sz="2400" dirty="0" smtClean="0"/>
              <a:t>Conclusion</a:t>
            </a:r>
            <a:endParaRPr lang="en-US" sz="2400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049377"/>
            <a:ext cx="4861625" cy="341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0128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1"/>
          <p:cNvSpPr>
            <a:spLocks noGrp="1"/>
          </p:cNvSpPr>
          <p:nvPr>
            <p:ph type="title" idx="4294967295"/>
          </p:nvPr>
        </p:nvSpPr>
        <p:spPr>
          <a:xfrm>
            <a:off x="266700" y="188913"/>
            <a:ext cx="8174038" cy="792162"/>
          </a:xfrm>
        </p:spPr>
        <p:txBody>
          <a:bodyPr/>
          <a:lstStyle/>
          <a:p>
            <a:pPr algn="l"/>
            <a:r>
              <a:rPr lang="en-US" altLang="en-US" dirty="0" smtClean="0"/>
              <a:t>Wrist Roll Motion</a:t>
            </a:r>
          </a:p>
        </p:txBody>
      </p:sp>
      <p:pic>
        <p:nvPicPr>
          <p:cNvPr id="10" name="Picture 9" descr="wrist-roll2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1571612"/>
            <a:ext cx="8437184" cy="2671775"/>
          </a:xfrm>
          <a:prstGeom prst="rect">
            <a:avLst/>
          </a:prstGeom>
        </p:spPr>
      </p:pic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1071538" y="4786322"/>
            <a:ext cx="7000924" cy="1071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altLang="zh-CN" sz="2800" dirty="0" smtClean="0">
                <a:latin typeface="Calibri" pitchFamily="34" charset="0"/>
              </a:rPr>
              <a:t>Wrist rolls to get food from table to mouth</a:t>
            </a:r>
          </a:p>
          <a:p>
            <a:pPr algn="ctr" eaLnBrk="1" hangingPunct="1"/>
            <a:r>
              <a:rPr lang="en-US" altLang="zh-CN" sz="2800" dirty="0" smtClean="0">
                <a:latin typeface="Calibri" pitchFamily="34" charset="0"/>
              </a:rPr>
              <a:t>Roll is independent of other axes of motion</a:t>
            </a:r>
          </a:p>
          <a:p>
            <a:pPr algn="ctr" eaLnBrk="1" hangingPunct="1"/>
            <a:r>
              <a:rPr lang="en-US" altLang="zh-CN" sz="2800" dirty="0">
                <a:latin typeface="Calibri" pitchFamily="34" charset="0"/>
              </a:rPr>
              <a:t/>
            </a:r>
            <a:br>
              <a:rPr lang="en-US" altLang="zh-CN" sz="2800" dirty="0">
                <a:latin typeface="Calibri" pitchFamily="34" charset="0"/>
              </a:rPr>
            </a:br>
            <a:r>
              <a:rPr lang="en-US" altLang="zh-CN" sz="2800" dirty="0">
                <a:latin typeface="Calibri" pitchFamily="34" charset="0"/>
              </a:rPr>
              <a:t/>
            </a:r>
            <a:br>
              <a:rPr lang="en-US" altLang="zh-CN" sz="2800" dirty="0">
                <a:latin typeface="Calibri" pitchFamily="34" charset="0"/>
              </a:rPr>
            </a:br>
            <a:endParaRPr lang="en-US" altLang="zh-CN" sz="28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Capsules">
  <a:themeElements>
    <a:clrScheme name="Capsules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3_Capsules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Capsule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2597</TotalTime>
  <Words>1094</Words>
  <Application>Microsoft Office PowerPoint</Application>
  <PresentationFormat>On-screen Show (4:3)</PresentationFormat>
  <Paragraphs>230</Paragraphs>
  <Slides>35</Slides>
  <Notes>8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37" baseType="lpstr">
      <vt:lpstr>3_Capsules</vt:lpstr>
      <vt:lpstr>Office Theme</vt:lpstr>
      <vt:lpstr>Slide 1</vt:lpstr>
      <vt:lpstr>Outline</vt:lpstr>
      <vt:lpstr>Clinical Tools</vt:lpstr>
      <vt:lpstr>Free-Living Tools: EE</vt:lpstr>
      <vt:lpstr>Free-Living Tools: EI</vt:lpstr>
      <vt:lpstr>Slide 6</vt:lpstr>
      <vt:lpstr>Slide 7</vt:lpstr>
      <vt:lpstr>Outline</vt:lpstr>
      <vt:lpstr>Wrist Roll Motion</vt:lpstr>
      <vt:lpstr>Algorithm</vt:lpstr>
      <vt:lpstr>Slide 11</vt:lpstr>
      <vt:lpstr>Cafeteria Experiment</vt:lpstr>
      <vt:lpstr>Cafeteria Experiment</vt:lpstr>
      <vt:lpstr>Bite Counting Accuracy</vt:lpstr>
      <vt:lpstr>Outline</vt:lpstr>
      <vt:lpstr>Slide 16</vt:lpstr>
      <vt:lpstr>Bite-to-Calorie Correlation</vt:lpstr>
      <vt:lpstr>Correlation Test</vt:lpstr>
      <vt:lpstr>Correlation Comparison</vt:lpstr>
      <vt:lpstr>Converting Bites to Calories</vt:lpstr>
      <vt:lpstr>Calories in Cafeteria Meals</vt:lpstr>
      <vt:lpstr>Error:  Mean and Variance</vt:lpstr>
      <vt:lpstr>Outline</vt:lpstr>
      <vt:lpstr>Slide 24</vt:lpstr>
      <vt:lpstr>Algorithm</vt:lpstr>
      <vt:lpstr>Outline</vt:lpstr>
      <vt:lpstr>Slide 27</vt:lpstr>
      <vt:lpstr>Slide 28</vt:lpstr>
      <vt:lpstr>Hidden Markov Models</vt:lpstr>
      <vt:lpstr>Results</vt:lpstr>
      <vt:lpstr>Outline</vt:lpstr>
      <vt:lpstr>Applications</vt:lpstr>
      <vt:lpstr>Observation Applications</vt:lpstr>
      <vt:lpstr>Slide 34</vt:lpstr>
      <vt:lpstr>Questions?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Adam Hoover</cp:lastModifiedBy>
  <cp:revision>147</cp:revision>
  <dcterms:created xsi:type="dcterms:W3CDTF">1601-01-01T00:00:00Z</dcterms:created>
  <dcterms:modified xsi:type="dcterms:W3CDTF">2015-06-21T22:11:28Z</dcterms:modified>
</cp:coreProperties>
</file>