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asf" ContentType="video/x-ms-as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82" r:id="rId1"/>
    <p:sldMasterId id="2147483923" r:id="rId2"/>
  </p:sldMasterIdLst>
  <p:notesMasterIdLst>
    <p:notesMasterId r:id="rId36"/>
  </p:notesMasterIdLst>
  <p:sldIdLst>
    <p:sldId id="256" r:id="rId3"/>
    <p:sldId id="366" r:id="rId4"/>
    <p:sldId id="357" r:id="rId5"/>
    <p:sldId id="420" r:id="rId6"/>
    <p:sldId id="421" r:id="rId7"/>
    <p:sldId id="422" r:id="rId8"/>
    <p:sldId id="416" r:id="rId9"/>
    <p:sldId id="322" r:id="rId10"/>
    <p:sldId id="361" r:id="rId11"/>
    <p:sldId id="394" r:id="rId12"/>
    <p:sldId id="335" r:id="rId13"/>
    <p:sldId id="395" r:id="rId14"/>
    <p:sldId id="405" r:id="rId15"/>
    <p:sldId id="396" r:id="rId16"/>
    <p:sldId id="417" r:id="rId17"/>
    <p:sldId id="397" r:id="rId18"/>
    <p:sldId id="326" r:id="rId19"/>
    <p:sldId id="398" r:id="rId20"/>
    <p:sldId id="399" r:id="rId21"/>
    <p:sldId id="400" r:id="rId22"/>
    <p:sldId id="401" r:id="rId23"/>
    <p:sldId id="418" r:id="rId24"/>
    <p:sldId id="425" r:id="rId25"/>
    <p:sldId id="423" r:id="rId26"/>
    <p:sldId id="424" r:id="rId27"/>
    <p:sldId id="411" r:id="rId28"/>
    <p:sldId id="419" r:id="rId29"/>
    <p:sldId id="343" r:id="rId30"/>
    <p:sldId id="408" r:id="rId31"/>
    <p:sldId id="409" r:id="rId32"/>
    <p:sldId id="410" r:id="rId33"/>
    <p:sldId id="364" r:id="rId34"/>
    <p:sldId id="344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053" autoAdjust="0"/>
  </p:normalViewPr>
  <p:slideViewPr>
    <p:cSldViewPr>
      <p:cViewPr varScale="1">
        <p:scale>
          <a:sx n="88" d="100"/>
          <a:sy n="88" d="100"/>
        </p:scale>
        <p:origin x="133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Projects\BiteCounter\host\gui\version2\MUSC-analysi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Projects\BiteCounter\host\gui\version2\USC-analys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'MUSC-analysis'!$D$1</c:f>
              <c:strCache>
                <c:ptCount val="1"/>
                <c:pt idx="0">
                  <c:v>WeightChange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'MUSC-analysis'!$C$2:$C$55</c:f>
              <c:numCache>
                <c:formatCode>General</c:formatCode>
                <c:ptCount val="54"/>
                <c:pt idx="0">
                  <c:v>3.4</c:v>
                </c:pt>
                <c:pt idx="1">
                  <c:v>3.4</c:v>
                </c:pt>
                <c:pt idx="2">
                  <c:v>1.3</c:v>
                </c:pt>
                <c:pt idx="3">
                  <c:v>2.8</c:v>
                </c:pt>
                <c:pt idx="4">
                  <c:v>1.9</c:v>
                </c:pt>
                <c:pt idx="5">
                  <c:v>1.5</c:v>
                </c:pt>
                <c:pt idx="6">
                  <c:v>1.4</c:v>
                </c:pt>
                <c:pt idx="7">
                  <c:v>2.1</c:v>
                </c:pt>
                <c:pt idx="8">
                  <c:v>2.5</c:v>
                </c:pt>
                <c:pt idx="9">
                  <c:v>1.9</c:v>
                </c:pt>
                <c:pt idx="10">
                  <c:v>3.1</c:v>
                </c:pt>
                <c:pt idx="11">
                  <c:v>1.4</c:v>
                </c:pt>
                <c:pt idx="12">
                  <c:v>4.5999999999999996</c:v>
                </c:pt>
                <c:pt idx="13">
                  <c:v>2.4</c:v>
                </c:pt>
                <c:pt idx="14">
                  <c:v>2.1</c:v>
                </c:pt>
                <c:pt idx="15">
                  <c:v>2.6</c:v>
                </c:pt>
                <c:pt idx="16">
                  <c:v>1.1000000000000001</c:v>
                </c:pt>
                <c:pt idx="17">
                  <c:v>1.9</c:v>
                </c:pt>
                <c:pt idx="18">
                  <c:v>1.9</c:v>
                </c:pt>
                <c:pt idx="19">
                  <c:v>1.3</c:v>
                </c:pt>
                <c:pt idx="41">
                  <c:v>1.6</c:v>
                </c:pt>
                <c:pt idx="42">
                  <c:v>2.4</c:v>
                </c:pt>
                <c:pt idx="43">
                  <c:v>2.2999999999999998</c:v>
                </c:pt>
                <c:pt idx="44">
                  <c:v>2</c:v>
                </c:pt>
                <c:pt idx="45">
                  <c:v>1.3</c:v>
                </c:pt>
                <c:pt idx="46">
                  <c:v>1.2</c:v>
                </c:pt>
                <c:pt idx="47">
                  <c:v>1.6</c:v>
                </c:pt>
                <c:pt idx="48">
                  <c:v>1.6</c:v>
                </c:pt>
                <c:pt idx="49">
                  <c:v>2.1</c:v>
                </c:pt>
                <c:pt idx="50">
                  <c:v>4.5</c:v>
                </c:pt>
                <c:pt idx="51">
                  <c:v>3.2</c:v>
                </c:pt>
                <c:pt idx="52">
                  <c:v>3.1</c:v>
                </c:pt>
                <c:pt idx="53">
                  <c:v>1.3</c:v>
                </c:pt>
              </c:numCache>
            </c:numRef>
          </c:xVal>
          <c:yVal>
            <c:numRef>
              <c:f>'MUSC-analysis'!$D$2:$D$55</c:f>
              <c:numCache>
                <c:formatCode>General</c:formatCode>
                <c:ptCount val="54"/>
                <c:pt idx="0">
                  <c:v>-22.9</c:v>
                </c:pt>
                <c:pt idx="1">
                  <c:v>-19.5</c:v>
                </c:pt>
                <c:pt idx="2">
                  <c:v>-13.1</c:v>
                </c:pt>
                <c:pt idx="3">
                  <c:v>-10.3</c:v>
                </c:pt>
                <c:pt idx="4">
                  <c:v>-8.5</c:v>
                </c:pt>
                <c:pt idx="5">
                  <c:v>-7.9</c:v>
                </c:pt>
                <c:pt idx="6">
                  <c:v>-7.8</c:v>
                </c:pt>
                <c:pt idx="7">
                  <c:v>-7.4</c:v>
                </c:pt>
                <c:pt idx="8">
                  <c:v>-5.5</c:v>
                </c:pt>
                <c:pt idx="9">
                  <c:v>-5.5</c:v>
                </c:pt>
                <c:pt idx="10">
                  <c:v>-5.0999999999999996</c:v>
                </c:pt>
                <c:pt idx="11">
                  <c:v>-4</c:v>
                </c:pt>
                <c:pt idx="12">
                  <c:v>-3.8</c:v>
                </c:pt>
                <c:pt idx="13">
                  <c:v>-1.5</c:v>
                </c:pt>
                <c:pt idx="14">
                  <c:v>-1.5</c:v>
                </c:pt>
                <c:pt idx="15">
                  <c:v>-1.2</c:v>
                </c:pt>
                <c:pt idx="16">
                  <c:v>-0.9</c:v>
                </c:pt>
                <c:pt idx="17">
                  <c:v>-0.7</c:v>
                </c:pt>
                <c:pt idx="18">
                  <c:v>-0.7</c:v>
                </c:pt>
                <c:pt idx="19">
                  <c:v>-0.5</c:v>
                </c:pt>
                <c:pt idx="41">
                  <c:v>1.4</c:v>
                </c:pt>
                <c:pt idx="42">
                  <c:v>2.6</c:v>
                </c:pt>
                <c:pt idx="43">
                  <c:v>2.8</c:v>
                </c:pt>
                <c:pt idx="44">
                  <c:v>3.7</c:v>
                </c:pt>
                <c:pt idx="45">
                  <c:v>3.8</c:v>
                </c:pt>
                <c:pt idx="46">
                  <c:v>4.2</c:v>
                </c:pt>
                <c:pt idx="47">
                  <c:v>4.5999999999999996</c:v>
                </c:pt>
                <c:pt idx="48">
                  <c:v>5</c:v>
                </c:pt>
                <c:pt idx="49">
                  <c:v>5.2</c:v>
                </c:pt>
                <c:pt idx="50">
                  <c:v>5.4</c:v>
                </c:pt>
                <c:pt idx="51">
                  <c:v>6.4</c:v>
                </c:pt>
                <c:pt idx="52">
                  <c:v>7.1</c:v>
                </c:pt>
                <c:pt idx="53">
                  <c:v>11.8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052-4C0A-8B37-6FB5B34942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162624"/>
        <c:axId val="188163200"/>
      </c:scatterChart>
      <c:valAx>
        <c:axId val="1881626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Records Per Day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88163200"/>
        <c:crosses val="autoZero"/>
        <c:crossBetween val="midCat"/>
      </c:valAx>
      <c:valAx>
        <c:axId val="1881632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Weight Change (pounds)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8816262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'USC-analysis'!$D$1</c:f>
              <c:strCache>
                <c:ptCount val="1"/>
                <c:pt idx="0">
                  <c:v>WeightChange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'USC-analysis'!$B$2:$B$33</c:f>
              <c:numCache>
                <c:formatCode>General</c:formatCode>
                <c:ptCount val="32"/>
                <c:pt idx="0">
                  <c:v>23</c:v>
                </c:pt>
                <c:pt idx="1">
                  <c:v>18</c:v>
                </c:pt>
                <c:pt idx="2">
                  <c:v>23</c:v>
                </c:pt>
                <c:pt idx="3">
                  <c:v>23</c:v>
                </c:pt>
                <c:pt idx="4">
                  <c:v>25</c:v>
                </c:pt>
                <c:pt idx="5">
                  <c:v>25</c:v>
                </c:pt>
                <c:pt idx="6">
                  <c:v>15</c:v>
                </c:pt>
                <c:pt idx="7">
                  <c:v>7</c:v>
                </c:pt>
                <c:pt idx="8">
                  <c:v>25</c:v>
                </c:pt>
                <c:pt idx="9">
                  <c:v>15</c:v>
                </c:pt>
                <c:pt idx="10">
                  <c:v>11</c:v>
                </c:pt>
                <c:pt idx="11">
                  <c:v>11</c:v>
                </c:pt>
                <c:pt idx="12">
                  <c:v>25</c:v>
                </c:pt>
                <c:pt idx="13">
                  <c:v>8</c:v>
                </c:pt>
                <c:pt idx="14">
                  <c:v>25</c:v>
                </c:pt>
                <c:pt idx="15">
                  <c:v>9</c:v>
                </c:pt>
                <c:pt idx="16">
                  <c:v>18</c:v>
                </c:pt>
                <c:pt idx="17">
                  <c:v>0</c:v>
                </c:pt>
                <c:pt idx="18">
                  <c:v>2</c:v>
                </c:pt>
                <c:pt idx="19">
                  <c:v>5</c:v>
                </c:pt>
                <c:pt idx="20">
                  <c:v>22</c:v>
                </c:pt>
                <c:pt idx="21">
                  <c:v>21</c:v>
                </c:pt>
                <c:pt idx="22">
                  <c:v>9</c:v>
                </c:pt>
                <c:pt idx="23">
                  <c:v>25</c:v>
                </c:pt>
                <c:pt idx="24">
                  <c:v>1</c:v>
                </c:pt>
                <c:pt idx="25">
                  <c:v>4</c:v>
                </c:pt>
                <c:pt idx="26">
                  <c:v>6</c:v>
                </c:pt>
                <c:pt idx="27">
                  <c:v>5</c:v>
                </c:pt>
                <c:pt idx="28">
                  <c:v>25</c:v>
                </c:pt>
                <c:pt idx="29">
                  <c:v>14</c:v>
                </c:pt>
                <c:pt idx="30">
                  <c:v>22</c:v>
                </c:pt>
                <c:pt idx="31">
                  <c:v>10</c:v>
                </c:pt>
              </c:numCache>
            </c:numRef>
          </c:xVal>
          <c:yVal>
            <c:numRef>
              <c:f>'USC-analysis'!$D$2:$D$33</c:f>
              <c:numCache>
                <c:formatCode>General</c:formatCode>
                <c:ptCount val="32"/>
                <c:pt idx="0">
                  <c:v>-19.5</c:v>
                </c:pt>
                <c:pt idx="1">
                  <c:v>-11</c:v>
                </c:pt>
                <c:pt idx="2">
                  <c:v>-7.7</c:v>
                </c:pt>
                <c:pt idx="3">
                  <c:v>-7.7</c:v>
                </c:pt>
                <c:pt idx="4">
                  <c:v>-6.4</c:v>
                </c:pt>
                <c:pt idx="5">
                  <c:v>-6.3</c:v>
                </c:pt>
                <c:pt idx="6">
                  <c:v>-5.6</c:v>
                </c:pt>
                <c:pt idx="7">
                  <c:v>-4.5</c:v>
                </c:pt>
                <c:pt idx="8">
                  <c:v>-3.8</c:v>
                </c:pt>
                <c:pt idx="9">
                  <c:v>-3.6</c:v>
                </c:pt>
                <c:pt idx="10">
                  <c:v>-3.3</c:v>
                </c:pt>
                <c:pt idx="11">
                  <c:v>-3.2</c:v>
                </c:pt>
                <c:pt idx="12">
                  <c:v>-2.7</c:v>
                </c:pt>
                <c:pt idx="13">
                  <c:v>-2.2999999999999998</c:v>
                </c:pt>
                <c:pt idx="14">
                  <c:v>-2.1</c:v>
                </c:pt>
                <c:pt idx="15">
                  <c:v>-1.8</c:v>
                </c:pt>
                <c:pt idx="16">
                  <c:v>-1.5</c:v>
                </c:pt>
                <c:pt idx="17">
                  <c:v>-1</c:v>
                </c:pt>
                <c:pt idx="18">
                  <c:v>-0.9</c:v>
                </c:pt>
                <c:pt idx="19">
                  <c:v>-0.8</c:v>
                </c:pt>
                <c:pt idx="20">
                  <c:v>-0.6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0.1</c:v>
                </c:pt>
                <c:pt idx="29">
                  <c:v>0.7</c:v>
                </c:pt>
                <c:pt idx="30">
                  <c:v>1.1000000000000001</c:v>
                </c:pt>
                <c:pt idx="31">
                  <c:v>5.8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8D7-4BCB-B1DC-762C7B8F15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164928"/>
        <c:axId val="188165504"/>
      </c:scatterChart>
      <c:valAx>
        <c:axId val="1881649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Weeks Used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88165504"/>
        <c:crosses val="autoZero"/>
        <c:crossBetween val="midCat"/>
      </c:valAx>
      <c:valAx>
        <c:axId val="1881655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Weight Change (pounds)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8816492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A129673-E567-4543-BA33-77A57451DC72}" type="datetimeFigureOut">
              <a:rPr lang="zh-CN" altLang="en-US"/>
              <a:pPr>
                <a:defRPr/>
              </a:pPr>
              <a:t>2019/5/29</a:t>
            </a:fld>
            <a:endParaRPr lang="en-US" altLang="zh-CN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D9A08B3-CB2F-43BA-9C1A-E2ACBB67BF6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756506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F01F7E-4DBE-4187-894A-F8D6E8488683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5</a:t>
            </a:fld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6008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F01F7E-4DBE-4187-894A-F8D6E8488683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6</a:t>
            </a:fld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5275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AF0BEAE3-7196-4B8C-8B3A-270C649E6ADB}" type="slidenum">
              <a:rPr lang="en-US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pPr/>
              <a:t>29</a:t>
            </a:fld>
            <a:endParaRPr lang="en-US" smtClean="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AF0BEAE3-7196-4B8C-8B3A-270C649E6ADB}" type="slidenum">
              <a:rPr lang="en-US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pPr/>
              <a:t>32</a:t>
            </a:fld>
            <a:endParaRPr lang="en-US" smtClean="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 smtClean="0"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 smtClean="0"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</p:grpSp>
      <p:sp>
        <p:nvSpPr>
          <p:cNvPr id="6656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657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8CA4E6D-B1B8-41B7-923D-D073BBA367CE}" type="datetimeFigureOut">
              <a:rPr lang="en-US"/>
              <a:pPr>
                <a:defRPr/>
              </a:pPr>
              <a:t>5/29/2019</a:t>
            </a:fld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BACBF-601C-4802-A5D1-144321495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AC483-1421-4CB3-AFC2-9376C7E9BA0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026FF-2F5E-4C0C-994D-09448A26A20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8DB7B-57E2-4066-B782-C71FD761ABC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EB634-352D-4870-998C-EA90D7BFF5D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7E8F-AC9A-4410-B7D2-836352B75F7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FF1B2-173A-4A31-9463-5E2E706E896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4763E-0747-4966-8CEB-24942AD4814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07EC2-312A-4931-968B-6A4311594D0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7C579-9EB4-45FF-BFFE-02D3C684A1A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57E45-5C09-4C54-9F4D-7900CA4486F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A47D2-3026-434B-8EBA-9A5857B7CF2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" name="Date Placeholder 1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6E92219-EC82-4722-A5BB-621FA131F30C}" type="datetimeFigureOut">
              <a:rPr lang="en-US"/>
              <a:pPr>
                <a:defRPr/>
              </a:pPr>
              <a:t>5/29/2019</a:t>
            </a:fld>
            <a:endParaRPr lang="en-US"/>
          </a:p>
        </p:txBody>
      </p:sp>
      <p:sp>
        <p:nvSpPr>
          <p:cNvPr id="21" name="Footer Placeholder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200" y="6248400"/>
            <a:ext cx="587375" cy="4889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B0076B9-9126-409E-A786-30E734010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EE95B40-C357-481B-9C02-C167DD5FE012}" type="datetimeFigureOut">
              <a:rPr lang="en-US"/>
              <a:pPr>
                <a:defRPr/>
              </a:pPr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FC38AE-4DA2-47D9-9D2D-23563D683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asf"/><Relationship Id="rId1" Type="http://schemas.microsoft.com/office/2007/relationships/media" Target="../media/media2.asf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" Target="slide19.xm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wmf"/><Relationship Id="rId4" Type="http://schemas.openxmlformats.org/officeDocument/2006/relationships/slide" Target="slide16.xml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png"/><Relationship Id="rId4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scholar.google.com/citations?user=rsxIPpsAAAAJ&amp;hl=en" TargetMode="External"/><Relationship Id="rId3" Type="http://schemas.openxmlformats.org/officeDocument/2006/relationships/image" Target="../media/image45.jpeg"/><Relationship Id="rId7" Type="http://schemas.openxmlformats.org/officeDocument/2006/relationships/hyperlink" Target="https://projectreporter.nih.gov/project_info_description.cfm?aid=9654771&amp;icde=44802461&amp;ddparam=&amp;ddvalue=&amp;ddsub=&amp;cr=1&amp;csb=default&amp;cs=ASC&amp;pball=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vivo.brown.edu/display/cgoldst1" TargetMode="External"/><Relationship Id="rId11" Type="http://schemas.openxmlformats.org/officeDocument/2006/relationships/hyperlink" Target="https://clinicaltrials.gov/ct2/show/NCT03336411" TargetMode="External"/><Relationship Id="rId5" Type="http://schemas.openxmlformats.org/officeDocument/2006/relationships/hyperlink" Target="https://projectreporter.nih.gov/project_info_description.cfm?aid=8976251&amp;icde=38392153&amp;ddparam=&amp;ddvalue=&amp;ddsub=&amp;cr=1&amp;csb=default&amp;cs=ASC&amp;pball=" TargetMode="External"/><Relationship Id="rId10" Type="http://schemas.openxmlformats.org/officeDocument/2006/relationships/hyperlink" Target="https://med.nyu.edu/pophealth/staff/dsj4" TargetMode="External"/><Relationship Id="rId4" Type="http://schemas.openxmlformats.org/officeDocument/2006/relationships/hyperlink" Target="https://sc.edu/study/colleges_schools/public_health/faculty-staff/turner-mcgrievy_brie.php" TargetMode="External"/><Relationship Id="rId9" Type="http://schemas.openxmlformats.org/officeDocument/2006/relationships/hyperlink" Target="https://projectreporter.nih.gov/project_info_description.cfm?aid=9609565&amp;icde=44802464&amp;ddparam=&amp;ddvalue=&amp;ddsub=&amp;cr=1&amp;csb=default&amp;cs=ASC&amp;pball=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" Target="slide12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785786" y="548680"/>
            <a:ext cx="7786742" cy="1584325"/>
          </a:xfrm>
        </p:spPr>
        <p:txBody>
          <a:bodyPr anchor="ctr"/>
          <a:lstStyle/>
          <a:p>
            <a:pPr marL="0" indent="0" algn="ctr">
              <a:buFontTx/>
              <a:buNone/>
            </a:pPr>
            <a:r>
              <a:rPr lang="en-US" altLang="zh-CN" sz="5400" b="1" dirty="0" smtClean="0"/>
              <a:t>Tracking Wrist Motion to Measure Energy Intake</a:t>
            </a:r>
          </a:p>
        </p:txBody>
      </p:sp>
      <p:pic>
        <p:nvPicPr>
          <p:cNvPr id="15363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2384425"/>
            <a:ext cx="3095625" cy="385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2"/>
          <p:cNvSpPr txBox="1">
            <a:spLocks noChangeArrowheads="1"/>
          </p:cNvSpPr>
          <p:nvPr/>
        </p:nvSpPr>
        <p:spPr bwMode="auto">
          <a:xfrm>
            <a:off x="611188" y="2843213"/>
            <a:ext cx="45370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>
                <a:latin typeface="Calibri" pitchFamily="34" charset="0"/>
              </a:rPr>
              <a:t>Adam </a:t>
            </a:r>
            <a:r>
              <a:rPr lang="en-US" altLang="zh-CN" sz="2800" dirty="0" smtClean="0">
                <a:latin typeface="Calibri" pitchFamily="34" charset="0"/>
              </a:rPr>
              <a:t>Hoover</a:t>
            </a:r>
            <a:endParaRPr lang="en-US" altLang="zh-CN" sz="2800" dirty="0">
              <a:latin typeface="Calibri" pitchFamily="34" charset="0"/>
            </a:endParaRPr>
          </a:p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Electrical </a:t>
            </a:r>
            <a:r>
              <a:rPr lang="en-US" altLang="zh-CN" sz="2800" dirty="0">
                <a:latin typeface="Calibri" pitchFamily="34" charset="0"/>
              </a:rPr>
              <a:t>&amp; Computer Engineering </a:t>
            </a:r>
            <a:r>
              <a:rPr lang="en-US" altLang="zh-CN" sz="2800" dirty="0" smtClean="0">
                <a:latin typeface="Calibri" pitchFamily="34" charset="0"/>
              </a:rPr>
              <a:t>Department</a:t>
            </a: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pic>
        <p:nvPicPr>
          <p:cNvPr id="15365" name="Picture 5" descr="https://encrypted-tbn1.gstatic.com/images?q=tbn:ANd9GcToBm2ejfRmGmMD-Lp4FO3gEL2gt2mXwRMbNKWybifOnd1YfLzRGekgmV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7100" y="4784725"/>
            <a:ext cx="39052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5" name="Title 11"/>
          <p:cNvSpPr txBox="1">
            <a:spLocks/>
          </p:cNvSpPr>
          <p:nvPr/>
        </p:nvSpPr>
        <p:spPr bwMode="auto">
          <a:xfrm>
            <a:off x="266700" y="188913"/>
            <a:ext cx="8448704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Demo of Bite Counting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31898" y="4936337"/>
            <a:ext cx="8001056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Early test:  49 meals (47 participants), 1675 bites</a:t>
            </a:r>
          </a:p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86% bites detected, 81% positive predictive value</a:t>
            </a:r>
          </a:p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Talking and other actions between 67% of bites</a:t>
            </a:r>
          </a:p>
          <a:p>
            <a:pPr algn="ctr" eaLnBrk="1" hangingPunct="1"/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pic>
        <p:nvPicPr>
          <p:cNvPr id="3" name="BiteCounter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1720" y="957421"/>
            <a:ext cx="5306918" cy="3979918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90524" y="6237312"/>
            <a:ext cx="800105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 dirty="0"/>
              <a:t>Y. Dong, A. Hoover, J. </a:t>
            </a:r>
            <a:r>
              <a:rPr lang="en-US" sz="1200" dirty="0" err="1"/>
              <a:t>Scisco</a:t>
            </a:r>
            <a:r>
              <a:rPr lang="en-US" sz="1200" dirty="0"/>
              <a:t> and E. </a:t>
            </a:r>
            <a:r>
              <a:rPr lang="en-US" sz="1200" dirty="0" err="1"/>
              <a:t>Muth</a:t>
            </a:r>
            <a:r>
              <a:rPr lang="en-US" sz="1200" dirty="0"/>
              <a:t>, "A New Method for Measuring Meal Intake in Humans via Automated Wrist Motion Tracking", in Applied Psychophysiology and Biofeedback, </a:t>
            </a:r>
            <a:r>
              <a:rPr lang="en-US" sz="1200" dirty="0" err="1"/>
              <a:t>vol</a:t>
            </a:r>
            <a:r>
              <a:rPr lang="en-US" sz="1200" dirty="0"/>
              <a:t> 37, no 3, 2012, pp 205-215.</a:t>
            </a:r>
            <a:endParaRPr lang="en-US" altLang="zh-CN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66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 smtClean="0"/>
              <a:t>Cafeteria Experiment</a:t>
            </a: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8674" y="908050"/>
            <a:ext cx="3887739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7" y="908050"/>
            <a:ext cx="3888581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643314"/>
            <a:ext cx="3957664" cy="2638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857752" y="3857628"/>
            <a:ext cx="371477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altLang="zh-CN" sz="2800" dirty="0" smtClean="0">
                <a:latin typeface="Calibri" pitchFamily="34" charset="0"/>
              </a:rPr>
              <a:t> Main food service for Clemson University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zh-CN" sz="2800" dirty="0">
                <a:latin typeface="Calibri" pitchFamily="34" charset="0"/>
              </a:rPr>
              <a:t> </a:t>
            </a:r>
            <a:r>
              <a:rPr lang="en-US" altLang="zh-CN" sz="2800" dirty="0" smtClean="0">
                <a:latin typeface="Calibri" pitchFamily="34" charset="0"/>
              </a:rPr>
              <a:t>Seats ~800 people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zh-CN" sz="2800" dirty="0">
                <a:latin typeface="Calibri" pitchFamily="34" charset="0"/>
              </a:rPr>
              <a:t> </a:t>
            </a:r>
            <a:r>
              <a:rPr lang="en-US" altLang="zh-CN" sz="2800" dirty="0" smtClean="0">
                <a:latin typeface="Calibri" pitchFamily="34" charset="0"/>
              </a:rPr>
              <a:t>Huge variety of foods and beverages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 smtClean="0"/>
              <a:t>Cafeteria Experiment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26820" y="4451386"/>
            <a:ext cx="8358246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276 participants (1 meal each)</a:t>
            </a:r>
          </a:p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374 different foods and beverages consumed</a:t>
            </a:r>
          </a:p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24,088 total bites</a:t>
            </a:r>
          </a:p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81% bites detected, 83% positive predictive value</a:t>
            </a: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1022362"/>
            <a:ext cx="457203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afe-illustration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879486"/>
            <a:ext cx="3032095" cy="3558421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90524" y="6237312"/>
            <a:ext cx="800105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 dirty="0"/>
              <a:t>Y. Shen, J. </a:t>
            </a:r>
            <a:r>
              <a:rPr lang="en-US" sz="1200" dirty="0" err="1"/>
              <a:t>Salley</a:t>
            </a:r>
            <a:r>
              <a:rPr lang="en-US" sz="1200" dirty="0"/>
              <a:t>, E. </a:t>
            </a:r>
            <a:r>
              <a:rPr lang="en-US" sz="1200" dirty="0" err="1"/>
              <a:t>Muth</a:t>
            </a:r>
            <a:r>
              <a:rPr lang="en-US" sz="1200" dirty="0"/>
              <a:t> and A. Hoover, "Assessing the Accuracy of a Wrist Motion Tracking Method for Counting Bites across Demographic and Food Variables", in IEEE Journal of Biomedical and Health </a:t>
            </a:r>
            <a:r>
              <a:rPr lang="en-US" sz="1200" dirty="0" smtClean="0"/>
              <a:t>Informatics, vol</a:t>
            </a:r>
            <a:r>
              <a:rPr lang="en-US" sz="1200" dirty="0"/>
              <a:t>. 21 no. 3, March 2017, pp. 599-606</a:t>
            </a:r>
            <a:r>
              <a:rPr lang="en-US" sz="1200" dirty="0" smtClean="0"/>
              <a:t>.</a:t>
            </a:r>
            <a:endParaRPr lang="en-US" altLang="zh-CN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2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 smtClean="0"/>
              <a:t>Cafeteria Demo</a:t>
            </a:r>
          </a:p>
        </p:txBody>
      </p:sp>
      <p:pic>
        <p:nvPicPr>
          <p:cNvPr id="2" name="cafe-demo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521" y="922923"/>
            <a:ext cx="85344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6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 smtClean="0"/>
              <a:t>Bite Counting Accuracy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11560" y="4437112"/>
            <a:ext cx="806093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Calibri" pitchFamily="34" charset="0"/>
              </a:rPr>
              <a:t>Accuracy increases as seconds per bite slows</a:t>
            </a:r>
          </a:p>
          <a:p>
            <a:pPr eaLnBrk="1" hangingPunct="1"/>
            <a:r>
              <a:rPr lang="en-US" altLang="zh-CN" sz="2400" dirty="0" smtClean="0">
                <a:latin typeface="Calibri" pitchFamily="34" charset="0"/>
              </a:rPr>
              <a:t>	(age, gender, ethnicity)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Calibri" pitchFamily="34" charset="0"/>
              </a:rPr>
              <a:t>Accuracy modestly correlates with total wrist motion</a:t>
            </a:r>
          </a:p>
          <a:p>
            <a:pPr eaLnBrk="1" hangingPunct="1"/>
            <a:r>
              <a:rPr lang="en-US" altLang="zh-CN" sz="2400" dirty="0" smtClean="0">
                <a:latin typeface="Calibri" pitchFamily="34" charset="0"/>
              </a:rPr>
              <a:t>	(head-toward-plate vs hand-towards-mouth motion)</a:t>
            </a:r>
            <a:r>
              <a:rPr lang="en-US" altLang="zh-CN" sz="2400" dirty="0">
                <a:latin typeface="Calibri" pitchFamily="34" charset="0"/>
              </a:rPr>
              <a:t/>
            </a:r>
            <a:br>
              <a:rPr lang="en-US" altLang="zh-CN" sz="2400" dirty="0">
                <a:latin typeface="Calibri" pitchFamily="34" charset="0"/>
              </a:rPr>
            </a:br>
            <a:endParaRPr lang="en-US" altLang="zh-CN" sz="2400" dirty="0"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85786" y="2928934"/>
            <a:ext cx="328614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most accurate food:</a:t>
            </a:r>
          </a:p>
          <a:p>
            <a:pPr algn="ctr" eaLnBrk="1" hangingPunct="1"/>
            <a:r>
              <a:rPr lang="en-US" altLang="zh-CN" sz="2800" dirty="0">
                <a:latin typeface="Calibri" pitchFamily="34" charset="0"/>
              </a:rPr>
              <a:t>s</a:t>
            </a:r>
            <a:r>
              <a:rPr lang="en-US" altLang="zh-CN" sz="2800" dirty="0" smtClean="0">
                <a:latin typeface="Calibri" pitchFamily="34" charset="0"/>
              </a:rPr>
              <a:t>alad bar (87%)</a:t>
            </a: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357686" y="3286124"/>
            <a:ext cx="4572032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least accurate food:</a:t>
            </a:r>
          </a:p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ice cream cone (37%)</a:t>
            </a:r>
            <a:endParaRPr lang="en-US" altLang="zh-CN" sz="2800" dirty="0">
              <a:latin typeface="Calibri" pitchFamily="34" charset="0"/>
            </a:endParaRPr>
          </a:p>
        </p:txBody>
      </p:sp>
      <p:pic>
        <p:nvPicPr>
          <p:cNvPr id="72706" name="Picture 2" descr="http://rocket-space.com/wp-content/uploads/2013/04/icecream.jpg"/>
          <p:cNvPicPr>
            <a:picLocks noChangeAspect="1" noChangeArrowheads="1"/>
          </p:cNvPicPr>
          <p:nvPr/>
        </p:nvPicPr>
        <p:blipFill>
          <a:blip r:embed="rId2" cstate="print"/>
          <a:srcRect l="3538" t="7951" r="4480" b="9893"/>
          <a:stretch>
            <a:fillRect/>
          </a:stretch>
        </p:blipFill>
        <p:spPr bwMode="auto">
          <a:xfrm>
            <a:off x="4857752" y="1071546"/>
            <a:ext cx="3714776" cy="2214578"/>
          </a:xfrm>
          <a:prstGeom prst="rect">
            <a:avLst/>
          </a:prstGeom>
          <a:noFill/>
        </p:spPr>
      </p:pic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3" cstate="print"/>
          <a:srcRect b="16284"/>
          <a:stretch>
            <a:fillRect/>
          </a:stretch>
        </p:blipFill>
        <p:spPr bwMode="auto">
          <a:xfrm>
            <a:off x="857224" y="1142984"/>
            <a:ext cx="300039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90524" y="6237312"/>
            <a:ext cx="800105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 dirty="0"/>
              <a:t>Y. Shen, J. </a:t>
            </a:r>
            <a:r>
              <a:rPr lang="en-US" sz="1200" dirty="0" err="1"/>
              <a:t>Salley</a:t>
            </a:r>
            <a:r>
              <a:rPr lang="en-US" sz="1200" dirty="0"/>
              <a:t>, E. </a:t>
            </a:r>
            <a:r>
              <a:rPr lang="en-US" sz="1200" dirty="0" err="1"/>
              <a:t>Muth</a:t>
            </a:r>
            <a:r>
              <a:rPr lang="en-US" sz="1200" dirty="0"/>
              <a:t> and A. Hoover, "Assessing the Accuracy of a Wrist Motion Tracking Method for Counting Bites across Demographic and Food Variables", in IEEE Journal of Biomedical and Health </a:t>
            </a:r>
            <a:r>
              <a:rPr lang="en-US" sz="1200" dirty="0" smtClean="0"/>
              <a:t>Informatics, vol</a:t>
            </a:r>
            <a:r>
              <a:rPr lang="en-US" sz="1200" dirty="0"/>
              <a:t>. 21 no. 3, March 2017, pp. 599-606</a:t>
            </a:r>
            <a:r>
              <a:rPr lang="en-US" sz="1200" dirty="0" smtClean="0"/>
              <a:t>.</a:t>
            </a:r>
            <a:endParaRPr lang="en-US" altLang="zh-CN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5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Outline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27772" y="1098369"/>
            <a:ext cx="8229600" cy="19442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Motivation, related work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Tracking wrist motion to count bites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b="1" dirty="0" smtClean="0"/>
              <a:t>Relating bites to calories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Using bite counting for weight loss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Research opportunities</a:t>
            </a:r>
            <a:endParaRPr lang="en-US" sz="2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049377"/>
            <a:ext cx="4861625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21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3291" y="4762621"/>
            <a:ext cx="1799233" cy="523220"/>
          </a:xfrm>
          <a:prstGeom prst="actionButtonBlank">
            <a:avLst/>
          </a:prstGeom>
          <a:gradFill rotWithShape="1">
            <a:gsLst>
              <a:gs pos="0">
                <a:srgbClr val="CC99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Lab </a:t>
            </a:r>
            <a:r>
              <a:rPr lang="en-US" altLang="zh-CN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endParaRPr lang="en-US" altLang="zh-C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6" name="AutoShape 9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07697" y="4847515"/>
            <a:ext cx="2160612" cy="523220"/>
          </a:xfrm>
          <a:prstGeom prst="actionButtonBlank">
            <a:avLst/>
          </a:prstGeom>
          <a:gradFill rotWithShape="1">
            <a:gsLst>
              <a:gs pos="0">
                <a:srgbClr val="CC99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altLang="zh-CN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Watch model</a:t>
            </a:r>
            <a:endParaRPr lang="en-US" altLang="zh-C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797" name="Picture 6"/>
          <p:cNvPicPr>
            <a:picLocks noChangeArrowheads="1"/>
          </p:cNvPicPr>
          <p:nvPr/>
        </p:nvPicPr>
        <p:blipFill>
          <a:blip r:embed="rId5" cstate="print"/>
          <a:srcRect t="37679"/>
          <a:stretch>
            <a:fillRect/>
          </a:stretch>
        </p:blipFill>
        <p:spPr bwMode="auto">
          <a:xfrm>
            <a:off x="408768" y="1938444"/>
            <a:ext cx="2488281" cy="24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1"/>
          <p:cNvSpPr txBox="1">
            <a:spLocks/>
          </p:cNvSpPr>
          <p:nvPr/>
        </p:nvSpPr>
        <p:spPr bwMode="auto">
          <a:xfrm>
            <a:off x="266700" y="188913"/>
            <a:ext cx="8448704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en-US" dirty="0" smtClean="0"/>
              <a:t>Embedded System Design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3188102" y="1316508"/>
            <a:ext cx="60415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Stores time-stamped log of meals (bite count)</a:t>
            </a:r>
          </a:p>
        </p:txBody>
      </p:sp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454" y="5584694"/>
            <a:ext cx="18097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icountbites.com/apple-watch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676" y="1778173"/>
            <a:ext cx="2729024" cy="277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97" y="1964090"/>
            <a:ext cx="2406372" cy="2406372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3922506" y="3423969"/>
            <a:ext cx="207084" cy="58645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3376157" y="3893408"/>
            <a:ext cx="12961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On/off button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0" name="Picture 6" descr="http://www.icountbites.com/itunes-app-store-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702104"/>
            <a:ext cx="2256784" cy="77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9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126342" y="4722600"/>
            <a:ext cx="1477691" cy="523220"/>
          </a:xfrm>
          <a:prstGeom prst="actionButtonBlank">
            <a:avLst/>
          </a:prstGeom>
          <a:gradFill rotWithShape="1">
            <a:gsLst>
              <a:gs pos="0">
                <a:srgbClr val="CC99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altLang="zh-CN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Free app</a:t>
            </a:r>
            <a:endParaRPr lang="en-US" altLang="zh-C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646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 smtClean="0"/>
              <a:t>Bite-to-Calorie Correlation</a:t>
            </a:r>
          </a:p>
        </p:txBody>
      </p:sp>
      <p:pic>
        <p:nvPicPr>
          <p:cNvPr id="4" name="Picture 3" descr="CD011-meals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714356"/>
            <a:ext cx="8470505" cy="5929354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475656" y="1071546"/>
            <a:ext cx="597666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2800" i="1" dirty="0" smtClean="0">
                <a:latin typeface="Calibri" pitchFamily="34" charset="0"/>
              </a:rPr>
              <a:t>each point = 1 meal</a:t>
            </a:r>
          </a:p>
          <a:p>
            <a:pPr eaLnBrk="1" hangingPunct="1"/>
            <a:r>
              <a:rPr lang="en-US" altLang="zh-CN" sz="2800" i="1" dirty="0" smtClean="0">
                <a:latin typeface="Calibri" pitchFamily="34" charset="0"/>
              </a:rPr>
              <a:t>2 weeks data (~50 meals), 1 person</a:t>
            </a: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 smtClean="0"/>
              <a:t>Correlation Test</a:t>
            </a:r>
          </a:p>
        </p:txBody>
      </p:sp>
      <p:pic>
        <p:nvPicPr>
          <p:cNvPr id="4" name="Picture 3" descr="CD011-meals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440052"/>
            <a:ext cx="4357718" cy="3050403"/>
          </a:xfrm>
          <a:prstGeom prst="rect">
            <a:avLst/>
          </a:prstGeom>
        </p:spPr>
      </p:pic>
      <p:pic>
        <p:nvPicPr>
          <p:cNvPr id="5" name="Picture 4" descr="CD032-meals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440052"/>
            <a:ext cx="4337307" cy="3036115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57224" y="5654762"/>
            <a:ext cx="35719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0.4 correlation</a:t>
            </a: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214942" y="5654762"/>
            <a:ext cx="35719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0.7 correlation</a:t>
            </a: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28662" y="1214422"/>
            <a:ext cx="742955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2800" dirty="0" smtClean="0">
                <a:latin typeface="Calibri" pitchFamily="34" charset="0"/>
              </a:rPr>
              <a:t> 83 subjects wore for 2 weeks, 3246 total meals</a:t>
            </a: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000364" y="1797110"/>
            <a:ext cx="357190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i="1" dirty="0" smtClean="0">
                <a:latin typeface="Calibri" pitchFamily="34" charset="0"/>
              </a:rPr>
              <a:t>each plot = 1 person</a:t>
            </a: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90524" y="6257948"/>
            <a:ext cx="800105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 dirty="0"/>
              <a:t>J. </a:t>
            </a:r>
            <a:r>
              <a:rPr lang="en-US" sz="1200" dirty="0" err="1"/>
              <a:t>Scisco</a:t>
            </a:r>
            <a:r>
              <a:rPr lang="en-US" sz="1200" dirty="0"/>
              <a:t>, E. </a:t>
            </a:r>
            <a:r>
              <a:rPr lang="en-US" sz="1200" dirty="0" err="1"/>
              <a:t>Muth</a:t>
            </a:r>
            <a:r>
              <a:rPr lang="en-US" sz="1200" dirty="0"/>
              <a:t> and A. Hoover, "Examining the Utility of a Bite-Count Based Measure of Eating Activity in Free-Living Humans", in Journal of the Academy of Nutrition and Dietetics, vol. 114 no. 3, April 2014, pp. 464-469.</a:t>
            </a:r>
            <a:endParaRPr lang="en-US" altLang="zh-CN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07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 smtClean="0"/>
              <a:t>Correlation Comparison</a:t>
            </a:r>
          </a:p>
        </p:txBody>
      </p:sp>
      <p:pic>
        <p:nvPicPr>
          <p:cNvPr id="13" name="Picture 12" descr="kcals-bites-83-hist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214422"/>
            <a:ext cx="4245434" cy="2971804"/>
          </a:xfrm>
          <a:prstGeom prst="rect">
            <a:avLst/>
          </a:prstGeom>
        </p:spPr>
      </p:pic>
      <p:pic>
        <p:nvPicPr>
          <p:cNvPr id="14" name="Picture 13" descr="Westerterp-PAmons-correls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214422"/>
            <a:ext cx="4214810" cy="2950367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85720" y="4357694"/>
            <a:ext cx="4537075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Physical activity monitors </a:t>
            </a:r>
            <a:r>
              <a:rPr lang="en-US" altLang="zh-CN" sz="2800" baseline="30000" dirty="0" smtClean="0">
                <a:latin typeface="Calibri" pitchFamily="34" charset="0"/>
              </a:rPr>
              <a:t>1</a:t>
            </a:r>
            <a:endParaRPr lang="en-US" altLang="zh-CN" sz="2800" dirty="0" smtClean="0">
              <a:latin typeface="Calibri" pitchFamily="34" charset="0"/>
            </a:endParaRPr>
          </a:p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Energy expenditure</a:t>
            </a: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5643570" y="4357694"/>
            <a:ext cx="2428891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Our device</a:t>
            </a:r>
          </a:p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Energy intake</a:t>
            </a:r>
          </a:p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76% ≥ 0.4</a:t>
            </a: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571472" y="6021288"/>
            <a:ext cx="792961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1200" baseline="30000" dirty="0" smtClean="0"/>
              <a:t>1</a:t>
            </a:r>
            <a:r>
              <a:rPr lang="en-US" altLang="zh-CN" sz="1200" dirty="0" smtClean="0"/>
              <a:t> </a:t>
            </a:r>
            <a:r>
              <a:rPr lang="en-US" altLang="zh-CN" sz="1200" dirty="0" err="1" smtClean="0"/>
              <a:t>Westerterp</a:t>
            </a:r>
            <a:r>
              <a:rPr lang="en-US" altLang="zh-CN" sz="1200" dirty="0" smtClean="0"/>
              <a:t> &amp; </a:t>
            </a:r>
            <a:r>
              <a:rPr lang="en-US" altLang="zh-CN" sz="1200" dirty="0" err="1" smtClean="0"/>
              <a:t>Plasqui</a:t>
            </a:r>
            <a:r>
              <a:rPr lang="en-US" altLang="zh-CN" sz="1200" dirty="0" smtClean="0"/>
              <a:t>, 2007, "Physical Activity Assessment with Accelerometers: An Evaluation against Doubly Labeled Water", in Obesity, </a:t>
            </a:r>
            <a:r>
              <a:rPr lang="en-US" altLang="zh-CN" sz="1200" dirty="0" err="1" smtClean="0"/>
              <a:t>vol</a:t>
            </a:r>
            <a:r>
              <a:rPr lang="en-US" altLang="zh-CN" sz="1200" dirty="0" smtClean="0"/>
              <a:t> 15, pp 2371-2379.</a:t>
            </a:r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94135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Outline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27772" y="1098369"/>
            <a:ext cx="8229600" cy="19442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Motivation, related work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Tracking wrist motion to count bites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Relating bites to calories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Using bite counting for weight loss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Research opportunities</a:t>
            </a:r>
            <a:endParaRPr lang="en-US" sz="2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049377"/>
            <a:ext cx="4861625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02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 smtClean="0"/>
              <a:t>Converting Bites to Calories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15121" y="3068960"/>
            <a:ext cx="878684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err="1" smtClean="0">
                <a:latin typeface="Calibri" pitchFamily="34" charset="0"/>
              </a:rPr>
              <a:t>kpb</a:t>
            </a:r>
            <a:r>
              <a:rPr lang="en-US" altLang="zh-CN" sz="2800" dirty="0" smtClean="0">
                <a:latin typeface="Calibri" pitchFamily="34" charset="0"/>
              </a:rPr>
              <a:t> (male) = 0.2455 </a:t>
            </a:r>
            <a:r>
              <a:rPr lang="en-US" altLang="zh-CN" sz="2800" i="1" dirty="0" smtClean="0">
                <a:latin typeface="Calibri" pitchFamily="34" charset="0"/>
              </a:rPr>
              <a:t>h</a:t>
            </a:r>
            <a:r>
              <a:rPr lang="en-US" altLang="zh-CN" sz="2800" dirty="0" smtClean="0">
                <a:latin typeface="Calibri" pitchFamily="34" charset="0"/>
              </a:rPr>
              <a:t> + 0.0449 </a:t>
            </a:r>
            <a:r>
              <a:rPr lang="en-US" altLang="zh-CN" sz="2800" i="1" dirty="0" smtClean="0">
                <a:latin typeface="Calibri" pitchFamily="34" charset="0"/>
              </a:rPr>
              <a:t>w</a:t>
            </a:r>
            <a:r>
              <a:rPr lang="en-US" altLang="zh-CN" sz="2800" dirty="0" smtClean="0">
                <a:latin typeface="Calibri" pitchFamily="34" charset="0"/>
              </a:rPr>
              <a:t> − 0.2478 </a:t>
            </a:r>
            <a:r>
              <a:rPr lang="en-US" altLang="zh-CN" sz="2800" i="1" dirty="0" smtClean="0">
                <a:latin typeface="Calibri" pitchFamily="34" charset="0"/>
              </a:rPr>
              <a:t>a</a:t>
            </a:r>
          </a:p>
          <a:p>
            <a:pPr algn="ctr" eaLnBrk="1" hangingPunct="1"/>
            <a:r>
              <a:rPr lang="en-US" altLang="zh-CN" sz="2800" dirty="0" err="1" smtClean="0">
                <a:latin typeface="Calibri" pitchFamily="34" charset="0"/>
              </a:rPr>
              <a:t>kpb</a:t>
            </a:r>
            <a:r>
              <a:rPr lang="en-US" altLang="zh-CN" sz="2800" dirty="0" smtClean="0">
                <a:latin typeface="Calibri" pitchFamily="34" charset="0"/>
              </a:rPr>
              <a:t> (female) = 0.1342 </a:t>
            </a:r>
            <a:r>
              <a:rPr lang="en-US" altLang="zh-CN" sz="2800" i="1" dirty="0" smtClean="0">
                <a:latin typeface="Calibri" pitchFamily="34" charset="0"/>
              </a:rPr>
              <a:t>h</a:t>
            </a:r>
            <a:r>
              <a:rPr lang="en-US" altLang="zh-CN" sz="2800" dirty="0" smtClean="0">
                <a:latin typeface="Calibri" pitchFamily="34" charset="0"/>
              </a:rPr>
              <a:t> + 0.0290 </a:t>
            </a:r>
            <a:r>
              <a:rPr lang="en-US" altLang="zh-CN" sz="2800" i="1" dirty="0" smtClean="0">
                <a:latin typeface="Calibri" pitchFamily="34" charset="0"/>
              </a:rPr>
              <a:t>w</a:t>
            </a:r>
            <a:r>
              <a:rPr lang="en-US" altLang="zh-CN" sz="2800" dirty="0" smtClean="0">
                <a:latin typeface="Calibri" pitchFamily="34" charset="0"/>
              </a:rPr>
              <a:t> − 0.0534 </a:t>
            </a:r>
            <a:r>
              <a:rPr lang="en-US" altLang="zh-CN" sz="2800" i="1" dirty="0" smtClean="0">
                <a:latin typeface="Calibri" pitchFamily="34" charset="0"/>
              </a:rPr>
              <a:t>a</a:t>
            </a: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04330" y="1556792"/>
            <a:ext cx="878684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err="1" smtClean="0">
                <a:latin typeface="Calibri" pitchFamily="34" charset="0"/>
              </a:rPr>
              <a:t>kpb</a:t>
            </a:r>
            <a:r>
              <a:rPr lang="en-US" altLang="zh-CN" sz="2800" dirty="0">
                <a:latin typeface="Calibri" pitchFamily="34" charset="0"/>
              </a:rPr>
              <a:t> </a:t>
            </a:r>
            <a:r>
              <a:rPr lang="en-US" altLang="zh-CN" sz="2800" dirty="0" smtClean="0">
                <a:latin typeface="Calibri" pitchFamily="34" charset="0"/>
              </a:rPr>
              <a:t>= kilocalories per bite</a:t>
            </a:r>
          </a:p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Formula based on height (</a:t>
            </a:r>
            <a:r>
              <a:rPr lang="en-US" altLang="zh-CN" sz="2800" i="1" dirty="0" smtClean="0">
                <a:latin typeface="Calibri" pitchFamily="34" charset="0"/>
              </a:rPr>
              <a:t>h</a:t>
            </a:r>
            <a:r>
              <a:rPr lang="en-US" altLang="zh-CN" sz="2800" dirty="0" smtClean="0">
                <a:latin typeface="Calibri" pitchFamily="34" charset="0"/>
              </a:rPr>
              <a:t>), weight (</a:t>
            </a:r>
            <a:r>
              <a:rPr lang="en-US" altLang="zh-CN" sz="2800" i="1" dirty="0" smtClean="0">
                <a:latin typeface="Calibri" pitchFamily="34" charset="0"/>
              </a:rPr>
              <a:t>w</a:t>
            </a:r>
            <a:r>
              <a:rPr lang="en-US" altLang="zh-CN" sz="2800" dirty="0" smtClean="0">
                <a:latin typeface="Calibri" pitchFamily="34" charset="0"/>
              </a:rPr>
              <a:t>), age (</a:t>
            </a:r>
            <a:r>
              <a:rPr lang="en-US" altLang="zh-CN" sz="2800" i="1" dirty="0" smtClean="0">
                <a:latin typeface="Calibri" pitchFamily="34" charset="0"/>
              </a:rPr>
              <a:t>a</a:t>
            </a:r>
            <a:r>
              <a:rPr lang="en-US" altLang="zh-CN" sz="2800" dirty="0" smtClean="0">
                <a:latin typeface="Calibri" pitchFamily="34" charset="0"/>
              </a:rPr>
              <a:t>)</a:t>
            </a: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4282" y="4714884"/>
            <a:ext cx="878684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Formula fit using 83-people 2-week data set</a:t>
            </a:r>
          </a:p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Tested on 276 meals cafeteria data set</a:t>
            </a: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90524" y="6257948"/>
            <a:ext cx="800105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 dirty="0"/>
              <a:t>J. </a:t>
            </a:r>
            <a:r>
              <a:rPr lang="en-US" sz="1200" dirty="0" err="1"/>
              <a:t>Salley</a:t>
            </a:r>
            <a:r>
              <a:rPr lang="en-US" sz="1200" dirty="0"/>
              <a:t>, A. Hoover, M. Wilson and E. </a:t>
            </a:r>
            <a:r>
              <a:rPr lang="en-US" sz="1200" dirty="0" err="1"/>
              <a:t>Muth</a:t>
            </a:r>
            <a:r>
              <a:rPr lang="en-US" sz="1200" dirty="0"/>
              <a:t>, "A Comparison Between Human and Bite-Based Methods of Estimating Caloric Intake", in Journal of the Academy of Nutrition and Dietetics, vol. 116 no. 10, Oct 2016, pp. </a:t>
            </a:r>
            <a:r>
              <a:rPr lang="en-US" sz="1200" dirty="0" smtClean="0"/>
              <a:t>1568-1577.</a:t>
            </a:r>
            <a:endParaRPr lang="en-US" altLang="zh-CN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04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 smtClean="0"/>
              <a:t>Calories in Cafeteria Meals</a:t>
            </a:r>
          </a:p>
        </p:txBody>
      </p:sp>
      <p:pic>
        <p:nvPicPr>
          <p:cNvPr id="4" name="Picture 3" descr="measures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928670"/>
            <a:ext cx="8143932" cy="5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Outline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27772" y="1098369"/>
            <a:ext cx="8229600" cy="19442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Motivation, related work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Tracking wrist motion to count bites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Relating bites to calories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b="1" dirty="0" smtClean="0"/>
              <a:t>Using bite counting for weight loss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Research opportunities</a:t>
            </a:r>
            <a:endParaRPr lang="en-US" sz="2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049377"/>
            <a:ext cx="4861625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21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Adding to the toolset</a:t>
            </a:r>
          </a:p>
        </p:txBody>
      </p:sp>
      <p:pic>
        <p:nvPicPr>
          <p:cNvPr id="5" name="Picture 12" descr="food-diary.jpg"/>
          <p:cNvPicPr>
            <a:picLocks noChangeAspect="1"/>
          </p:cNvPicPr>
          <p:nvPr/>
        </p:nvPicPr>
        <p:blipFill>
          <a:blip r:embed="rId2" cstate="print"/>
          <a:srcRect b="4987"/>
          <a:stretch>
            <a:fillRect/>
          </a:stretch>
        </p:blipFill>
        <p:spPr bwMode="auto">
          <a:xfrm>
            <a:off x="1331640" y="1144618"/>
            <a:ext cx="2714625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216800"/>
            <a:ext cx="2192437" cy="219243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010940"/>
              </p:ext>
            </p:extLst>
          </p:nvPr>
        </p:nvGraphicFramePr>
        <p:xfrm>
          <a:off x="467544" y="3724744"/>
          <a:ext cx="8208912" cy="267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4116757688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val="2690967446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406602521"/>
                    </a:ext>
                  </a:extLst>
                </a:gridCol>
              </a:tblGrid>
              <a:tr h="762883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Tool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Food diary, 24h recall, FFQ</a:t>
                      </a:r>
                    </a:p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(classic</a:t>
                      </a:r>
                      <a:r>
                        <a:rPr lang="en-US" sz="2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tools)</a:t>
                      </a:r>
                      <a:endParaRPr lang="en-US" sz="2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Bite counter</a:t>
                      </a:r>
                    </a:p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(wearables)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692817"/>
                  </a:ext>
                </a:extLst>
              </a:tr>
              <a:tr h="762883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Usage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Probe (e.g. once/month)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Continuous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620861"/>
                  </a:ext>
                </a:extLst>
              </a:tr>
              <a:tr h="1089833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Measures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Nutrition,</a:t>
                      </a:r>
                    </a:p>
                    <a:p>
                      <a:r>
                        <a:rPr lang="en-US" sz="2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Food selections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Daily/weekly</a:t>
                      </a:r>
                      <a:r>
                        <a:rPr lang="en-US" sz="2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patterns,</a:t>
                      </a:r>
                    </a:p>
                    <a:p>
                      <a:r>
                        <a:rPr lang="en-US" sz="2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Real-time feedback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8212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790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Software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58627"/>
            <a:ext cx="7884863" cy="5280361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347864" y="6165304"/>
            <a:ext cx="23416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800" dirty="0" smtClean="0">
                <a:latin typeface="Calibri" pitchFamily="34" charset="0"/>
              </a:rPr>
              <a:t>Monthly view</a:t>
            </a:r>
            <a:endParaRPr lang="en-US" altLang="en-US" sz="2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49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Software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707904" y="6165304"/>
            <a:ext cx="23416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800" dirty="0" smtClean="0">
                <a:latin typeface="Calibri" pitchFamily="34" charset="0"/>
              </a:rPr>
              <a:t>Weekly view</a:t>
            </a:r>
            <a:endParaRPr lang="en-US" altLang="en-US" sz="2800" dirty="0"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97" y="1050992"/>
            <a:ext cx="7633788" cy="511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8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560973"/>
            <a:ext cx="2386336" cy="121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Weight Loss Studies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79994" y="5301208"/>
            <a:ext cx="32403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800" dirty="0" smtClean="0">
                <a:latin typeface="Calibri" pitchFamily="34" charset="0"/>
              </a:rPr>
              <a:t>USC:  26 week study</a:t>
            </a:r>
            <a:endParaRPr lang="en-US" altLang="en-US" sz="2800" dirty="0"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92080" y="5301207"/>
            <a:ext cx="35283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800" dirty="0" smtClean="0">
                <a:latin typeface="Calibri" pitchFamily="34" charset="0"/>
              </a:rPr>
              <a:t>MUSC:  16 week study</a:t>
            </a:r>
            <a:endParaRPr lang="en-US" altLang="en-US" sz="2800" dirty="0">
              <a:latin typeface="Calibri" pitchFamily="34" charset="0"/>
            </a:endParaRP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2659539377"/>
              </p:ext>
            </p:extLst>
          </p:nvPr>
        </p:nvGraphicFramePr>
        <p:xfrm>
          <a:off x="4644008" y="2060848"/>
          <a:ext cx="4355976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6482580"/>
              </p:ext>
            </p:extLst>
          </p:nvPr>
        </p:nvGraphicFramePr>
        <p:xfrm>
          <a:off x="179512" y="2060848"/>
          <a:ext cx="4248472" cy="3264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141938" y="1100883"/>
            <a:ext cx="73625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800" dirty="0" smtClean="0">
                <a:latin typeface="Calibri" pitchFamily="34" charset="0"/>
              </a:rPr>
              <a:t>On average, people used device 21% of the time</a:t>
            </a:r>
          </a:p>
          <a:p>
            <a:r>
              <a:rPr lang="en-US" altLang="en-US" sz="2800" dirty="0" smtClean="0">
                <a:latin typeface="Calibri" pitchFamily="34" charset="0"/>
              </a:rPr>
              <a:t>(45% days, ~50% intake/day)</a:t>
            </a:r>
            <a:endParaRPr lang="en-US" altLang="en-US" sz="2800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803233"/>
            <a:ext cx="1234691" cy="86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22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Outline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27772" y="1098369"/>
            <a:ext cx="8229600" cy="19442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Motivation, related work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Tracking wrist motion to count bites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Relating bites to calories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Using bite counting for weight loss</a:t>
            </a:r>
          </a:p>
          <a:p>
            <a:pPr eaLnBrk="1" hangingPunct="1">
              <a:spcBef>
                <a:spcPts val="0"/>
              </a:spcBef>
            </a:pPr>
            <a:r>
              <a:rPr lang="en-US" sz="2400" b="1" dirty="0" smtClean="0"/>
              <a:t>Research opportunities</a:t>
            </a:r>
            <a:endParaRPr lang="en-US" sz="24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049377"/>
            <a:ext cx="4861625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21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520786" y="1628800"/>
            <a:ext cx="6000750" cy="42473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lvl="1" eaLnBrk="1" hangingPunct="1">
              <a:spcBef>
                <a:spcPct val="50000"/>
              </a:spcBef>
              <a:defRPr/>
            </a:pPr>
            <a:r>
              <a:rPr lang="en-US" altLang="zh-CN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Weight loss/maintenance</a:t>
            </a:r>
            <a:endParaRPr lang="en-US" altLang="zh-C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eaLnBrk="1" hangingPunct="1">
              <a:spcBef>
                <a:spcPct val="50000"/>
              </a:spcBef>
              <a:defRPr/>
            </a:pPr>
            <a:r>
              <a:rPr lang="en-US" altLang="zh-CN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Objective, automated monitoring</a:t>
            </a:r>
            <a:endParaRPr lang="en-US" altLang="zh-CN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spcBef>
                <a:spcPct val="50000"/>
              </a:spcBef>
              <a:defRPr/>
            </a:pPr>
            <a:endParaRPr lang="en-US" altLang="zh-C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spcBef>
                <a:spcPct val="50000"/>
              </a:spcBef>
              <a:defRPr/>
            </a:pPr>
            <a:r>
              <a:rPr lang="en-US" altLang="zh-CN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Cognitive workload</a:t>
            </a:r>
          </a:p>
          <a:p>
            <a:pPr marL="914400" lvl="1" eaLnBrk="1" hangingPunct="1">
              <a:spcBef>
                <a:spcPct val="50000"/>
              </a:spcBef>
              <a:defRPr/>
            </a:pPr>
            <a:r>
              <a:rPr lang="en-US" altLang="zh-CN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Offload energy intake monitoring</a:t>
            </a:r>
            <a:endParaRPr lang="en-US" altLang="zh-CN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spcBef>
                <a:spcPct val="50000"/>
              </a:spcBef>
              <a:defRPr/>
            </a:pPr>
            <a:endParaRPr lang="en-US" altLang="zh-CN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spcBef>
                <a:spcPct val="50000"/>
              </a:spcBef>
              <a:defRPr/>
            </a:pPr>
            <a:r>
              <a:rPr lang="en-US" altLang="zh-CN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Real-time 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feedback</a:t>
            </a:r>
          </a:p>
          <a:p>
            <a:pPr marL="914400" lvl="1" eaLnBrk="1" hangingPunct="1">
              <a:spcBef>
                <a:spcPct val="50000"/>
              </a:spcBef>
              <a:defRPr/>
            </a:pPr>
            <a:r>
              <a:rPr lang="en-US" altLang="zh-CN" sz="2400" i="1" dirty="0">
                <a:latin typeface="Calibri" panose="020F0502020204030204" pitchFamily="34" charset="0"/>
                <a:cs typeface="Calibri" panose="020F0502020204030204" pitchFamily="34" charset="0"/>
              </a:rPr>
              <a:t>The device can give </a:t>
            </a:r>
            <a:r>
              <a:rPr lang="en-US" altLang="zh-CN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cues </a:t>
            </a:r>
            <a:r>
              <a:rPr lang="en-US" altLang="zh-CN" sz="2400" i="1" dirty="0">
                <a:latin typeface="Calibri" panose="020F0502020204030204" pitchFamily="34" charset="0"/>
                <a:cs typeface="Calibri" panose="020F0502020204030204" pitchFamily="34" charset="0"/>
              </a:rPr>
              <a:t>to stop </a:t>
            </a:r>
            <a:r>
              <a:rPr lang="en-US" altLang="zh-CN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eating</a:t>
            </a:r>
            <a:endParaRPr lang="en-US" altLang="zh-C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Applications</a:t>
            </a:r>
          </a:p>
        </p:txBody>
      </p:sp>
      <p:pic>
        <p:nvPicPr>
          <p:cNvPr id="13" name="Picture 4" descr="ate-too-much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2504" y="4725144"/>
            <a:ext cx="1411485" cy="20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eating-while-watching-t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8746" y="3126263"/>
            <a:ext cx="2057498" cy="153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pondering-m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0247" y="1412776"/>
            <a:ext cx="2095997" cy="157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736049" y="4221088"/>
            <a:ext cx="453218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1200" dirty="0"/>
              <a:t>D. Weathers, J. Siemens and S. Kopp, "Tracking food intake as bites: Effects on cognitive resources, eating enjoyment, and self control", in Appetite, vol. 111 no. 1, April 2017, pp. 23-31. </a:t>
            </a:r>
            <a:endParaRPr lang="en-US" altLang="zh-CN" sz="1200" dirty="0">
              <a:latin typeface="Calibri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730593" y="5887477"/>
            <a:ext cx="449909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1200" dirty="0"/>
              <a:t>J </a:t>
            </a:r>
            <a:r>
              <a:rPr lang="en-US" sz="1200" dirty="0" err="1"/>
              <a:t>Scisco</a:t>
            </a:r>
            <a:r>
              <a:rPr lang="en-US" sz="1200" dirty="0"/>
              <a:t>, E </a:t>
            </a:r>
            <a:r>
              <a:rPr lang="en-US" sz="1200" dirty="0" err="1"/>
              <a:t>Muth</a:t>
            </a:r>
            <a:r>
              <a:rPr lang="en-US" sz="1200" dirty="0"/>
              <a:t>, Y Dong, A </a:t>
            </a:r>
            <a:r>
              <a:rPr lang="en-US" sz="1200" dirty="0" smtClean="0"/>
              <a:t>Hoover, “Slowing </a:t>
            </a:r>
            <a:r>
              <a:rPr lang="en-US" sz="1200" dirty="0"/>
              <a:t>bite-rate reduces energy intake: an application of the bite counter </a:t>
            </a:r>
            <a:r>
              <a:rPr lang="en-US" sz="1200" dirty="0" smtClean="0"/>
              <a:t>device”, J </a:t>
            </a:r>
            <a:r>
              <a:rPr lang="en-US" sz="1200" dirty="0"/>
              <a:t>of the American Dietetic Association 111 (8), 1231-1235</a:t>
            </a:r>
            <a:r>
              <a:rPr lang="en-US" sz="1200" dirty="0" smtClean="0"/>
              <a:t>.</a:t>
            </a:r>
            <a:endParaRPr lang="en-US" altLang="zh-CN" sz="1200" dirty="0">
              <a:latin typeface="Calibri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730593" y="2636912"/>
            <a:ext cx="425697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1200" dirty="0"/>
              <a:t>G. Turner-</a:t>
            </a:r>
            <a:r>
              <a:rPr lang="en-US" sz="1200" dirty="0" err="1"/>
              <a:t>McGrievy</a:t>
            </a:r>
            <a:r>
              <a:rPr lang="en-US" sz="1200" dirty="0"/>
              <a:t>, et. al., "Byte by Bite: Use of a mobile Bite Counter and weekly behavioral challenges to promote weight loss", in Smart </a:t>
            </a:r>
            <a:r>
              <a:rPr lang="en-US" sz="1200" dirty="0" smtClean="0"/>
              <a:t>Health, April </a:t>
            </a:r>
            <a:r>
              <a:rPr lang="en-US" sz="1200" dirty="0"/>
              <a:t>2017. </a:t>
            </a:r>
            <a:endParaRPr lang="en-US" altLang="zh-CN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52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285720" y="214290"/>
            <a:ext cx="678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Verdana" pitchFamily="34" charset="0"/>
                <a:ea typeface="ＭＳ Ｐゴシック" pitchFamily="34" charset="-128"/>
                <a:cs typeface="+mn-cs"/>
              </a:rPr>
              <a:t>Young Investigators</a:t>
            </a:r>
            <a:endParaRPr lang="en-US" sz="2400" dirty="0">
              <a:solidFill>
                <a:prstClr val="black"/>
              </a:solidFill>
              <a:latin typeface="Verdana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357158" y="841357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467544" y="928670"/>
            <a:ext cx="8195414" cy="5370512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4341" name="Picture 11" descr="academicSymbolWdm_copu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457200"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4344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281F4DE-E6BB-486E-BA55-5524A8BCD098}" type="slidenum">
              <a:rPr lang="en-US" smtClean="0">
                <a:solidFill>
                  <a:srgbClr val="898989"/>
                </a:solidFill>
                <a:latin typeface="Calibri" pitchFamily="34" charset="0"/>
                <a:ea typeface="ＭＳ Ｐゴシック"/>
                <a:cs typeface="ＭＳ Ｐゴシック"/>
              </a:rPr>
              <a:pPr/>
              <a:t>29</a:t>
            </a:fld>
            <a:endParaRPr lang="en-US" smtClean="0">
              <a:solidFill>
                <a:srgbClr val="898989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5622" y="1214421"/>
            <a:ext cx="7848872" cy="3847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457200" eaLnBrk="1" hangingPunct="1">
              <a:defRPr/>
            </a:pPr>
            <a:r>
              <a:rPr lang="en-US" sz="2400" dirty="0" smtClean="0">
                <a:solidFill>
                  <a:prstClr val="black"/>
                </a:solidFill>
                <a:latin typeface="Verdana" pitchFamily="34" charset="0"/>
              </a:rPr>
              <a:t>Collaborators, projects</a:t>
            </a:r>
          </a:p>
          <a:p>
            <a:pPr algn="just" defTabSz="457200" eaLnBrk="1" hangingPunct="1">
              <a:defRPr/>
            </a:pPr>
            <a:endParaRPr lang="en-US" sz="2400" dirty="0">
              <a:solidFill>
                <a:prstClr val="black"/>
              </a:solidFill>
              <a:latin typeface="Verdana" pitchFamily="34" charset="0"/>
            </a:endParaRP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  <a:hlinkClick r:id="rId4"/>
              </a:rPr>
              <a:t>Brie Turner-</a:t>
            </a:r>
            <a:r>
              <a:rPr lang="en-US" sz="1400" dirty="0" err="1" smtClean="0">
                <a:solidFill>
                  <a:prstClr val="black"/>
                </a:solidFill>
                <a:latin typeface="Verdana" pitchFamily="34" charset="0"/>
                <a:hlinkClick r:id="rId4"/>
              </a:rPr>
              <a:t>McGrievy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, Associate Professor, University of South Carolina</a:t>
            </a:r>
            <a:endParaRPr lang="en-US" sz="1400" dirty="0">
              <a:solidFill>
                <a:prstClr val="black"/>
              </a:solidFill>
              <a:latin typeface="Verdana" pitchFamily="34" charset="0"/>
            </a:endParaRPr>
          </a:p>
          <a:p>
            <a:pPr lvl="2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  <a:hlinkClick r:id="rId5"/>
              </a:rPr>
              <a:t>NIH grant 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  <a:hlinkClick r:id="rId5"/>
              </a:rPr>
              <a:t>R21CA187929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, increasing dietary self-monitoring</a:t>
            </a:r>
            <a:endParaRPr lang="en-US" sz="1400" dirty="0">
              <a:solidFill>
                <a:prstClr val="black"/>
              </a:solidFill>
              <a:latin typeface="Verdana" pitchFamily="34" charset="0"/>
            </a:endParaRPr>
          </a:p>
          <a:p>
            <a:pPr lvl="2" indent="-285750" algn="just" defTabSz="457200" eaLnBrk="1" hangingPunct="1">
              <a:buFont typeface="Arial" pitchFamily="34" charset="0"/>
              <a:buChar char="•"/>
              <a:defRPr/>
            </a:pPr>
            <a:endParaRPr lang="en-US" sz="1400" dirty="0">
              <a:solidFill>
                <a:prstClr val="black"/>
              </a:solidFill>
              <a:latin typeface="Verdana" pitchFamily="34" charset="0"/>
            </a:endParaRP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  <a:hlinkClick r:id="rId6"/>
              </a:rPr>
              <a:t>Carly Goldstein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, Assistant Professor, Brown 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University</a:t>
            </a:r>
          </a:p>
          <a:p>
            <a:pPr lvl="2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  <a:hlinkClick r:id="rId7"/>
              </a:rPr>
              <a:t>NIH grant 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  <a:hlinkClick r:id="rId7"/>
              </a:rPr>
              <a:t>5K23HL136845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, individually tailored weight loss intervention</a:t>
            </a:r>
            <a:endParaRPr lang="en-US" sz="1400" dirty="0">
              <a:solidFill>
                <a:prstClr val="black"/>
              </a:solidFill>
              <a:latin typeface="Verdana" pitchFamily="34" charset="0"/>
            </a:endParaRPr>
          </a:p>
          <a:p>
            <a:pPr lvl="2" indent="-285750" algn="just" defTabSz="457200" eaLnBrk="1" hangingPunct="1">
              <a:buFont typeface="Arial" pitchFamily="34" charset="0"/>
              <a:buChar char="•"/>
              <a:defRPr/>
            </a:pPr>
            <a:endParaRPr lang="en-US" sz="1400" dirty="0">
              <a:solidFill>
                <a:prstClr val="black"/>
              </a:solidFill>
              <a:latin typeface="Verdana" pitchFamily="34" charset="0"/>
            </a:endParaRP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  <a:hlinkClick r:id="rId8"/>
              </a:rPr>
              <a:t>Stephanie Goldstein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, Post Doc, Brown University</a:t>
            </a:r>
            <a:endParaRPr lang="en-US" sz="1400" dirty="0">
              <a:solidFill>
                <a:prstClr val="black"/>
              </a:solidFill>
              <a:latin typeface="Verdana" pitchFamily="34" charset="0"/>
            </a:endParaRPr>
          </a:p>
          <a:p>
            <a:pPr lvl="2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  <a:hlinkClick r:id="rId9"/>
              </a:rPr>
              <a:t>NIH grant 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  <a:hlinkClick r:id="rId9"/>
              </a:rPr>
              <a:t>1F32HL143954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, ecological momentary assessment</a:t>
            </a:r>
            <a:endParaRPr lang="en-US" sz="1400" dirty="0">
              <a:solidFill>
                <a:prstClr val="black"/>
              </a:solidFill>
              <a:latin typeface="Verdana" pitchFamily="34" charset="0"/>
            </a:endParaRPr>
          </a:p>
          <a:p>
            <a:pPr lvl="2" indent="-285750" algn="just" defTabSz="457200" eaLnBrk="1" hangingPunct="1">
              <a:buFont typeface="Arial" pitchFamily="34" charset="0"/>
              <a:buChar char="•"/>
              <a:defRPr/>
            </a:pPr>
            <a:endParaRPr lang="en-US" sz="1400" dirty="0">
              <a:solidFill>
                <a:prstClr val="black"/>
              </a:solidFill>
              <a:latin typeface="Verdana" pitchFamily="34" charset="0"/>
            </a:endParaRP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  <a:hlinkClick r:id="rId10"/>
              </a:rPr>
              <a:t>David St-Jules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, Assistant Professor, New York University</a:t>
            </a:r>
          </a:p>
          <a:p>
            <a:pPr lvl="2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  <a:hlinkClick r:id="rId11"/>
              </a:rPr>
              <a:t>American Heart Association grant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, continuous glucose 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monitoring</a:t>
            </a:r>
          </a:p>
          <a:p>
            <a:pPr lvl="2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NYU internal grant, add wrist motion tracking to above project</a:t>
            </a:r>
            <a:endParaRPr lang="en-US" sz="1400" dirty="0">
              <a:solidFill>
                <a:prstClr val="black"/>
              </a:solidFill>
              <a:latin typeface="Verdana" pitchFamily="34" charset="0"/>
            </a:endParaRPr>
          </a:p>
          <a:p>
            <a:pPr lvl="2" indent="-285750" algn="just" defTabSz="457200" eaLnBrk="1" hangingPunct="1">
              <a:buFont typeface="Arial" pitchFamily="34" charset="0"/>
              <a:buChar char="•"/>
              <a:defRPr/>
            </a:pPr>
            <a:endParaRPr lang="en-US" sz="1400" dirty="0">
              <a:solidFill>
                <a:prstClr val="black"/>
              </a:solidFill>
              <a:latin typeface="Verdana" pitchFamily="34" charset="0"/>
            </a:endParaRPr>
          </a:p>
          <a:p>
            <a:pPr lvl="2" indent="-285750" algn="just" defTabSz="457200" eaLnBrk="1" hangingPunct="1">
              <a:buFont typeface="Arial" pitchFamily="34" charset="0"/>
              <a:buChar char="•"/>
              <a:defRPr/>
            </a:pPr>
            <a:endParaRPr lang="en-US" sz="1400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32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Classic tool problems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629504" y="4149080"/>
            <a:ext cx="65269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latin typeface="Calibri" pitchFamily="34" charset="0"/>
              </a:rPr>
              <a:t>food diary, manual counting, database-assisted logs</a:t>
            </a:r>
            <a:endParaRPr lang="en-US" altLang="en-US" sz="2000" dirty="0">
              <a:latin typeface="Calibri" pitchFamily="34" charset="0"/>
            </a:endParaRPr>
          </a:p>
        </p:txBody>
      </p:sp>
      <p:pic>
        <p:nvPicPr>
          <p:cNvPr id="13" name="Picture 11" descr="woman_reading_food_labe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29088"/>
            <a:ext cx="1913637" cy="287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food-diary.jpg"/>
          <p:cNvPicPr>
            <a:picLocks noChangeAspect="1"/>
          </p:cNvPicPr>
          <p:nvPr/>
        </p:nvPicPr>
        <p:blipFill>
          <a:blip r:embed="rId3" cstate="print"/>
          <a:srcRect b="4987"/>
          <a:stretch>
            <a:fillRect/>
          </a:stretch>
        </p:blipFill>
        <p:spPr bwMode="auto">
          <a:xfrm>
            <a:off x="3214686" y="1580894"/>
            <a:ext cx="2714625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44962" y="5226524"/>
            <a:ext cx="760529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latin typeface="Calibri" pitchFamily="34" charset="0"/>
              </a:rPr>
              <a:t>Problem #2:  Underestimation/underreporting bias (dozens of studies have found it ranges 10-50%, evaluated using doubly labeled water)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65058" y="5839222"/>
            <a:ext cx="457200" cy="476250"/>
          </a:xfrm>
        </p:spPr>
        <p:txBody>
          <a:bodyPr/>
          <a:lstStyle/>
          <a:p>
            <a:fld id="{727EAB29-7738-43D8-893C-15BB35088DC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146" name="Picture 2" descr="http://3.bp.blogspot.com/-MX_5-0WxH7U/UTYe-i3u87I/AAAAAAAAAeM/VjjrgC_nKqc/s1600/iOS5_device_hom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66762"/>
            <a:ext cx="20002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44962" y="4728527"/>
            <a:ext cx="76052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latin typeface="Calibri" pitchFamily="34" charset="0"/>
              </a:rPr>
              <a:t>Problem #1:  Compliance (not easy to use for long period of time)</a:t>
            </a:r>
          </a:p>
        </p:txBody>
      </p:sp>
    </p:spTree>
    <p:extLst>
      <p:ext uri="{BB962C8B-B14F-4D97-AF65-F5344CB8AC3E}">
        <p14:creationId xmlns:p14="http://schemas.microsoft.com/office/powerpoint/2010/main" val="141980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AutoShape 9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58061" y="4638301"/>
            <a:ext cx="2160612" cy="523220"/>
          </a:xfrm>
          <a:prstGeom prst="actionButtonBlank">
            <a:avLst/>
          </a:prstGeom>
          <a:gradFill rotWithShape="1">
            <a:gsLst>
              <a:gs pos="0">
                <a:srgbClr val="CC99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altLang="zh-CN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Watch model</a:t>
            </a:r>
            <a:endParaRPr lang="en-US" altLang="zh-C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1"/>
          <p:cNvSpPr txBox="1">
            <a:spLocks/>
          </p:cNvSpPr>
          <p:nvPr/>
        </p:nvSpPr>
        <p:spPr bwMode="auto">
          <a:xfrm>
            <a:off x="266700" y="188913"/>
            <a:ext cx="8448704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en-US" dirty="0" smtClean="0"/>
              <a:t>Available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237266" y="1232209"/>
            <a:ext cx="60415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Stores time-stamped log of meals (bite count)</a:t>
            </a:r>
          </a:p>
        </p:txBody>
      </p:sp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92" y="5439793"/>
            <a:ext cx="18097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icountbites.com/apple-watc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840" y="1693874"/>
            <a:ext cx="2729024" cy="277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61" y="1879791"/>
            <a:ext cx="2406372" cy="2406372"/>
          </a:xfrm>
          <a:prstGeom prst="rect">
            <a:avLst/>
          </a:prstGeom>
        </p:spPr>
      </p:pic>
      <p:pic>
        <p:nvPicPr>
          <p:cNvPr id="1030" name="Picture 6" descr="http://www.icountbites.com/itunes-app-store-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388" y="5617805"/>
            <a:ext cx="2256784" cy="77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9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026934" y="4638301"/>
            <a:ext cx="1477691" cy="523220"/>
          </a:xfrm>
          <a:prstGeom prst="actionButtonBlank">
            <a:avLst/>
          </a:prstGeom>
          <a:gradFill rotWithShape="1">
            <a:gsLst>
              <a:gs pos="0">
                <a:srgbClr val="CC99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altLang="zh-CN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Free app</a:t>
            </a:r>
            <a:endParaRPr lang="en-US" altLang="zh-C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00" name="Picture 4" descr="http://cecas.clemson.edu/~ahoover/icountbites/android-watc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5237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cecas.clemson.edu/~ahoover/icountbites/play-stor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62989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9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804248" y="4639719"/>
            <a:ext cx="1477691" cy="523220"/>
          </a:xfrm>
          <a:prstGeom prst="actionButtonBlank">
            <a:avLst/>
          </a:prstGeom>
          <a:gradFill rotWithShape="1">
            <a:gsLst>
              <a:gs pos="0">
                <a:srgbClr val="CC99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altLang="zh-CN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Free app</a:t>
            </a:r>
            <a:endParaRPr lang="en-US" altLang="zh-C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0725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Ring version?  Coming 2020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971600" y="5493132"/>
            <a:ext cx="7200800" cy="586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Tracking roll axis at finger equivalent to wrist</a:t>
            </a: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861" y="1268760"/>
            <a:ext cx="2736304" cy="404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5" r="31657"/>
          <a:stretch/>
        </p:blipFill>
        <p:spPr bwMode="auto">
          <a:xfrm>
            <a:off x="828902" y="1268760"/>
            <a:ext cx="2879002" cy="3949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923928" y="2755964"/>
            <a:ext cx="1440160" cy="98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5400" dirty="0" smtClean="0">
                <a:latin typeface="Calibri" pitchFamily="34" charset="0"/>
              </a:rPr>
              <a:t>==</a:t>
            </a:r>
            <a:r>
              <a:rPr lang="en-US" altLang="zh-CN" sz="5400" dirty="0">
                <a:latin typeface="Calibri" pitchFamily="34" charset="0"/>
              </a:rPr>
              <a:t/>
            </a:r>
            <a:br>
              <a:rPr lang="en-US" altLang="zh-CN" sz="5400" dirty="0">
                <a:latin typeface="Calibri" pitchFamily="34" charset="0"/>
              </a:rPr>
            </a:br>
            <a:endParaRPr lang="en-US" altLang="zh-CN" sz="5400" dirty="0">
              <a:latin typeface="Calibri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71472" y="6105289"/>
            <a:ext cx="800105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 dirty="0" smtClean="0"/>
              <a:t>B. Lin and A. Hoover</a:t>
            </a:r>
            <a:r>
              <a:rPr lang="en-US" sz="1200" dirty="0"/>
              <a:t>, "A Comparison of Finger and Wrist Motion Tracking to Detect Bites during Food </a:t>
            </a:r>
            <a:r>
              <a:rPr lang="en-US" sz="1200" dirty="0" smtClean="0"/>
              <a:t>Consumption</a:t>
            </a:r>
            <a:r>
              <a:rPr lang="en-US" sz="1200" dirty="0" smtClean="0"/>
              <a:t>", </a:t>
            </a:r>
            <a:r>
              <a:rPr lang="en-US" sz="1200" dirty="0"/>
              <a:t>in </a:t>
            </a:r>
            <a:r>
              <a:rPr lang="en-US" sz="1200" dirty="0" smtClean="0"/>
              <a:t>IEEE Conference on Body Sensor Networks, May 2019.</a:t>
            </a:r>
            <a:endParaRPr lang="en-US" altLang="zh-CN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86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285720" y="214290"/>
            <a:ext cx="6781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Verdana" pitchFamily="34" charset="0"/>
                <a:ea typeface="ＭＳ Ｐゴシック" pitchFamily="34" charset="-128"/>
                <a:cs typeface="+mn-cs"/>
              </a:rPr>
              <a:t>Acknowledgments</a:t>
            </a:r>
            <a:endParaRPr lang="en-US" sz="2400" dirty="0">
              <a:solidFill>
                <a:prstClr val="black"/>
              </a:solidFill>
              <a:latin typeface="Verdana" pitchFamily="34" charset="0"/>
              <a:ea typeface="ＭＳ Ｐゴシック" pitchFamily="34" charset="-128"/>
              <a:cs typeface="+mn-cs"/>
            </a:endParaRPr>
          </a:p>
          <a:p>
            <a:pPr defTabSz="457200">
              <a:defRPr/>
            </a:pPr>
            <a:endParaRPr lang="en-US" sz="2400" dirty="0">
              <a:solidFill>
                <a:prstClr val="black"/>
              </a:solidFill>
              <a:latin typeface="Verdana" pitchFamily="34" charset="0"/>
              <a:ea typeface="ＭＳ Ｐゴシック" pitchFamily="34" charset="-128"/>
              <a:cs typeface="+mn-cs"/>
            </a:endParaRPr>
          </a:p>
          <a:p>
            <a:pPr defTabSz="457200">
              <a:defRPr/>
            </a:pPr>
            <a:endParaRPr lang="en-US" sz="2400" dirty="0">
              <a:solidFill>
                <a:prstClr val="black"/>
              </a:solidFill>
              <a:latin typeface="Verdana" pitchFamily="34" charset="0"/>
              <a:ea typeface="ＭＳ Ｐゴシック" pitchFamily="34" charset="-128"/>
              <a:cs typeface="+mn-cs"/>
            </a:endParaRPr>
          </a:p>
          <a:p>
            <a:pPr defTabSz="457200">
              <a:defRPr/>
            </a:pPr>
            <a:endParaRPr lang="en-US" sz="2400" dirty="0">
              <a:solidFill>
                <a:prstClr val="black"/>
              </a:solidFill>
              <a:latin typeface="Verdana" pitchFamily="34" charset="0"/>
              <a:ea typeface="ＭＳ Ｐゴシック" pitchFamily="34" charset="-128"/>
              <a:cs typeface="+mn-cs"/>
            </a:endParaRPr>
          </a:p>
          <a:p>
            <a:pPr defTabSz="457200">
              <a:defRPr/>
            </a:pPr>
            <a:endParaRPr lang="en-US" sz="2400" dirty="0">
              <a:solidFill>
                <a:prstClr val="black"/>
              </a:solidFill>
              <a:latin typeface="Verdana" pitchFamily="34" charset="0"/>
              <a:ea typeface="ＭＳ Ｐゴシック" pitchFamily="34" charset="-128"/>
              <a:cs typeface="+mn-cs"/>
            </a:endParaRPr>
          </a:p>
          <a:p>
            <a:pPr defTabSz="457200">
              <a:defRPr/>
            </a:pPr>
            <a:endParaRPr lang="en-US" sz="2400" dirty="0">
              <a:solidFill>
                <a:prstClr val="black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357158" y="841357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357158" y="928670"/>
            <a:ext cx="8305800" cy="5370512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4341" name="Picture 11" descr="academicSymbolWdm_copu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457200"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4344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281F4DE-E6BB-486E-BA55-5524A8BCD098}" type="slidenum">
              <a:rPr lang="en-US" smtClean="0">
                <a:solidFill>
                  <a:srgbClr val="898989"/>
                </a:solidFill>
                <a:latin typeface="Calibri" pitchFamily="34" charset="0"/>
                <a:ea typeface="ＭＳ Ｐゴシック"/>
                <a:cs typeface="ＭＳ Ｐゴシック"/>
              </a:rPr>
              <a:pPr/>
              <a:t>32</a:t>
            </a:fld>
            <a:endParaRPr lang="en-US" smtClean="0">
              <a:solidFill>
                <a:srgbClr val="898989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8596" y="1214422"/>
            <a:ext cx="8305800" cy="2831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defTabSz="457200" eaLnBrk="1" hangingPunct="1">
              <a:defRPr/>
            </a:pPr>
            <a:r>
              <a:rPr lang="en-US" sz="2400" dirty="0" smtClean="0">
                <a:solidFill>
                  <a:prstClr val="black"/>
                </a:solidFill>
                <a:latin typeface="Verdana" pitchFamily="34" charset="0"/>
              </a:rPr>
              <a:t>Collaborators</a:t>
            </a:r>
            <a:endParaRPr lang="en-US" sz="2400" dirty="0">
              <a:solidFill>
                <a:prstClr val="black"/>
              </a:solidFill>
              <a:latin typeface="Verdana" pitchFamily="34" charset="0"/>
            </a:endParaRP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Adam Hoover, Electrical &amp; Computer Engineering Department, Clemson University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Eric </a:t>
            </a:r>
            <a:r>
              <a:rPr lang="en-US" sz="1400" dirty="0" err="1" smtClean="0">
                <a:solidFill>
                  <a:prstClr val="black"/>
                </a:solidFill>
                <a:latin typeface="Verdana" pitchFamily="34" charset="0"/>
              </a:rPr>
              <a:t>Muth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, Psychology Department, Clemson University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Diana Thomas, West Point Military Academy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Brie 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Turner-</a:t>
            </a:r>
            <a:r>
              <a:rPr lang="en-US" sz="1400" dirty="0" err="1">
                <a:solidFill>
                  <a:prstClr val="black"/>
                </a:solidFill>
                <a:latin typeface="Verdana" pitchFamily="34" charset="0"/>
              </a:rPr>
              <a:t>McGrievy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, University of South Carolina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Corby Martin, Pennington Biomedical Research Center, LSU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Pat 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O’Neil, Weight Management Center, Medical University of South Carolina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Kathleen </a:t>
            </a:r>
            <a:r>
              <a:rPr lang="en-US" sz="1400" dirty="0" err="1">
                <a:solidFill>
                  <a:prstClr val="black"/>
                </a:solidFill>
                <a:latin typeface="Verdana" pitchFamily="34" charset="0"/>
              </a:rPr>
              <a:t>Melanson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, 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University 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of Rhode Island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Students:  Surya Sharma, </a:t>
            </a:r>
            <a:r>
              <a:rPr lang="en-US" sz="1400" dirty="0" err="1" smtClean="0">
                <a:solidFill>
                  <a:prstClr val="black"/>
                </a:solidFill>
                <a:latin typeface="Verdana" pitchFamily="34" charset="0"/>
              </a:rPr>
              <a:t>Yiru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 Shen, Ryan </a:t>
            </a:r>
            <a:r>
              <a:rPr lang="en-US" sz="1400" dirty="0" err="1" smtClean="0">
                <a:solidFill>
                  <a:prstClr val="black"/>
                </a:solidFill>
                <a:latin typeface="Verdana" pitchFamily="34" charset="0"/>
              </a:rPr>
              <a:t>Mattfeld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, Basil Lin, James Jolly, </a:t>
            </a:r>
            <a:r>
              <a:rPr lang="en-US" sz="1400" dirty="0" err="1" smtClean="0">
                <a:solidFill>
                  <a:prstClr val="black"/>
                </a:solidFill>
                <a:latin typeface="Verdana" pitchFamily="34" charset="0"/>
              </a:rPr>
              <a:t>Yujie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 Dong, Jenna </a:t>
            </a:r>
            <a:r>
              <a:rPr lang="en-US" sz="1400" dirty="0" err="1" smtClean="0">
                <a:solidFill>
                  <a:prstClr val="black"/>
                </a:solidFill>
                <a:latin typeface="Verdana" pitchFamily="34" charset="0"/>
              </a:rPr>
              <a:t>Scisco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, Raul Ramos-Garcia, James </a:t>
            </a:r>
            <a:r>
              <a:rPr lang="en-US" sz="1400" dirty="0" err="1" smtClean="0">
                <a:solidFill>
                  <a:prstClr val="black"/>
                </a:solidFill>
                <a:latin typeface="Verdana" pitchFamily="34" charset="0"/>
              </a:rPr>
              <a:t>Salley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, Mike Wilson, </a:t>
            </a:r>
            <a:r>
              <a:rPr lang="en-US" sz="1400" dirty="0" err="1" smtClean="0">
                <a:solidFill>
                  <a:prstClr val="black"/>
                </a:solidFill>
                <a:latin typeface="Verdana" pitchFamily="34" charset="0"/>
              </a:rPr>
              <a:t>Ziqing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 Huang, </a:t>
            </a:r>
            <a:r>
              <a:rPr lang="en-US" sz="1400" dirty="0" err="1" smtClean="0">
                <a:solidFill>
                  <a:prstClr val="black"/>
                </a:solidFill>
                <a:latin typeface="Verdana" pitchFamily="34" charset="0"/>
              </a:rPr>
              <a:t>Soheila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  <a:latin typeface="Verdana" pitchFamily="34" charset="0"/>
              </a:rPr>
              <a:t>Eskandari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, Phil Jasper, Amelia Kinsella, Jose Reyes, Meredith </a:t>
            </a:r>
            <a:r>
              <a:rPr lang="en-US" sz="1400" dirty="0" err="1" smtClean="0">
                <a:solidFill>
                  <a:prstClr val="black"/>
                </a:solidFill>
                <a:latin typeface="Verdana" pitchFamily="34" charset="0"/>
              </a:rPr>
              <a:t>Drennan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, </a:t>
            </a:r>
            <a:r>
              <a:rPr lang="en-US" sz="1400" dirty="0" err="1" smtClean="0">
                <a:solidFill>
                  <a:prstClr val="black"/>
                </a:solidFill>
                <a:latin typeface="Verdana" pitchFamily="34" charset="0"/>
              </a:rPr>
              <a:t>Xueting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 Yu, Michael Wooten, Megan </a:t>
            </a:r>
            <a:r>
              <a:rPr lang="en-US" sz="1400" dirty="0" err="1" smtClean="0">
                <a:solidFill>
                  <a:prstClr val="black"/>
                </a:solidFill>
                <a:latin typeface="Verdana" pitchFamily="34" charset="0"/>
              </a:rPr>
              <a:t>Becvarik</a:t>
            </a:r>
            <a:endParaRPr lang="en-US" sz="1400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596" y="2786058"/>
            <a:ext cx="8305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endParaRPr lang="en-US" sz="1400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2266" y="4365103"/>
            <a:ext cx="7358114" cy="1538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457200" eaLnBrk="1" hangingPunct="1">
              <a:defRPr/>
            </a:pPr>
            <a:r>
              <a:rPr lang="en-US" sz="2400" dirty="0" smtClean="0">
                <a:solidFill>
                  <a:prstClr val="black"/>
                </a:solidFill>
                <a:latin typeface="Verdana" pitchFamily="34" charset="0"/>
              </a:rPr>
              <a:t>Funding</a:t>
            </a:r>
            <a:endParaRPr lang="en-US" sz="2400" dirty="0">
              <a:solidFill>
                <a:prstClr val="black"/>
              </a:solidFill>
              <a:latin typeface="Verdana" pitchFamily="34" charset="0"/>
            </a:endParaRP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NIH NIDDK STTR 1R41DK091141-01A1, 2R42DK091141-02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NIH 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NHLBI R01 HL118181-01A1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NIH NCI R21 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CA187929-01A1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South Carolina Launch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South Carolina Clinical and Translational 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Institute</a:t>
            </a:r>
            <a:endParaRPr lang="en-US" sz="1400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39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Questions?</a:t>
            </a:r>
          </a:p>
        </p:txBody>
      </p:sp>
      <p:pic>
        <p:nvPicPr>
          <p:cNvPr id="17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748" y="1052736"/>
            <a:ext cx="5825564" cy="448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83568" y="5661248"/>
            <a:ext cx="745282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For more info:  www.cecas.clemson.edu/~ahoover</a:t>
            </a:r>
            <a:endParaRPr lang="en-US" altLang="zh-CN" sz="2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21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368300" y="188912"/>
            <a:ext cx="8020124" cy="1367879"/>
          </a:xfrm>
        </p:spPr>
        <p:txBody>
          <a:bodyPr/>
          <a:lstStyle/>
          <a:p>
            <a:pPr algn="l"/>
            <a:r>
              <a:rPr lang="en-US" altLang="en-US" dirty="0" smtClean="0"/>
              <a:t>Challenge:</a:t>
            </a:r>
            <a:br>
              <a:rPr lang="en-US" altLang="en-US" dirty="0" smtClean="0"/>
            </a:br>
            <a:r>
              <a:rPr lang="en-US" altLang="en-US" dirty="0" smtClean="0"/>
              <a:t>Wearable for Measuring Eating</a:t>
            </a:r>
          </a:p>
        </p:txBody>
      </p:sp>
      <p:sp>
        <p:nvSpPr>
          <p:cNvPr id="2" name="AutoShape 2" descr="Image result for fitbi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 descr="http://static1.fitbit.com/simple.b-cssdisabled-jpg.h2f0993b588176bd2b87971e00508562f.pack?items=%2Fcontent%2Fassets%2Fchargehr%2Fimages%2Ffeatures%2Fdetails%2Fdetail-02-b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85" y="2214719"/>
            <a:ext cx="425272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689" t="5420" r="46976" b="53715"/>
          <a:stretch/>
        </p:blipFill>
        <p:spPr>
          <a:xfrm>
            <a:off x="372120" y="2055272"/>
            <a:ext cx="3888432" cy="3055199"/>
          </a:xfrm>
          <a:prstGeom prst="rect">
            <a:avLst/>
          </a:prstGeom>
        </p:spPr>
      </p:pic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2404764" y="5552843"/>
            <a:ext cx="40607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dirty="0" smtClean="0"/>
              <a:t>Something like the </a:t>
            </a:r>
            <a:r>
              <a:rPr lang="en-US" altLang="en-US" sz="2800" dirty="0" err="1" smtClean="0"/>
              <a:t>FitBit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934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304800" y="228600"/>
            <a:ext cx="67818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smtClean="0">
                <a:latin typeface="Verdana" pitchFamily="34" charset="0"/>
              </a:rPr>
              <a:t>Related Work</a:t>
            </a:r>
            <a:endParaRPr lang="en-US" sz="2400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Calibri" pitchFamily="34" charset="0"/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381000" y="772894"/>
            <a:ext cx="8305800" cy="5370731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sp>
        <p:nvSpPr>
          <p:cNvPr id="1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9" name="Picture 11" descr="academicSymbolWdm_copu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877244" y="4551690"/>
            <a:ext cx="28387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en-US" sz="2000" dirty="0" smtClean="0">
                <a:latin typeface="+mn-lt"/>
              </a:rPr>
              <a:t>Lanyard camera</a:t>
            </a:r>
          </a:p>
          <a:p>
            <a:pPr lvl="1"/>
            <a:r>
              <a:rPr lang="en-US" sz="2000" dirty="0" smtClean="0">
                <a:latin typeface="+mn-lt"/>
              </a:rPr>
              <a:t>Video record eating activities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83568" y="1052736"/>
            <a:ext cx="3740224" cy="2536686"/>
            <a:chOff x="4574850" y="827070"/>
            <a:chExt cx="3740224" cy="2536686"/>
          </a:xfrm>
        </p:grpSpPr>
        <p:pic>
          <p:nvPicPr>
            <p:cNvPr id="75778" name="Picture 2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7982" y="1060569"/>
              <a:ext cx="2048256" cy="1433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577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9312" y="827070"/>
              <a:ext cx="1196236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8"/>
            <p:cNvSpPr txBox="1">
              <a:spLocks noChangeArrowheads="1"/>
            </p:cNvSpPr>
            <p:nvPr/>
          </p:nvSpPr>
          <p:spPr bwMode="auto">
            <a:xfrm>
              <a:off x="4574850" y="2655870"/>
              <a:ext cx="3740224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lvl="1"/>
              <a:r>
                <a:rPr lang="en-US" sz="2000" dirty="0">
                  <a:latin typeface="+mn-lt"/>
                </a:rPr>
                <a:t>Throat and </a:t>
              </a:r>
              <a:r>
                <a:rPr lang="en-US" sz="2000" dirty="0" smtClean="0">
                  <a:latin typeface="+mn-lt"/>
                </a:rPr>
                <a:t>ear</a:t>
              </a:r>
            </a:p>
            <a:p>
              <a:r>
                <a:rPr lang="en-US" altLang="en-US" sz="2000" dirty="0" smtClean="0">
                  <a:latin typeface="+mn-lt"/>
                </a:rPr>
                <a:t>Detect swallows, chewing sounds</a:t>
              </a:r>
              <a:endParaRPr lang="en-US" altLang="en-US" sz="2000" dirty="0">
                <a:latin typeface="+mn-lt"/>
              </a:endParaRPr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463914" y="4659411"/>
            <a:ext cx="237543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b="1" dirty="0" smtClean="0">
                <a:latin typeface="Calibri" pitchFamily="34" charset="0"/>
              </a:rPr>
              <a:t>Challenge:</a:t>
            </a:r>
            <a:r>
              <a:rPr lang="en-US" altLang="en-US" sz="2000" dirty="0">
                <a:latin typeface="Calibri" pitchFamily="34" charset="0"/>
              </a:rPr>
              <a:t>  Will you wear it every day for 6 months</a:t>
            </a:r>
            <a:r>
              <a:rPr lang="en-US" altLang="en-US" sz="2000" dirty="0" smtClean="0">
                <a:latin typeface="Calibri" pitchFamily="34" charset="0"/>
              </a:rPr>
              <a:t>?</a:t>
            </a:r>
            <a:endParaRPr lang="en-US" altLang="en-US" sz="2000" dirty="0">
              <a:latin typeface="Calibri" pitchFamily="34" charset="0"/>
            </a:endParaRPr>
          </a:p>
        </p:txBody>
      </p:sp>
      <p:pic>
        <p:nvPicPr>
          <p:cNvPr id="1026" name="Picture 2" descr="http://www.clarity-centre.org/sensecam2010/images/revue/wearingrevu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49080"/>
            <a:ext cx="16383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4902345" y="3343201"/>
            <a:ext cx="2937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n-US" sz="2000" dirty="0" smtClean="0">
                <a:latin typeface="Calibri" panose="020F0502020204030204" pitchFamily="34" charset="0"/>
              </a:rPr>
              <a:t>Glasses</a:t>
            </a:r>
          </a:p>
          <a:p>
            <a:r>
              <a:rPr lang="en-US" altLang="en-US" sz="2000" dirty="0" smtClean="0">
                <a:latin typeface="Calibri" pitchFamily="34" charset="0"/>
              </a:rPr>
              <a:t>Detect chewing motions</a:t>
            </a:r>
            <a:endParaRPr lang="en-US" altLang="en-US" sz="2000" dirty="0">
              <a:latin typeface="Calibri" pitchFamily="34" charset="0"/>
            </a:endParaRPr>
          </a:p>
        </p:txBody>
      </p:sp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235" y="1040555"/>
            <a:ext cx="3397475" cy="225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90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304800" y="228600"/>
            <a:ext cx="67818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dirty="0" smtClean="0">
                <a:latin typeface="Verdana" pitchFamily="34" charset="0"/>
              </a:rPr>
              <a:t>Our concept:  Bite Counter</a:t>
            </a:r>
            <a:endParaRPr lang="en-US" sz="2400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Calibri" pitchFamily="34" charset="0"/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381000" y="772894"/>
            <a:ext cx="8305800" cy="5370731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sp>
        <p:nvSpPr>
          <p:cNvPr id="1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9" name="Picture 11" descr="academicSymbolWdm_copu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2798607" y="4826794"/>
            <a:ext cx="33575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 smtClean="0"/>
              <a:t>Tracks wrist motion to detect eating activities and count bites (hand-to-mouth gestures)</a:t>
            </a:r>
            <a:endParaRPr lang="en-US" altLang="en-US" dirty="0"/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6372200" y="1254919"/>
            <a:ext cx="1905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 smtClean="0"/>
              <a:t>Audible alarms to queue behaviors such as slowing eating or portion control</a:t>
            </a:r>
            <a:endParaRPr lang="en-US" altLang="en-US" dirty="0"/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941232" y="1612106"/>
            <a:ext cx="1855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/>
              <a:t>Worn like a watch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423479"/>
            <a:ext cx="2249607" cy="2249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39" y="3140968"/>
            <a:ext cx="2406372" cy="240637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08720"/>
            <a:ext cx="2664296" cy="393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11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Outline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27772" y="1098369"/>
            <a:ext cx="8229600" cy="19442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Motivation, related work</a:t>
            </a:r>
          </a:p>
          <a:p>
            <a:pPr eaLnBrk="1" hangingPunct="1">
              <a:spcBef>
                <a:spcPts val="0"/>
              </a:spcBef>
            </a:pPr>
            <a:r>
              <a:rPr lang="en-US" sz="2400" b="1" dirty="0" smtClean="0"/>
              <a:t>Tracking wrist motion to count bites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Relating bites to calories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Using bite counting for weight loss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Research opportunities</a:t>
            </a:r>
            <a:endParaRPr lang="en-US" sz="2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049377"/>
            <a:ext cx="4861625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21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Wrist Roll Motion</a:t>
            </a:r>
          </a:p>
        </p:txBody>
      </p:sp>
      <p:pic>
        <p:nvPicPr>
          <p:cNvPr id="10" name="Picture 9" descr="wrist-roll2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571612"/>
            <a:ext cx="8437184" cy="2671775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071538" y="4786322"/>
            <a:ext cx="7000924" cy="107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Wrist rolls to get food from table to mouth</a:t>
            </a:r>
          </a:p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Roll is independent of other axes of motion</a:t>
            </a:r>
          </a:p>
          <a:p>
            <a:pPr algn="ctr" eaLnBrk="1" hangingPunct="1"/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Algorithm</a:t>
            </a: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1043608" y="1196752"/>
            <a:ext cx="70417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000" dirty="0" smtClean="0"/>
              <a:t>The wrist undergoes a characteristic roll motion during the taking of a bite of food that can be tracked using a gyroscope</a:t>
            </a:r>
            <a:endParaRPr lang="en-US" sz="2000" dirty="0"/>
          </a:p>
        </p:txBody>
      </p:sp>
      <p:pic>
        <p:nvPicPr>
          <p:cNvPr id="6" name="Picture 2" descr="coord-sys.ep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61" y="2578771"/>
            <a:ext cx="2614699" cy="187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timing-diagram.e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720" y="2192625"/>
            <a:ext cx="5194644" cy="2586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848293" y="5085184"/>
            <a:ext cx="74324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000" dirty="0"/>
              <a:t>Biologically, this can be related to the necessary orientations for (1) picking food up, and (2) placing food into the mouth</a:t>
            </a:r>
          </a:p>
        </p:txBody>
      </p:sp>
    </p:spTree>
    <p:extLst>
      <p:ext uri="{BB962C8B-B14F-4D97-AF65-F5344CB8AC3E}">
        <p14:creationId xmlns:p14="http://schemas.microsoft.com/office/powerpoint/2010/main" val="124923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3_Capsules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3079</TotalTime>
  <Words>1424</Words>
  <Application>Microsoft Office PowerPoint</Application>
  <PresentationFormat>On-screen Show (4:3)</PresentationFormat>
  <Paragraphs>213</Paragraphs>
  <Slides>33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ＭＳ Ｐゴシック</vt:lpstr>
      <vt:lpstr>宋体</vt:lpstr>
      <vt:lpstr>Arial</vt:lpstr>
      <vt:lpstr>Calibri</vt:lpstr>
      <vt:lpstr>Times New Roman</vt:lpstr>
      <vt:lpstr>Verdana</vt:lpstr>
      <vt:lpstr>Wingdings</vt:lpstr>
      <vt:lpstr>3_Capsules</vt:lpstr>
      <vt:lpstr>Office Theme</vt:lpstr>
      <vt:lpstr>PowerPoint Presentation</vt:lpstr>
      <vt:lpstr>Outline</vt:lpstr>
      <vt:lpstr>Classic tool problems</vt:lpstr>
      <vt:lpstr>Challenge: Wearable for Measuring Eating</vt:lpstr>
      <vt:lpstr>PowerPoint Presentation</vt:lpstr>
      <vt:lpstr>PowerPoint Presentation</vt:lpstr>
      <vt:lpstr>Outline</vt:lpstr>
      <vt:lpstr>Wrist Roll Motion</vt:lpstr>
      <vt:lpstr>Algorithm</vt:lpstr>
      <vt:lpstr>PowerPoint Presentation</vt:lpstr>
      <vt:lpstr>Cafeteria Experiment</vt:lpstr>
      <vt:lpstr>Cafeteria Experiment</vt:lpstr>
      <vt:lpstr>Cafeteria Demo</vt:lpstr>
      <vt:lpstr>Bite Counting Accuracy</vt:lpstr>
      <vt:lpstr>Outline</vt:lpstr>
      <vt:lpstr>PowerPoint Presentation</vt:lpstr>
      <vt:lpstr>Bite-to-Calorie Correlation</vt:lpstr>
      <vt:lpstr>Correlation Test</vt:lpstr>
      <vt:lpstr>Correlation Comparison</vt:lpstr>
      <vt:lpstr>Converting Bites to Calories</vt:lpstr>
      <vt:lpstr>Calories in Cafeteria Meals</vt:lpstr>
      <vt:lpstr>Outline</vt:lpstr>
      <vt:lpstr>Adding to the toolset</vt:lpstr>
      <vt:lpstr>Software</vt:lpstr>
      <vt:lpstr>Software</vt:lpstr>
      <vt:lpstr>Weight Loss Studies</vt:lpstr>
      <vt:lpstr>Outline</vt:lpstr>
      <vt:lpstr>Applications</vt:lpstr>
      <vt:lpstr>PowerPoint Presentation</vt:lpstr>
      <vt:lpstr>PowerPoint Presentation</vt:lpstr>
      <vt:lpstr>Ring version?  Coming 2020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Hoover</dc:creator>
  <cp:lastModifiedBy>Adam Hoover</cp:lastModifiedBy>
  <cp:revision>171</cp:revision>
  <dcterms:created xsi:type="dcterms:W3CDTF">1601-01-01T00:00:00Z</dcterms:created>
  <dcterms:modified xsi:type="dcterms:W3CDTF">2019-05-29T20:55:03Z</dcterms:modified>
</cp:coreProperties>
</file>