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2" r:id="rId2"/>
    <p:sldMasterId id="2147483923" r:id="rId3"/>
    <p:sldMasterId id="2147483948" r:id="rId4"/>
  </p:sldMasterIdLst>
  <p:notesMasterIdLst>
    <p:notesMasterId r:id="rId61"/>
  </p:notesMasterIdLst>
  <p:sldIdLst>
    <p:sldId id="256" r:id="rId5"/>
    <p:sldId id="420" r:id="rId6"/>
    <p:sldId id="346" r:id="rId7"/>
    <p:sldId id="355" r:id="rId8"/>
    <p:sldId id="390" r:id="rId9"/>
    <p:sldId id="412" r:id="rId10"/>
    <p:sldId id="422" r:id="rId11"/>
    <p:sldId id="423" r:id="rId12"/>
    <p:sldId id="424" r:id="rId13"/>
    <p:sldId id="393" r:id="rId14"/>
    <p:sldId id="425" r:id="rId15"/>
    <p:sldId id="426" r:id="rId16"/>
    <p:sldId id="436" r:id="rId17"/>
    <p:sldId id="428" r:id="rId18"/>
    <p:sldId id="429" r:id="rId19"/>
    <p:sldId id="477" r:id="rId20"/>
    <p:sldId id="479" r:id="rId21"/>
    <p:sldId id="430" r:id="rId22"/>
    <p:sldId id="431" r:id="rId23"/>
    <p:sldId id="438" r:id="rId24"/>
    <p:sldId id="439" r:id="rId25"/>
    <p:sldId id="480" r:id="rId26"/>
    <p:sldId id="470" r:id="rId27"/>
    <p:sldId id="414" r:id="rId28"/>
    <p:sldId id="413" r:id="rId29"/>
    <p:sldId id="441" r:id="rId30"/>
    <p:sldId id="442" r:id="rId31"/>
    <p:sldId id="484" r:id="rId32"/>
    <p:sldId id="481" r:id="rId33"/>
    <p:sldId id="486" r:id="rId34"/>
    <p:sldId id="394" r:id="rId35"/>
    <p:sldId id="485" r:id="rId36"/>
    <p:sldId id="488" r:id="rId37"/>
    <p:sldId id="489" r:id="rId38"/>
    <p:sldId id="490" r:id="rId39"/>
    <p:sldId id="475" r:id="rId40"/>
    <p:sldId id="491" r:id="rId41"/>
    <p:sldId id="448" r:id="rId42"/>
    <p:sldId id="449" r:id="rId43"/>
    <p:sldId id="482" r:id="rId44"/>
    <p:sldId id="450" r:id="rId45"/>
    <p:sldId id="405" r:id="rId46"/>
    <p:sldId id="452" r:id="rId47"/>
    <p:sldId id="453" r:id="rId48"/>
    <p:sldId id="454" r:id="rId49"/>
    <p:sldId id="455" r:id="rId50"/>
    <p:sldId id="456" r:id="rId51"/>
    <p:sldId id="457" r:id="rId52"/>
    <p:sldId id="458" r:id="rId53"/>
    <p:sldId id="459" r:id="rId54"/>
    <p:sldId id="460" r:id="rId55"/>
    <p:sldId id="492" r:id="rId56"/>
    <p:sldId id="461" r:id="rId57"/>
    <p:sldId id="468" r:id="rId58"/>
    <p:sldId id="462" r:id="rId59"/>
    <p:sldId id="493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6" autoAdjust="0"/>
    <p:restoredTop sz="94108" autoAdjust="0"/>
  </p:normalViewPr>
  <p:slideViewPr>
    <p:cSldViewPr>
      <p:cViewPr varScale="1">
        <p:scale>
          <a:sx n="91" d="100"/>
          <a:sy n="91" d="100"/>
        </p:scale>
        <p:origin x="10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4T20:02:02.82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4T20:02:02.82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4T20:02:02.82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4T20:02:02.82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4T20:02:02.82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EEED688-9E68-4423-9DB6-30DA59047E72}" type="datetimeFigureOut">
              <a:rPr lang="zh-CN" altLang="en-US"/>
              <a:pPr>
                <a:defRPr/>
              </a:pPr>
              <a:t>2018/11/14</a:t>
            </a:fld>
            <a:endParaRPr lang="en-US" altLang="zh-CN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573D9AD-1574-4E8F-8E9A-EB5ADACDD71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7305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05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10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18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11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231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12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1040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13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47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14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344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15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384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16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178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17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617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18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9170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19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64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2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210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20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9057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EBA38-DC67-46E3-A9A1-ADA08D510911}" type="slidenum">
              <a:rPr lang="en-US" altLang="zh-CN" smtClean="0">
                <a:latin typeface="Calibri"/>
                <a:ea typeface="MS PGothic" pitchFamily="34" charset="-128"/>
              </a:rPr>
              <a:pPr/>
              <a:t>21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384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22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3996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23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067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833F8D-51D6-41D6-BE41-F9BA23080E67}" type="slidenum">
              <a:rPr lang="en-US" altLang="zh-CN" smtClean="0">
                <a:latin typeface="Calibri"/>
                <a:ea typeface="MS PGothic" pitchFamily="34" charset="-128"/>
              </a:rPr>
              <a:pPr/>
              <a:t>24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991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05037-AAF5-4365-B2DD-28FE5F53C282}" type="slidenum">
              <a:rPr lang="en-US" altLang="zh-CN" smtClean="0">
                <a:latin typeface="Calibri"/>
                <a:ea typeface="MS PGothic" pitchFamily="34" charset="-128"/>
              </a:rPr>
              <a:pPr/>
              <a:t>25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399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833F8D-51D6-41D6-BE41-F9BA23080E67}" type="slidenum">
              <a:rPr lang="en-US" altLang="zh-CN" smtClean="0">
                <a:latin typeface="Calibri"/>
                <a:ea typeface="MS PGothic" pitchFamily="34" charset="-128"/>
              </a:rPr>
              <a:pPr/>
              <a:t>26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553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833F8D-51D6-41D6-BE41-F9BA23080E67}" type="slidenum">
              <a:rPr lang="en-US" altLang="zh-CN" smtClean="0">
                <a:latin typeface="Calibri"/>
                <a:ea typeface="MS PGothic" pitchFamily="34" charset="-128"/>
              </a:rPr>
              <a:pPr/>
              <a:t>27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38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28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935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29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459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3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4648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30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282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31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8858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32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936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33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7473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34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795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35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405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36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970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37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4314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38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726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39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36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51125-1F02-4873-B289-FD7DABA90025}" type="slidenum">
              <a:rPr lang="en-US" altLang="zh-CN" smtClean="0">
                <a:latin typeface="Calibri"/>
                <a:ea typeface="MS PGothic" pitchFamily="34" charset="-128"/>
              </a:rPr>
              <a:pPr/>
              <a:t>4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565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98E1A-8D1C-4A30-BEDC-E9C99CCF3B2C}" type="slidenum">
              <a:rPr lang="en-US" altLang="zh-CN" smtClean="0">
                <a:latin typeface="Calibri"/>
                <a:ea typeface="MS PGothic" pitchFamily="34" charset="-128"/>
              </a:rPr>
              <a:pPr/>
              <a:t>40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7422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41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4317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B335A-764E-4164-87F2-568F48B48824}" type="slidenum">
              <a:rPr lang="en-US" altLang="zh-CN" smtClean="0">
                <a:latin typeface="Calibri"/>
                <a:ea typeface="MS PGothic" pitchFamily="34" charset="-128"/>
              </a:rPr>
              <a:pPr/>
              <a:t>42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93004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B335A-764E-4164-87F2-568F48B48824}" type="slidenum">
              <a:rPr lang="en-US" altLang="zh-CN" smtClean="0">
                <a:latin typeface="Calibri"/>
                <a:ea typeface="MS PGothic" pitchFamily="34" charset="-128"/>
              </a:rPr>
              <a:pPr/>
              <a:t>43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4357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B335A-764E-4164-87F2-568F48B48824}" type="slidenum">
              <a:rPr lang="en-US" altLang="zh-CN" smtClean="0">
                <a:latin typeface="Calibri"/>
                <a:ea typeface="MS PGothic" pitchFamily="34" charset="-128"/>
              </a:rPr>
              <a:pPr/>
              <a:t>44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854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B335A-764E-4164-87F2-568F48B48824}" type="slidenum">
              <a:rPr lang="en-US" altLang="zh-CN" smtClean="0">
                <a:latin typeface="Calibri"/>
                <a:ea typeface="MS PGothic" pitchFamily="34" charset="-128"/>
              </a:rPr>
              <a:pPr/>
              <a:t>45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284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46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124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47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5250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48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75422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49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59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72A2A-35FC-4D1A-81AC-F790B34DF388}" type="slidenum">
              <a:rPr lang="en-US" altLang="zh-CN" smtClean="0">
                <a:latin typeface="Calibri"/>
                <a:ea typeface="MS PGothic" pitchFamily="34" charset="-128"/>
              </a:rPr>
              <a:pPr/>
              <a:t>5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142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50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4677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51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7875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52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28221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53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2411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54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8515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55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6225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3114-5572-4D74-AC2E-CB8A298658F7}" type="slidenum">
              <a:rPr lang="en-US" altLang="zh-CN" smtClean="0">
                <a:latin typeface="Calibri"/>
                <a:ea typeface="MS PGothic" pitchFamily="34" charset="-128"/>
              </a:rPr>
              <a:pPr/>
              <a:t>56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551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97D61-7853-473D-A2EC-DA9F46ECEADB}" type="slidenum">
              <a:rPr lang="en-US" altLang="zh-CN" smtClean="0">
                <a:latin typeface="Calibri"/>
                <a:ea typeface="MS PGothic" pitchFamily="34" charset="-128"/>
              </a:rPr>
              <a:pPr/>
              <a:t>6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34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97D61-7853-473D-A2EC-DA9F46ECEADB}" type="slidenum">
              <a:rPr lang="en-US" altLang="zh-CN" smtClean="0">
                <a:latin typeface="Calibri"/>
                <a:ea typeface="MS PGothic" pitchFamily="34" charset="-128"/>
              </a:rPr>
              <a:pPr/>
              <a:t>7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1710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97D61-7853-473D-A2EC-DA9F46ECEADB}" type="slidenum">
              <a:rPr lang="en-US" altLang="zh-CN" smtClean="0">
                <a:latin typeface="Calibri"/>
                <a:ea typeface="MS PGothic" pitchFamily="34" charset="-128"/>
              </a:rPr>
              <a:pPr/>
              <a:t>8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79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Calibri"/>
              <a:ea typeface="MS PGothic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97D61-7853-473D-A2EC-DA9F46ECEADB}" type="slidenum">
              <a:rPr lang="en-US" altLang="zh-CN" smtClean="0">
                <a:latin typeface="Calibri"/>
                <a:ea typeface="MS PGothic" pitchFamily="34" charset="-128"/>
              </a:rPr>
              <a:pPr/>
              <a:t>9</a:t>
            </a:fld>
            <a:endParaRPr lang="en-US" altLang="zh-CN" smtClean="0"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27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kumimoji="1" lang="en-US" altLang="en-US" sz="240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kumimoji="1" lang="en-US" altLang="en-US" sz="2400" smtClean="0"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0" hangingPunct="0">
                <a:defRPr/>
              </a:pPr>
              <a:endParaRPr lang="en-US" altLang="en-US" smtClean="0">
                <a:ea typeface="+mn-ea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0" hangingPunct="0">
                <a:defRPr/>
              </a:pPr>
              <a:endParaRPr lang="en-US" altLang="en-US" smtClean="0">
                <a:ea typeface="+mn-ea"/>
              </a:endParaRPr>
            </a:p>
          </p:txBody>
        </p:sp>
      </p:grpSp>
      <p:sp>
        <p:nvSpPr>
          <p:cNvPr id="665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8278049-DA67-4079-BE73-FE61E5BB108D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B5F6D-11EC-4726-A6A1-58FFD0DE9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1B5D5-D508-48B0-8D92-D502A28FA7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4CD8-43A1-45BD-A390-8FE18C1654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A27D1-6C0F-4216-8ECD-84B056F45A4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34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79715-838B-494E-95DD-DF6BA91F7F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EC6A8-F211-4F0A-98EC-88BC71D3A64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3584C-B2EC-4B06-9D0E-BE535EA5632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5316-63E5-46E9-B341-9A845FCA09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7D08-EB80-4728-9717-249228F784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7E27D-EFBE-4AE0-B4B8-2ED5F413DF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0EA3-DB62-4C2F-891A-7076EB6551D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D2439-74C6-402A-AD34-A9BA2305331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12E0BA5-9048-4292-9C98-0329B7294928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248400"/>
            <a:ext cx="587375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25B8B15-8D3B-429C-908C-330C36A61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51A3995-5A1C-495D-9242-72F1AD0020CC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AF31A281-7269-45C9-92A7-4FD24C761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03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4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3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4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.jpe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gi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GT.wmv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4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0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4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11" Type="http://schemas.openxmlformats.org/officeDocument/2006/relationships/image" Target="../media/image96.jpg"/><Relationship Id="rId5" Type="http://schemas.openxmlformats.org/officeDocument/2006/relationships/image" Target="../media/image90.jpeg"/><Relationship Id="rId10" Type="http://schemas.openxmlformats.org/officeDocument/2006/relationships/image" Target="../media/image95.jpg"/><Relationship Id="rId4" Type="http://schemas.openxmlformats.org/officeDocument/2006/relationships/image" Target="../media/image89.jpeg"/><Relationship Id="rId9" Type="http://schemas.openxmlformats.org/officeDocument/2006/relationships/image" Target="../media/image9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4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gif"/><Relationship Id="rId5" Type="http://schemas.openxmlformats.org/officeDocument/2006/relationships/image" Target="../media/image121.gif"/><Relationship Id="rId4" Type="http://schemas.openxmlformats.org/officeDocument/2006/relationships/image" Target="../media/image12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1520" y="116632"/>
            <a:ext cx="8640960" cy="1464331"/>
          </a:xfrm>
        </p:spPr>
        <p:txBody>
          <a:bodyPr anchor="ctr"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zh-CN" sz="2400" b="1" dirty="0" smtClean="0">
                <a:latin typeface="+mj-lt"/>
              </a:rPr>
              <a:t>Using Contextual Information to Improve Hidden Markov Model Recognition of Wrist Motions During Eating Activities</a:t>
            </a:r>
          </a:p>
        </p:txBody>
      </p:sp>
      <p:pic>
        <p:nvPicPr>
          <p:cNvPr id="16387" name="Picture 5" descr="https://encrypted-tbn1.gstatic.com/images?q=tbn:ANd9GcToBm2ejfRmGmMD-Lp4FO3gEL2gt2mXwRMbNKWybifOnd1YfLzRGekgmV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6048348"/>
            <a:ext cx="2700164" cy="80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7975" y="2155809"/>
            <a:ext cx="49280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Documents and Settings\Yinxiao Li\Desktop\logo-level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0888"/>
            <a:ext cx="10350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Documents and Settings\Yinxiao Li\Desktop\logo-level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0" y="5830888"/>
            <a:ext cx="10350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7806" y="155263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Yiru Shen</a:t>
            </a:r>
            <a:endParaRPr lang="en-US" sz="24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4479538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+mj-lt"/>
              </a:rPr>
              <a:t>Committee Members:</a:t>
            </a:r>
          </a:p>
          <a:p>
            <a:pPr algn="ctr"/>
            <a:r>
              <a:rPr lang="en-US" dirty="0" smtClean="0">
                <a:latin typeface="+mj-lt"/>
              </a:rPr>
              <a:t>Dr. Adam Hoover (Chair)</a:t>
            </a:r>
          </a:p>
          <a:p>
            <a:pPr algn="ctr"/>
            <a:r>
              <a:rPr lang="en-US" dirty="0" smtClean="0">
                <a:latin typeface="+mj-lt"/>
              </a:rPr>
              <a:t>Dr. Jon Calhoun</a:t>
            </a:r>
          </a:p>
          <a:p>
            <a:pPr algn="ctr"/>
            <a:r>
              <a:rPr lang="en-US" dirty="0">
                <a:latin typeface="+mj-lt"/>
              </a:rPr>
              <a:t>Dr. Eric </a:t>
            </a:r>
            <a:r>
              <a:rPr lang="en-US" dirty="0" err="1" smtClean="0">
                <a:latin typeface="+mj-lt"/>
              </a:rPr>
              <a:t>Muth</a:t>
            </a:r>
            <a:endParaRPr lang="en-US" dirty="0" smtClean="0">
              <a:latin typeface="+mj-lt"/>
            </a:endParaRPr>
          </a:p>
          <a:p>
            <a:pPr algn="ctr"/>
            <a:r>
              <a:rPr lang="en-US" dirty="0" smtClean="0">
                <a:latin typeface="+mj-lt"/>
              </a:rPr>
              <a:t>Dr. </a:t>
            </a:r>
            <a:r>
              <a:rPr lang="en-US" dirty="0" err="1" smtClean="0">
                <a:latin typeface="+mj-lt"/>
              </a:rPr>
              <a:t>Yongqiang</a:t>
            </a:r>
            <a:r>
              <a:rPr lang="en-US" dirty="0" smtClean="0">
                <a:latin typeface="+mj-lt"/>
              </a:rPr>
              <a:t> Wang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>
                <a:latin typeface="Calibri"/>
              </a:rPr>
              <a:t>Our </a:t>
            </a:r>
            <a:r>
              <a:rPr lang="en-US" altLang="zh-CN" sz="2400" b="1" dirty="0" smtClean="0">
                <a:latin typeface="Calibri"/>
              </a:rPr>
              <a:t>Method: Bite Counter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10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26631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1853" y="3153893"/>
            <a:ext cx="1564243" cy="193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914400"/>
            <a:ext cx="81514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>
                <a:latin typeface="+mn-lt"/>
                <a:ea typeface="+mn-ea"/>
                <a:cs typeface="Arial" pitchFamily="34" charset="0"/>
              </a:rPr>
              <a:t>Tracks wrist motion to detect eating activities and count bites (hand-to-mouth gestures</a:t>
            </a:r>
            <a:r>
              <a:rPr lang="en-US" altLang="en-US" sz="1600" dirty="0" smtClean="0">
                <a:latin typeface="+mn-lt"/>
                <a:ea typeface="+mn-ea"/>
                <a:cs typeface="Arial" pitchFamily="34" charset="0"/>
              </a:rPr>
              <a:t>)</a:t>
            </a:r>
            <a:endParaRPr lang="en-US" altLang="en-US" sz="1600" dirty="0" smtClean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>
                <a:latin typeface="+mn-lt"/>
                <a:ea typeface="+mn-ea"/>
                <a:cs typeface="Arial" pitchFamily="34" charset="0"/>
              </a:rPr>
              <a:t>Audible alarms to queue behaviors such as slowing eating or portion </a:t>
            </a:r>
            <a:r>
              <a:rPr lang="en-US" altLang="en-US" sz="1600" dirty="0" smtClean="0">
                <a:latin typeface="+mn-lt"/>
                <a:ea typeface="+mn-ea"/>
                <a:cs typeface="Arial" pitchFamily="34" charset="0"/>
              </a:rPr>
              <a:t>control</a:t>
            </a:r>
            <a:endParaRPr lang="en-US" altLang="en-US" sz="1600" dirty="0" smtClean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Feedback during eating, as opposed to end of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day</a:t>
            </a:r>
            <a:endParaRPr lang="en-US" altLang="en-US" sz="1600" dirty="0" smtClean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>
                <a:latin typeface="+mn-lt"/>
                <a:ea typeface="+mn-ea"/>
                <a:cs typeface="Arial" pitchFamily="34" charset="0"/>
              </a:rPr>
              <a:t>Worn like a watch!</a:t>
            </a:r>
          </a:p>
          <a:p>
            <a:pPr eaLnBrk="0" hangingPunct="0">
              <a:defRPr/>
            </a:pPr>
            <a:endParaRPr lang="en-US" altLang="en-US" sz="1600" dirty="0" smtClean="0">
              <a:latin typeface="+mn-lt"/>
              <a:ea typeface="+mn-ea"/>
              <a:cs typeface="Arial" pitchFamily="34" charset="0"/>
            </a:endParaRPr>
          </a:p>
          <a:p>
            <a:pPr eaLnBrk="0" hangingPunct="0">
              <a:defRPr/>
            </a:pPr>
            <a:endParaRPr lang="en-US" altLang="en-US" sz="16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6633" name="Picture 4" descr="happy_eating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175" y="2525713"/>
            <a:ext cx="22860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24" y="3153893"/>
            <a:ext cx="1942468" cy="1942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410958" y="900629"/>
            <a:ext cx="799288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Calibri"/>
              </a:rPr>
              <a:t>Previous work in our group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Calibri"/>
              </a:rPr>
              <a:t>Detecting </a:t>
            </a:r>
            <a:r>
              <a:rPr lang="en-US" sz="1600" dirty="0">
                <a:latin typeface="Calibri"/>
              </a:rPr>
              <a:t>one type of gesture (called "bites" but includes </a:t>
            </a:r>
            <a:r>
              <a:rPr lang="en-US" sz="1600" dirty="0" smtClean="0">
                <a:latin typeface="Calibri"/>
              </a:rPr>
              <a:t> any </a:t>
            </a:r>
          </a:p>
          <a:p>
            <a:r>
              <a:rPr lang="en-US" sz="1600" dirty="0" smtClean="0">
                <a:latin typeface="Calibri"/>
              </a:rPr>
              <a:t>food </a:t>
            </a:r>
            <a:r>
              <a:rPr lang="en-US" sz="1600" dirty="0">
                <a:latin typeface="Calibri"/>
              </a:rPr>
              <a:t>or liquid intake</a:t>
            </a:r>
            <a:r>
              <a:rPr lang="en-US" sz="1600" dirty="0" smtClean="0">
                <a:latin typeface="Calibri"/>
              </a:rPr>
              <a:t>)</a:t>
            </a:r>
            <a:endParaRPr lang="en-US" altLang="zh-CN" sz="1600" dirty="0">
              <a:latin typeface="Calibri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Calibri"/>
              </a:rPr>
              <a:t>86% of bite/drink detected for 49 participants in a laboratory </a:t>
            </a:r>
          </a:p>
          <a:p>
            <a:pPr eaLnBrk="0" hangingPunct="0"/>
            <a:r>
              <a:rPr lang="en-US" altLang="zh-CN" sz="1600" dirty="0" smtClean="0">
                <a:latin typeface="Calibri"/>
              </a:rPr>
              <a:t>setting </a:t>
            </a:r>
            <a:r>
              <a:rPr lang="en-US" altLang="zh-CN" sz="1200" dirty="0" smtClean="0">
                <a:latin typeface="Calibri"/>
              </a:rPr>
              <a:t>(Dong et al. 2012</a:t>
            </a:r>
            <a:r>
              <a:rPr lang="en-US" altLang="zh-CN" sz="1200" dirty="0" smtClean="0">
                <a:latin typeface="Calibri"/>
              </a:rPr>
              <a:t>)</a:t>
            </a:r>
            <a:endParaRPr lang="en-US" altLang="zh-CN" sz="1200" dirty="0" smtClean="0">
              <a:latin typeface="Calibri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Calibri"/>
              </a:rPr>
              <a:t>An average per-individual correlation of 0.53 with detected bites </a:t>
            </a:r>
          </a:p>
          <a:p>
            <a:pPr eaLnBrk="0" hangingPunct="0"/>
            <a:r>
              <a:rPr lang="en-US" altLang="zh-CN" sz="1600" dirty="0" smtClean="0">
                <a:latin typeface="Calibri"/>
              </a:rPr>
              <a:t>and self-recorded calories intake </a:t>
            </a:r>
            <a:r>
              <a:rPr lang="en-US" altLang="zh-CN" sz="1200" dirty="0" smtClean="0">
                <a:latin typeface="Calibri"/>
              </a:rPr>
              <a:t>(Scisco et al. 2014</a:t>
            </a:r>
            <a:r>
              <a:rPr lang="en-US" altLang="zh-CN" sz="1200" dirty="0" smtClean="0">
                <a:latin typeface="Calibri"/>
              </a:rPr>
              <a:t>)</a:t>
            </a:r>
            <a:endParaRPr lang="en-US" altLang="zh-CN" sz="1200" dirty="0" smtClean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/>
              </a:rPr>
              <a:t>The bite-based measure of kilocalorie </a:t>
            </a:r>
            <a:r>
              <a:rPr lang="en-US" sz="1600" dirty="0" smtClean="0">
                <a:latin typeface="Calibri"/>
              </a:rPr>
              <a:t>intake outperformed </a:t>
            </a:r>
          </a:p>
          <a:p>
            <a:r>
              <a:rPr lang="en-US" sz="1600" dirty="0" smtClean="0">
                <a:latin typeface="Calibri"/>
              </a:rPr>
              <a:t>human </a:t>
            </a:r>
            <a:r>
              <a:rPr lang="en-US" sz="1600" dirty="0">
                <a:latin typeface="Calibri"/>
              </a:rPr>
              <a:t>estimates with and without kilocalorie </a:t>
            </a:r>
            <a:r>
              <a:rPr lang="en-US" sz="1600" dirty="0" smtClean="0">
                <a:latin typeface="Calibri"/>
              </a:rPr>
              <a:t>information</a:t>
            </a:r>
          </a:p>
          <a:p>
            <a:r>
              <a:rPr lang="en-US" sz="1200" dirty="0" smtClean="0">
                <a:latin typeface="Calibri"/>
              </a:rPr>
              <a:t>(</a:t>
            </a:r>
            <a:r>
              <a:rPr lang="en-US" sz="1200" dirty="0" err="1" smtClean="0">
                <a:latin typeface="Calibri"/>
              </a:rPr>
              <a:t>Salley</a:t>
            </a:r>
            <a:r>
              <a:rPr lang="en-US" sz="1200" dirty="0" smtClean="0">
                <a:latin typeface="Calibri"/>
              </a:rPr>
              <a:t> et al. 2016</a:t>
            </a:r>
            <a:r>
              <a:rPr lang="en-US" sz="1200" dirty="0" smtClean="0">
                <a:latin typeface="Calibri"/>
              </a:rPr>
              <a:t>)</a:t>
            </a:r>
            <a:endParaRPr lang="en-US" sz="1200" dirty="0" smtClean="0">
              <a:latin typeface="Calibri"/>
            </a:endParaRPr>
          </a:p>
          <a:p>
            <a:pPr eaLnBrk="0" hangingPunct="0"/>
            <a:endParaRPr lang="en-US" altLang="zh-CN" dirty="0" smtClean="0">
              <a:latin typeface="Calibri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400" dirty="0" smtClean="0">
              <a:latin typeface="Calibri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Calibri"/>
              </a:rPr>
              <a:t>Objective</a:t>
            </a:r>
            <a:endParaRPr lang="en-US" altLang="zh-CN" sz="2400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11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68760"/>
            <a:ext cx="1933575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25144"/>
            <a:ext cx="7761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Calibri"/>
              </a:rPr>
              <a:t>Extend gesture vocabulary related to eating: intake gestures vs. non-intake </a:t>
            </a:r>
            <a:r>
              <a:rPr lang="en-US" altLang="zh-CN" sz="1600" dirty="0" smtClean="0">
                <a:latin typeface="Calibri"/>
              </a:rPr>
              <a:t>gestures</a:t>
            </a:r>
            <a:endParaRPr lang="en-US" altLang="zh-CN" sz="1600" dirty="0" smtClean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Calibri"/>
              </a:rPr>
              <a:t>Study </a:t>
            </a:r>
            <a:r>
              <a:rPr lang="en-US" altLang="zh-CN" sz="1600" dirty="0">
                <a:latin typeface="Calibri"/>
              </a:rPr>
              <a:t>the contextual information of wrist motions to improve eating </a:t>
            </a:r>
            <a:r>
              <a:rPr lang="en-US" altLang="zh-CN" sz="1600" dirty="0" smtClean="0">
                <a:latin typeface="Calibri"/>
              </a:rPr>
              <a:t>gestures </a:t>
            </a:r>
            <a:r>
              <a:rPr lang="en-US" altLang="zh-CN" sz="1600" dirty="0" smtClean="0">
                <a:latin typeface="Calibri"/>
              </a:rPr>
              <a:t>recognition</a:t>
            </a:r>
            <a:endParaRPr lang="en-US" altLang="zh-CN" sz="1600" dirty="0">
              <a:latin typeface="Calibri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788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467544" y="790693"/>
            <a:ext cx="7488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88224" y="639311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12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Our Idea: Learning from Speech Recognition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" y="1404132"/>
            <a:ext cx="3286885" cy="2364410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 rot="16200000">
            <a:off x="3334350" y="2376073"/>
            <a:ext cx="216024" cy="28803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99851"/>
            <a:ext cx="5472608" cy="32132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89830" y="4655459"/>
            <a:ext cx="7865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Speech is converted from analog to digital </a:t>
            </a:r>
            <a:r>
              <a:rPr lang="en-US" sz="1600" dirty="0" smtClean="0">
                <a:latin typeface="+mj-lt"/>
              </a:rPr>
              <a:t>signal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Signal segment is divided into frames and features are extracted in each </a:t>
            </a:r>
            <a:r>
              <a:rPr lang="en-US" sz="1600" dirty="0" smtClean="0">
                <a:latin typeface="+mj-lt"/>
              </a:rPr>
              <a:t>frame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Different models are built for each </a:t>
            </a:r>
            <a:r>
              <a:rPr lang="en-US" sz="1600" dirty="0" smtClean="0">
                <a:latin typeface="+mj-lt"/>
              </a:rPr>
              <a:t>word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03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467544" y="790693"/>
            <a:ext cx="7488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13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Our Idea: Learning from Speech Recognition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18" name="Down Arrow 17"/>
          <p:cNvSpPr/>
          <p:nvPr/>
        </p:nvSpPr>
        <p:spPr>
          <a:xfrm rot="16200000">
            <a:off x="6040243" y="4961947"/>
            <a:ext cx="288032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21558" y="4709919"/>
            <a:ext cx="772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533414"/>
            <a:ext cx="3336309" cy="2101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31" y="833172"/>
            <a:ext cx="6411516" cy="360203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2146643" y="4161253"/>
            <a:ext cx="49093" cy="370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71800" y="4259962"/>
            <a:ext cx="2592288" cy="2734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8144" y="5733479"/>
            <a:ext cx="2298878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How to learn temporal structures in data: </a:t>
            </a:r>
            <a:r>
              <a:rPr lang="en-US" sz="1400" b="1" dirty="0" smtClean="0">
                <a:solidFill>
                  <a:srgbClr val="FF0000"/>
                </a:solidFill>
              </a:rPr>
              <a:t>Hidden Markov Model (HMM)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14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“Dialect” in Speech and Eating Activities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875" y="931406"/>
            <a:ext cx="39604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People </a:t>
            </a:r>
            <a:r>
              <a:rPr lang="en-US" sz="1600" dirty="0" smtClean="0">
                <a:latin typeface="+mj-lt"/>
              </a:rPr>
              <a:t>from different regional groups speak </a:t>
            </a:r>
            <a:r>
              <a:rPr lang="en-US" sz="1600" dirty="0">
                <a:latin typeface="+mj-lt"/>
              </a:rPr>
              <a:t>the same language with variations in </a:t>
            </a:r>
            <a:r>
              <a:rPr lang="en-US" sz="1600" dirty="0" smtClean="0">
                <a:latin typeface="+mj-lt"/>
              </a:rPr>
              <a:t>pronunciation, </a:t>
            </a:r>
            <a:r>
              <a:rPr lang="en-US" sz="1600" dirty="0">
                <a:latin typeface="+mj-lt"/>
              </a:rPr>
              <a:t>vocabularies,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latin typeface="+mj-lt"/>
              </a:rPr>
              <a:t>grammars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What are the “dialects” in eating activities?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Gender?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Age?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Handedness?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…</a:t>
            </a: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85" y="1003680"/>
            <a:ext cx="3759858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4245"/>
            <a:ext cx="2498459" cy="1467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85" y="4764244"/>
            <a:ext cx="2204666" cy="1467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34" y="4772770"/>
            <a:ext cx="2199824" cy="1458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3876233"/>
            <a:ext cx="738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H</a:t>
            </a:r>
            <a:r>
              <a:rPr lang="en-US" b="1" dirty="0" smtClean="0">
                <a:latin typeface="+mj-lt"/>
              </a:rPr>
              <a:t>ypothesis</a:t>
            </a:r>
            <a:r>
              <a:rPr lang="en-US" b="1" dirty="0">
                <a:latin typeface="+mj-lt"/>
              </a:rPr>
              <a:t>: </a:t>
            </a:r>
            <a:r>
              <a:rPr lang="en-US" b="1" dirty="0" smtClean="0">
                <a:latin typeface="+mj-lt"/>
              </a:rPr>
              <a:t>we use different contextual variables to find out the “dialects” in eating </a:t>
            </a:r>
            <a:r>
              <a:rPr lang="en-US" b="1" dirty="0" smtClean="0">
                <a:latin typeface="+mj-lt"/>
              </a:rPr>
              <a:t>activities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7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15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Hidden Markov Models (HMM)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7502" y="868505"/>
            <a:ext cx="815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  <a:cs typeface="Arial" panose="020B0604020202020204" pitchFamily="34" charset="0"/>
              </a:rPr>
              <a:t>HMM captures temporal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sequence information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14462"/>
            <a:ext cx="5250582" cy="21566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37456" y="3434444"/>
                <a:ext cx="7992888" cy="2840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There are five elements: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the number of states. We denote the individual states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and the state at time 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>
                  <a:latin typeface="+mj-lt"/>
                  <a:cs typeface="Arial" panose="020B060402020202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M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the number of distinct observation symbols per state. We denote the 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individual symbols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sz="1600" dirty="0">
                  <a:latin typeface="+mj-lt"/>
                  <a:cs typeface="Arial" panose="020B060402020202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The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state transition probability distribution A = 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=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|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The observation/emission matrix,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(k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)},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(k) =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|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)</a:t>
                </a:r>
                <a:endParaRPr lang="en-US" sz="1600" dirty="0" smtClean="0">
                  <a:latin typeface="+mj-lt"/>
                  <a:cs typeface="Arial" panose="020B060402020202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Initial state distribution </a:t>
                </a:r>
                <a:r>
                  <a:rPr lang="el-GR" sz="1600" dirty="0" smtClean="0">
                    <a:latin typeface="+mj-lt"/>
                    <a:cs typeface="Arial" panose="020B0604020202020204" pitchFamily="34" charset="0"/>
                  </a:rPr>
                  <a:t>π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=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600" dirty="0">
                            <a:latin typeface="+mj-lt"/>
                            <a:cs typeface="Arial" panose="020B0604020202020204" pitchFamily="34" charset="0"/>
                          </a:rPr>
                          <m:t>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},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600" dirty="0">
                            <a:latin typeface="+mj-lt"/>
                            <a:cs typeface="Arial" panose="020B0604020202020204" pitchFamily="34" charset="0"/>
                          </a:rPr>
                          <m:t>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=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) 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1600" dirty="0" smtClean="0">
                  <a:latin typeface="+mj-lt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The parameters in a HMM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en-US" sz="1600" b="0" dirty="0" smtClean="0">
                    <a:latin typeface="+mj-lt"/>
                    <a:cs typeface="Arial" panose="020B0604020202020204" pitchFamily="34" charset="0"/>
                  </a:rPr>
                  <a:t> = {A, B, </a:t>
                </a:r>
                <a:r>
                  <a:rPr lang="el-GR" sz="1600" dirty="0">
                    <a:cs typeface="Arial" panose="020B0604020202020204" pitchFamily="34" charset="0"/>
                  </a:rPr>
                  <a:t>π</a:t>
                </a:r>
                <a:r>
                  <a:rPr lang="en-US" sz="1600" b="0" dirty="0" smtClean="0">
                    <a:latin typeface="+mj-lt"/>
                    <a:cs typeface="Arial" panose="020B0604020202020204" pitchFamily="34" charset="0"/>
                  </a:rPr>
                  <a:t>}</a:t>
                </a:r>
                <a:endParaRPr lang="en-US" sz="1600" b="0" dirty="0" smtClean="0">
                  <a:latin typeface="+mj-lt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56" y="3434444"/>
                <a:ext cx="7992888" cy="2840393"/>
              </a:xfrm>
              <a:prstGeom prst="rect">
                <a:avLst/>
              </a:prstGeom>
              <a:blipFill rotWithShape="0">
                <a:blip r:embed="rId5"/>
                <a:stretch>
                  <a:fillRect l="-381" t="-644" r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7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467544" y="790693"/>
            <a:ext cx="7488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16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7308" y="243963"/>
            <a:ext cx="6781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Three problems in HMM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026" y="968806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Evaluation on observation sequence</a:t>
            </a:r>
            <a:endParaRPr lang="en-US" sz="1600" dirty="0">
              <a:latin typeface="+mj-lt"/>
            </a:endParaRPr>
          </a:p>
          <a:p>
            <a:pPr marL="342900" indent="-342900">
              <a:buAutoNum type="arabicParenR"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84114" y="1364401"/>
                <a:ext cx="7583201" cy="42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j-lt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sz="16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+mj-lt"/>
                          </a:rPr>
                          <m:t>)</m:t>
                        </m:r>
                      </m:e>
                    </m:nary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2,…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sz="1600" dirty="0">
                                <a:latin typeface="+mj-lt"/>
                                <a:cs typeface="Arial" panose="020B0604020202020204" pitchFamily="34" charset="0"/>
                              </a:rPr>
                              <m:t>π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latin typeface="+mj-lt"/>
                              </a:rPr>
                              <m:t>b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nary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>
                            <a:latin typeface="+mj-lt"/>
                          </a:rPr>
                          <m:t>b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+mj-lt"/>
                  </a:rPr>
                  <a:t>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>
                            <a:latin typeface="+mj-lt"/>
                          </a:rPr>
                          <m:t>b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114" y="1364401"/>
                <a:ext cx="7583201" cy="429028"/>
              </a:xfrm>
              <a:prstGeom prst="rect">
                <a:avLst/>
              </a:prstGeom>
              <a:blipFill rotWithShape="0">
                <a:blip r:embed="rId4"/>
                <a:stretch>
                  <a:fillRect l="-482" t="-85714" b="-11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20746" y="4559090"/>
                <a:ext cx="8208912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j-lt"/>
                  </a:rPr>
                  <a:t>Parameter estimation</a:t>
                </a:r>
              </a:p>
              <a:p>
                <a:r>
                  <a:rPr lang="en-US" sz="1600" dirty="0" smtClean="0">
                    <a:latin typeface="+mj-lt"/>
                  </a:rPr>
                  <a:t>      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= {A, B, </a:t>
                </a:r>
                <a:r>
                  <a:rPr lang="el-GR" sz="1600" dirty="0">
                    <a:latin typeface="+mj-lt"/>
                    <a:cs typeface="Arial" panose="020B0604020202020204" pitchFamily="34" charset="0"/>
                  </a:rPr>
                  <a:t>π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} to </a:t>
                </a:r>
                <a:r>
                  <a:rPr lang="en-US" sz="1600" dirty="0" smtClean="0">
                    <a:latin typeface="+mj-lt"/>
                  </a:rPr>
                  <a:t>maximize </a:t>
                </a:r>
                <a:r>
                  <a:rPr lang="en-US" sz="1600" dirty="0">
                    <a:latin typeface="+mj-lt"/>
                  </a:rPr>
                  <a:t>the probability of the observation </a:t>
                </a:r>
                <a:r>
                  <a:rPr lang="en-US" sz="1600" dirty="0" smtClean="0">
                    <a:latin typeface="+mj-lt"/>
                  </a:rPr>
                  <a:t>sequence</a:t>
                </a:r>
                <a:endParaRPr lang="en-US" sz="1600" dirty="0" smtClean="0">
                  <a:latin typeface="+mj-lt"/>
                </a:endParaRPr>
              </a:p>
              <a:p>
                <a:r>
                  <a:rPr lang="en-US" sz="1600" dirty="0" smtClean="0">
                    <a:latin typeface="+mj-lt"/>
                  </a:rPr>
                  <a:t>      Baum-Welch method or equivalently EM </a:t>
                </a:r>
                <a:r>
                  <a:rPr lang="en-US" sz="1600" dirty="0">
                    <a:latin typeface="+mj-lt"/>
                  </a:rPr>
                  <a:t>(</a:t>
                </a:r>
                <a:r>
                  <a:rPr lang="en-US" sz="1600" dirty="0" smtClean="0">
                    <a:latin typeface="+mj-lt"/>
                  </a:rPr>
                  <a:t>expectation-maximization</a:t>
                </a:r>
                <a:r>
                  <a:rPr lang="en-US" sz="1600" dirty="0" smtClean="0">
                    <a:latin typeface="+mj-lt"/>
                  </a:rPr>
                  <a:t>)</a:t>
                </a:r>
                <a:endParaRPr lang="en-US" sz="1600" dirty="0">
                  <a:latin typeface="+mj-lt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6" y="4559090"/>
                <a:ext cx="8208912" cy="861774"/>
              </a:xfrm>
              <a:prstGeom prst="rect">
                <a:avLst/>
              </a:prstGeom>
              <a:blipFill rotWithShape="0">
                <a:blip r:embed="rId5"/>
                <a:stretch>
                  <a:fillRect l="-297" t="-2128" b="-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80058" y="1843153"/>
            <a:ext cx="814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Problem: it requires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calculate </a:t>
            </a:r>
            <a:r>
              <a:rPr lang="en-US" sz="1600" dirty="0">
                <a:latin typeface="+mj-lt"/>
              </a:rPr>
              <a:t>the probability of every possible </a:t>
            </a:r>
            <a:r>
              <a:rPr lang="en-US" sz="1600" dirty="0" smtClean="0">
                <a:latin typeface="+mj-lt"/>
              </a:rPr>
              <a:t>sequence, computationally </a:t>
            </a:r>
            <a:r>
              <a:rPr lang="en-US" sz="1600" dirty="0" smtClean="0">
                <a:latin typeface="+mj-lt"/>
              </a:rPr>
              <a:t>expensive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Solution: use forward-backward </a:t>
            </a:r>
            <a:r>
              <a:rPr lang="en-US" sz="1600" dirty="0">
                <a:latin typeface="+mj-lt"/>
              </a:rPr>
              <a:t>algorithm to efficiently compute </a:t>
            </a:r>
            <a:r>
              <a:rPr lang="en-US" sz="1600" dirty="0" smtClean="0">
                <a:latin typeface="+mj-lt"/>
              </a:rPr>
              <a:t>probability in </a:t>
            </a:r>
            <a:r>
              <a:rPr lang="en-US" sz="1600" dirty="0">
                <a:latin typeface="+mj-lt"/>
              </a:rPr>
              <a:t>two </a:t>
            </a:r>
            <a:r>
              <a:rPr lang="en-US" sz="1600" dirty="0" smtClean="0">
                <a:latin typeface="+mj-lt"/>
              </a:rPr>
              <a:t>passes   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746" y="3028534"/>
            <a:ext cx="868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State sequence </a:t>
            </a:r>
            <a:r>
              <a:rPr lang="en-US" sz="1600" dirty="0" smtClean="0">
                <a:latin typeface="+mn-lt"/>
              </a:rPr>
              <a:t>decoding      </a:t>
            </a:r>
          </a:p>
          <a:p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     Find the optimal state sequence </a:t>
            </a:r>
            <a:r>
              <a:rPr lang="en-US" sz="1600" dirty="0">
                <a:latin typeface="+mn-lt"/>
              </a:rPr>
              <a:t>that could best “explain” the observations: computationally </a:t>
            </a:r>
            <a:r>
              <a:rPr lang="en-US" sz="1600" dirty="0" smtClean="0">
                <a:latin typeface="+mn-lt"/>
              </a:rPr>
              <a:t>exponential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     Solution: use </a:t>
            </a:r>
            <a:r>
              <a:rPr lang="en-US" sz="1600" dirty="0" smtClean="0">
                <a:latin typeface="+mj-lt"/>
              </a:rPr>
              <a:t>Viterbi algorithm to </a:t>
            </a:r>
            <a:r>
              <a:rPr lang="en-US" sz="1600" dirty="0">
                <a:latin typeface="+mj-lt"/>
              </a:rPr>
              <a:t>search states with max probability at each </a:t>
            </a:r>
            <a:r>
              <a:rPr lang="en-US" sz="1600" dirty="0" smtClean="0">
                <a:latin typeface="+mj-lt"/>
              </a:rPr>
              <a:t>step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9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17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8367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Outline</a:t>
            </a:r>
            <a:endParaRPr lang="en-US" sz="2000" dirty="0">
              <a:latin typeface="+mj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1219199"/>
            <a:ext cx="7696200" cy="56388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Introduction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b="1" dirty="0" smtClean="0"/>
              <a:t>Non-HMM algorithm for eating detection: 1 word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Lexicography of hand gestures during eating: 5 words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Impact of the quantity of training data and model </a:t>
            </a:r>
            <a:r>
              <a:rPr lang="en-US" sz="1600" dirty="0"/>
              <a:t>complexity: 5 </a:t>
            </a:r>
            <a:r>
              <a:rPr lang="en-US" sz="1600" dirty="0" smtClean="0"/>
              <a:t>words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Contextual dependent hidden Markov models: 5 words, multiple dialects</a:t>
            </a:r>
            <a:endParaRPr lang="en-US" sz="1600" dirty="0"/>
          </a:p>
        </p:txBody>
      </p:sp>
      <p:pic>
        <p:nvPicPr>
          <p:cNvPr id="10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3284984"/>
            <a:ext cx="34542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7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18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Data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836712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Data was collected in </a:t>
            </a:r>
            <a:r>
              <a:rPr lang="en-US" sz="1600" dirty="0" err="1" smtClean="0">
                <a:latin typeface="+mj-lt"/>
              </a:rPr>
              <a:t>Harcombe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Dining Hall at Clemson </a:t>
            </a:r>
            <a:r>
              <a:rPr lang="en-US" sz="1600" dirty="0" smtClean="0">
                <a:latin typeface="+mj-lt"/>
              </a:rPr>
              <a:t>University 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Four digital video cameras in the ceiling </a:t>
            </a:r>
            <a:r>
              <a:rPr lang="en-US" sz="1600" dirty="0" smtClean="0">
                <a:latin typeface="+mj-lt"/>
              </a:rPr>
              <a:t>recorded </a:t>
            </a:r>
            <a:r>
              <a:rPr lang="en-US" sz="1600" dirty="0">
                <a:latin typeface="+mj-lt"/>
              </a:rPr>
              <a:t>each participants mouth, </a:t>
            </a:r>
            <a:r>
              <a:rPr lang="en-US" sz="1600" dirty="0" smtClean="0">
                <a:latin typeface="+mj-lt"/>
              </a:rPr>
              <a:t>torso during meal </a:t>
            </a:r>
            <a:r>
              <a:rPr lang="en-US" sz="1600" dirty="0" smtClean="0">
                <a:latin typeface="+mj-lt"/>
              </a:rPr>
              <a:t>consumption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Bite counter </a:t>
            </a:r>
            <a:r>
              <a:rPr lang="en-US" sz="1600" dirty="0">
                <a:latin typeface="+mj-lt"/>
              </a:rPr>
              <a:t>containing MEMS accelerometers (</a:t>
            </a:r>
            <a:r>
              <a:rPr lang="en-US" sz="1600" dirty="0" smtClean="0">
                <a:latin typeface="+mj-lt"/>
              </a:rPr>
              <a:t>STMicroelectronics LIS344ALH</a:t>
            </a:r>
            <a:r>
              <a:rPr lang="en-US" sz="1600" dirty="0">
                <a:latin typeface="+mj-lt"/>
              </a:rPr>
              <a:t>) and gyroscopes (</a:t>
            </a:r>
            <a:r>
              <a:rPr lang="en-US" sz="1600" dirty="0" err="1">
                <a:latin typeface="+mj-lt"/>
              </a:rPr>
              <a:t>STMicro</a:t>
            </a:r>
            <a:r>
              <a:rPr lang="en-US" sz="1600" dirty="0">
                <a:latin typeface="+mj-lt"/>
              </a:rPr>
              <a:t>-electronics LPR410AL) was used to record the wrist </a:t>
            </a:r>
            <a:r>
              <a:rPr lang="en-US" sz="1600" dirty="0" smtClean="0">
                <a:latin typeface="+mj-lt"/>
              </a:rPr>
              <a:t>motion at </a:t>
            </a:r>
            <a:r>
              <a:rPr lang="en-US" sz="1600" dirty="0">
                <a:latin typeface="+mj-lt"/>
              </a:rPr>
              <a:t>15 </a:t>
            </a:r>
            <a:r>
              <a:rPr lang="en-US" sz="1600" dirty="0" smtClean="0">
                <a:latin typeface="+mj-lt"/>
              </a:rPr>
              <a:t>Hz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Total data </a:t>
            </a:r>
            <a:r>
              <a:rPr lang="en-US" sz="1600" dirty="0">
                <a:latin typeface="+mj-lt"/>
              </a:rPr>
              <a:t>includes 271 </a:t>
            </a:r>
            <a:r>
              <a:rPr lang="en-US" sz="1600" dirty="0" smtClean="0">
                <a:latin typeface="+mj-lt"/>
              </a:rPr>
              <a:t>participants</a:t>
            </a:r>
            <a:endParaRPr lang="en-US" sz="1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72" y="3429000"/>
            <a:ext cx="653034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2" y="846416"/>
            <a:ext cx="8308516" cy="4413899"/>
          </a:xfrm>
          <a:prstGeom prst="rect">
            <a:avLst/>
          </a:prstGeom>
        </p:spPr>
      </p:pic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19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Ground Truth-Bites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284" y="5260315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index of taking bite/drink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hand being used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utensil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container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food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1349903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err="1">
                <a:latin typeface="+mn-lt"/>
                <a:ea typeface="+mn-ea"/>
                <a:cs typeface="Arial" pitchFamily="34" charset="0"/>
              </a:rPr>
              <a:t>AccX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2054452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err="1" smtClean="0">
                <a:latin typeface="+mn-lt"/>
                <a:ea typeface="+mn-ea"/>
                <a:cs typeface="Arial" pitchFamily="34" charset="0"/>
              </a:rPr>
              <a:t>AccY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6307" y="2484778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err="1" smtClean="0">
                <a:latin typeface="+mn-lt"/>
                <a:ea typeface="+mn-ea"/>
                <a:cs typeface="Arial" pitchFamily="34" charset="0"/>
              </a:rPr>
              <a:t>AccZ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6306" y="3267349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smtClean="0">
                <a:latin typeface="+mn-lt"/>
                <a:ea typeface="+mn-ea"/>
                <a:cs typeface="Arial" pitchFamily="34" charset="0"/>
              </a:rPr>
              <a:t>Yaw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6306" y="3815366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smtClean="0">
                <a:latin typeface="+mn-lt"/>
                <a:ea typeface="+mn-ea"/>
                <a:cs typeface="Arial" pitchFamily="34" charset="0"/>
              </a:rPr>
              <a:t>Pitch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305" y="4450360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smtClean="0">
                <a:latin typeface="+mn-lt"/>
                <a:ea typeface="+mn-ea"/>
                <a:cs typeface="Arial" pitchFamily="34" charset="0"/>
              </a:rPr>
              <a:t>Roll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8367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Outline</a:t>
            </a:r>
            <a:endParaRPr lang="en-US" sz="2000" dirty="0">
              <a:latin typeface="+mj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1219199"/>
            <a:ext cx="7696200" cy="56388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600" b="1" dirty="0" smtClean="0"/>
              <a:t>Introduction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Non-HMM algorithm for eating detection: 1 word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Lexicography of hand gestures during eating: 5 words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Impact of the quantity of training data and model </a:t>
            </a:r>
            <a:r>
              <a:rPr lang="en-US" sz="1600" dirty="0"/>
              <a:t>complexity: 5 </a:t>
            </a:r>
            <a:r>
              <a:rPr lang="en-US" sz="1600" dirty="0" smtClean="0"/>
              <a:t>words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Contextual dependent hidden Markov models: 5 words, multiple dialects</a:t>
            </a:r>
            <a:endParaRPr lang="en-US" sz="1600" dirty="0"/>
          </a:p>
        </p:txBody>
      </p:sp>
      <p:pic>
        <p:nvPicPr>
          <p:cNvPr id="10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3284984"/>
            <a:ext cx="34542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31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20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3528" y="219337"/>
            <a:ext cx="678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Baseline: non-HMM algorithm</a:t>
            </a:r>
            <a:endParaRPr lang="en-US" altLang="zh-CN" sz="2400" b="1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pic>
        <p:nvPicPr>
          <p:cNvPr id="16" name="Picture 2" descr="coord-sys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736304" cy="196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timing-diagram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17" y="1338449"/>
            <a:ext cx="5555091" cy="27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645468" y="4424304"/>
            <a:ext cx="777686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Goal: </a:t>
            </a:r>
            <a:r>
              <a:rPr lang="en-US" sz="1600" dirty="0">
                <a:latin typeface="+mj-lt"/>
              </a:rPr>
              <a:t>detect one type of gesture </a:t>
            </a:r>
            <a:r>
              <a:rPr lang="en-US" sz="1600" dirty="0" smtClean="0">
                <a:latin typeface="+mj-lt"/>
              </a:rPr>
              <a:t>(“bite” but </a:t>
            </a:r>
            <a:r>
              <a:rPr lang="en-US" sz="1600" dirty="0">
                <a:latin typeface="+mj-lt"/>
              </a:rPr>
              <a:t>includes any food or liquid intake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This can </a:t>
            </a:r>
            <a:r>
              <a:rPr lang="en-US" sz="1600" dirty="0">
                <a:latin typeface="+mj-lt"/>
              </a:rPr>
              <a:t>be related to the necessary orientations </a:t>
            </a:r>
            <a:r>
              <a:rPr lang="en-US" sz="1600" dirty="0" smtClean="0">
                <a:latin typeface="+mj-lt"/>
              </a:rPr>
              <a:t>for: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picking </a:t>
            </a:r>
            <a:r>
              <a:rPr lang="en-US" sz="1600" dirty="0">
                <a:latin typeface="+mj-lt"/>
              </a:rPr>
              <a:t>food </a:t>
            </a:r>
            <a:r>
              <a:rPr lang="en-US" sz="1600" dirty="0" smtClean="0">
                <a:latin typeface="+mj-lt"/>
              </a:rPr>
              <a:t>up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placing </a:t>
            </a:r>
            <a:r>
              <a:rPr lang="en-US" sz="1600" dirty="0">
                <a:latin typeface="+mj-lt"/>
              </a:rPr>
              <a:t>food into the </a:t>
            </a:r>
            <a:r>
              <a:rPr lang="en-US" sz="1600" dirty="0" smtClean="0">
                <a:latin typeface="+mj-lt"/>
              </a:rPr>
              <a:t>mouth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68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6628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6630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FEA54-4896-428F-981E-2E45097103C1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21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3528" y="219337"/>
            <a:ext cx="678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Bite Counting Results</a:t>
            </a:r>
            <a:endParaRPr lang="en-US" altLang="zh-CN" sz="2400" b="1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5458896"/>
            <a:ext cx="821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Across </a:t>
            </a:r>
            <a:r>
              <a:rPr lang="en-US" sz="1600" dirty="0">
                <a:latin typeface="+mn-lt"/>
              </a:rPr>
              <a:t>all 24,088 bites the </a:t>
            </a:r>
            <a:r>
              <a:rPr lang="en-US" sz="1600" dirty="0" smtClean="0">
                <a:latin typeface="+mn-lt"/>
              </a:rPr>
              <a:t>accuracy is 75</a:t>
            </a:r>
            <a:r>
              <a:rPr lang="en-US" sz="1600" dirty="0" smtClean="0">
                <a:latin typeface="+mn-lt"/>
              </a:rPr>
              <a:t>%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Females </a:t>
            </a:r>
            <a:r>
              <a:rPr lang="en-US" sz="1600" dirty="0">
                <a:latin typeface="+mn-lt"/>
              </a:rPr>
              <a:t>showed a 10% higher accuracy than </a:t>
            </a:r>
            <a:r>
              <a:rPr lang="en-US" sz="1600" dirty="0" smtClean="0">
                <a:latin typeface="+mn-lt"/>
              </a:rPr>
              <a:t>males</a:t>
            </a:r>
            <a:endParaRPr lang="en-US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The largest discrepancy observed was due to ethnicity, with African Americans showing the highest accuracy and Asians/</a:t>
            </a:r>
            <a:r>
              <a:rPr lang="en-US" sz="1600" dirty="0" err="1">
                <a:latin typeface="+mn-lt"/>
              </a:rPr>
              <a:t>Pacic</a:t>
            </a:r>
            <a:r>
              <a:rPr lang="en-US" sz="1600" dirty="0">
                <a:latin typeface="+mn-lt"/>
              </a:rPr>
              <a:t> Islanders showing the lowest </a:t>
            </a:r>
            <a:r>
              <a:rPr lang="en-US" sz="1600" dirty="0" smtClean="0">
                <a:latin typeface="+mn-lt"/>
              </a:rPr>
              <a:t>accuracy</a:t>
            </a:r>
            <a:endParaRPr lang="en-US" sz="1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97618"/>
            <a:ext cx="6480720" cy="422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22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8367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Outline</a:t>
            </a:r>
            <a:endParaRPr lang="en-US" sz="2000" dirty="0">
              <a:latin typeface="+mj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1219199"/>
            <a:ext cx="7696200" cy="56388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Introduction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Non-HMM algorithm for eating detection: 1 word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b="1" dirty="0" smtClean="0"/>
              <a:t>Lexicography of hand gestures during eating: 5 words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Impact of the quantity of training data and model </a:t>
            </a:r>
            <a:r>
              <a:rPr lang="en-US" sz="1600" dirty="0" smtClean="0"/>
              <a:t>complexity: 5 words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Contextual dependent hidden Markov models: 5 words, multiple dialects</a:t>
            </a:r>
            <a:endParaRPr lang="en-US" sz="1600" dirty="0"/>
          </a:p>
        </p:txBody>
      </p:sp>
      <p:pic>
        <p:nvPicPr>
          <p:cNvPr id="10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3284984"/>
            <a:ext cx="34542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00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6980954" y="4961232"/>
            <a:ext cx="1491665" cy="21284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390379" y="4963948"/>
            <a:ext cx="328806" cy="2101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17276" y="4961232"/>
            <a:ext cx="597156" cy="21284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003582" y="4849916"/>
            <a:ext cx="597786" cy="20741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742162" y="4849916"/>
            <a:ext cx="397023" cy="20741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260064" y="4849916"/>
            <a:ext cx="614208" cy="20741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467544" y="733386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23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603" y="201688"/>
            <a:ext cx="6192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atin typeface="+mj-lt"/>
                <a:ea typeface="+mn-ea"/>
                <a:cs typeface="Arial" pitchFamily="34" charset="0"/>
              </a:rPr>
              <a:t>Approaches to Labeling Eating Activities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127" y="1131153"/>
            <a:ext cx="35389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Window based </a:t>
            </a:r>
            <a:r>
              <a:rPr lang="en-US" sz="1600" dirty="0">
                <a:latin typeface="+mj-lt"/>
              </a:rPr>
              <a:t>approach: 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equal </a:t>
            </a:r>
            <a:r>
              <a:rPr lang="en-US" sz="1600" dirty="0">
                <a:latin typeface="+mj-lt"/>
              </a:rPr>
              <a:t>intervals </a:t>
            </a:r>
            <a:r>
              <a:rPr lang="en-US" sz="1600" dirty="0" smtClean="0">
                <a:latin typeface="+mj-lt"/>
              </a:rPr>
              <a:t>are </a:t>
            </a:r>
            <a:r>
              <a:rPr lang="en-US" sz="1600" dirty="0" smtClean="0">
                <a:latin typeface="+mj-lt"/>
              </a:rPr>
              <a:t>labeled</a:t>
            </a:r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Index </a:t>
            </a:r>
            <a:r>
              <a:rPr lang="en-US" sz="1600" dirty="0">
                <a:latin typeface="+mj-lt"/>
              </a:rPr>
              <a:t>based approach: a single 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time </a:t>
            </a:r>
            <a:r>
              <a:rPr lang="en-US" sz="1600" dirty="0">
                <a:latin typeface="+mj-lt"/>
              </a:rPr>
              <a:t>index is </a:t>
            </a:r>
            <a:r>
              <a:rPr lang="en-US" sz="1600" dirty="0" smtClean="0">
                <a:latin typeface="+mj-lt"/>
              </a:rPr>
              <a:t>labeled</a:t>
            </a:r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Segment based approach: </a:t>
            </a:r>
          </a:p>
          <a:p>
            <a:r>
              <a:rPr lang="en-US" sz="1600" dirty="0" smtClean="0">
                <a:latin typeface="+mj-lt"/>
              </a:rPr>
              <a:t>the start and end index and the </a:t>
            </a:r>
          </a:p>
          <a:p>
            <a:r>
              <a:rPr lang="en-US" sz="1600" dirty="0" smtClean="0">
                <a:latin typeface="+mj-lt"/>
              </a:rPr>
              <a:t>event type are </a:t>
            </a:r>
            <a:r>
              <a:rPr lang="en-US" sz="1600" dirty="0" smtClean="0">
                <a:latin typeface="+mj-lt"/>
              </a:rPr>
              <a:t>labeled</a:t>
            </a:r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857269" y="1439012"/>
            <a:ext cx="4689461" cy="892625"/>
          </a:xfrm>
          <a:custGeom>
            <a:avLst/>
            <a:gdLst>
              <a:gd name="connsiteX0" fmla="*/ 0 w 5205369"/>
              <a:gd name="connsiteY0" fmla="*/ 569701 h 927308"/>
              <a:gd name="connsiteX1" fmla="*/ 167780 w 5205369"/>
              <a:gd name="connsiteY1" fmla="*/ 125085 h 927308"/>
              <a:gd name="connsiteX2" fmla="*/ 314587 w 5205369"/>
              <a:gd name="connsiteY2" fmla="*/ 854927 h 927308"/>
              <a:gd name="connsiteX3" fmla="*/ 507534 w 5205369"/>
              <a:gd name="connsiteY3" fmla="*/ 502589 h 927308"/>
              <a:gd name="connsiteX4" fmla="*/ 1149292 w 5205369"/>
              <a:gd name="connsiteY4" fmla="*/ 427088 h 927308"/>
              <a:gd name="connsiteX5" fmla="*/ 1342239 w 5205369"/>
              <a:gd name="connsiteY5" fmla="*/ 229947 h 927308"/>
              <a:gd name="connsiteX6" fmla="*/ 1489046 w 5205369"/>
              <a:gd name="connsiteY6" fmla="*/ 624230 h 927308"/>
              <a:gd name="connsiteX7" fmla="*/ 1686187 w 5205369"/>
              <a:gd name="connsiteY7" fmla="*/ 3444 h 927308"/>
              <a:gd name="connsiteX8" fmla="*/ 1782661 w 5205369"/>
              <a:gd name="connsiteY8" fmla="*/ 364171 h 927308"/>
              <a:gd name="connsiteX9" fmla="*/ 1900106 w 5205369"/>
              <a:gd name="connsiteY9" fmla="*/ 150252 h 927308"/>
              <a:gd name="connsiteX10" fmla="*/ 2025941 w 5205369"/>
              <a:gd name="connsiteY10" fmla="*/ 922039 h 927308"/>
              <a:gd name="connsiteX11" fmla="*/ 2244055 w 5205369"/>
              <a:gd name="connsiteY11" fmla="*/ 502589 h 927308"/>
              <a:gd name="connsiteX12" fmla="*/ 2382473 w 5205369"/>
              <a:gd name="connsiteY12" fmla="*/ 758454 h 927308"/>
              <a:gd name="connsiteX13" fmla="*/ 2638338 w 5205369"/>
              <a:gd name="connsiteY13" fmla="*/ 804593 h 927308"/>
              <a:gd name="connsiteX14" fmla="*/ 2772562 w 5205369"/>
              <a:gd name="connsiteY14" fmla="*/ 565507 h 927308"/>
              <a:gd name="connsiteX15" fmla="*/ 2952925 w 5205369"/>
              <a:gd name="connsiteY15" fmla="*/ 502589 h 927308"/>
              <a:gd name="connsiteX16" fmla="*/ 3032620 w 5205369"/>
              <a:gd name="connsiteY16" fmla="*/ 884288 h 927308"/>
              <a:gd name="connsiteX17" fmla="*/ 3179428 w 5205369"/>
              <a:gd name="connsiteY17" fmla="*/ 427088 h 927308"/>
              <a:gd name="connsiteX18" fmla="*/ 3431097 w 5205369"/>
              <a:gd name="connsiteY18" fmla="*/ 418699 h 927308"/>
              <a:gd name="connsiteX19" fmla="*/ 3624044 w 5205369"/>
              <a:gd name="connsiteY19" fmla="*/ 401921 h 927308"/>
              <a:gd name="connsiteX20" fmla="*/ 3728906 w 5205369"/>
              <a:gd name="connsiteY20" fmla="*/ 733287 h 927308"/>
              <a:gd name="connsiteX21" fmla="*/ 3816991 w 5205369"/>
              <a:gd name="connsiteY21" fmla="*/ 322226 h 927308"/>
              <a:gd name="connsiteX22" fmla="*/ 4601362 w 5205369"/>
              <a:gd name="connsiteY22" fmla="*/ 259309 h 927308"/>
              <a:gd name="connsiteX23" fmla="*/ 4781725 w 5205369"/>
              <a:gd name="connsiteY23" fmla="*/ 691342 h 927308"/>
              <a:gd name="connsiteX24" fmla="*/ 5205369 w 5205369"/>
              <a:gd name="connsiteY24" fmla="*/ 708120 h 9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05369" h="927308">
                <a:moveTo>
                  <a:pt x="0" y="569701"/>
                </a:moveTo>
                <a:cubicBezTo>
                  <a:pt x="57674" y="323624"/>
                  <a:pt x="115349" y="77547"/>
                  <a:pt x="167780" y="125085"/>
                </a:cubicBezTo>
                <a:cubicBezTo>
                  <a:pt x="220211" y="172623"/>
                  <a:pt x="257961" y="792010"/>
                  <a:pt x="314587" y="854927"/>
                </a:cubicBezTo>
                <a:cubicBezTo>
                  <a:pt x="371213" y="917844"/>
                  <a:pt x="368417" y="573895"/>
                  <a:pt x="507534" y="502589"/>
                </a:cubicBezTo>
                <a:cubicBezTo>
                  <a:pt x="646651" y="431283"/>
                  <a:pt x="1010175" y="472528"/>
                  <a:pt x="1149292" y="427088"/>
                </a:cubicBezTo>
                <a:cubicBezTo>
                  <a:pt x="1288409" y="381648"/>
                  <a:pt x="1285613" y="197090"/>
                  <a:pt x="1342239" y="229947"/>
                </a:cubicBezTo>
                <a:cubicBezTo>
                  <a:pt x="1398865" y="262804"/>
                  <a:pt x="1431721" y="661981"/>
                  <a:pt x="1489046" y="624230"/>
                </a:cubicBezTo>
                <a:cubicBezTo>
                  <a:pt x="1546371" y="586480"/>
                  <a:pt x="1637251" y="46787"/>
                  <a:pt x="1686187" y="3444"/>
                </a:cubicBezTo>
                <a:cubicBezTo>
                  <a:pt x="1735123" y="-39899"/>
                  <a:pt x="1747008" y="339703"/>
                  <a:pt x="1782661" y="364171"/>
                </a:cubicBezTo>
                <a:cubicBezTo>
                  <a:pt x="1818314" y="388639"/>
                  <a:pt x="1859559" y="57274"/>
                  <a:pt x="1900106" y="150252"/>
                </a:cubicBezTo>
                <a:cubicBezTo>
                  <a:pt x="1940653" y="243230"/>
                  <a:pt x="1968616" y="863316"/>
                  <a:pt x="2025941" y="922039"/>
                </a:cubicBezTo>
                <a:cubicBezTo>
                  <a:pt x="2083266" y="980762"/>
                  <a:pt x="2184633" y="529853"/>
                  <a:pt x="2244055" y="502589"/>
                </a:cubicBezTo>
                <a:cubicBezTo>
                  <a:pt x="2303477" y="475325"/>
                  <a:pt x="2316759" y="708120"/>
                  <a:pt x="2382473" y="758454"/>
                </a:cubicBezTo>
                <a:cubicBezTo>
                  <a:pt x="2448187" y="808788"/>
                  <a:pt x="2573323" y="836751"/>
                  <a:pt x="2638338" y="804593"/>
                </a:cubicBezTo>
                <a:cubicBezTo>
                  <a:pt x="2703353" y="772435"/>
                  <a:pt x="2720131" y="615841"/>
                  <a:pt x="2772562" y="565507"/>
                </a:cubicBezTo>
                <a:cubicBezTo>
                  <a:pt x="2824993" y="515173"/>
                  <a:pt x="2909582" y="449459"/>
                  <a:pt x="2952925" y="502589"/>
                </a:cubicBezTo>
                <a:cubicBezTo>
                  <a:pt x="2996268" y="555719"/>
                  <a:pt x="2994870" y="896871"/>
                  <a:pt x="3032620" y="884288"/>
                </a:cubicBezTo>
                <a:cubicBezTo>
                  <a:pt x="3070370" y="871705"/>
                  <a:pt x="3113015" y="504686"/>
                  <a:pt x="3179428" y="427088"/>
                </a:cubicBezTo>
                <a:cubicBezTo>
                  <a:pt x="3245841" y="349490"/>
                  <a:pt x="3356994" y="422893"/>
                  <a:pt x="3431097" y="418699"/>
                </a:cubicBezTo>
                <a:cubicBezTo>
                  <a:pt x="3505200" y="414505"/>
                  <a:pt x="3574409" y="349490"/>
                  <a:pt x="3624044" y="401921"/>
                </a:cubicBezTo>
                <a:cubicBezTo>
                  <a:pt x="3673679" y="454352"/>
                  <a:pt x="3696748" y="746569"/>
                  <a:pt x="3728906" y="733287"/>
                </a:cubicBezTo>
                <a:cubicBezTo>
                  <a:pt x="3761064" y="720005"/>
                  <a:pt x="3671582" y="401222"/>
                  <a:pt x="3816991" y="322226"/>
                </a:cubicBezTo>
                <a:cubicBezTo>
                  <a:pt x="3962400" y="243230"/>
                  <a:pt x="4440573" y="197790"/>
                  <a:pt x="4601362" y="259309"/>
                </a:cubicBezTo>
                <a:cubicBezTo>
                  <a:pt x="4762151" y="320828"/>
                  <a:pt x="4681057" y="616540"/>
                  <a:pt x="4781725" y="691342"/>
                </a:cubicBezTo>
                <a:cubicBezTo>
                  <a:pt x="4882393" y="766144"/>
                  <a:pt x="5043881" y="737132"/>
                  <a:pt x="5205369" y="70812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857269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89317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21365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60429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92477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4525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56573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88621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19246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45701" y="1660844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167390" y="1687147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57269" y="137528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289317" y="137528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721365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160429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592477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024525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456573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81605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13653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745701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177749" y="137100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546730" y="1687147"/>
            <a:ext cx="0" cy="5760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32926" y="912860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44480" y="890037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35598" y="890037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82728" y="890037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85688" y="890037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98769" y="891410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53943" y="868094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-</a:t>
            </a:r>
            <a:endParaRPr lang="en-US" sz="2000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25244" y="840772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-</a:t>
            </a:r>
            <a:endParaRPr lang="en-US" sz="2000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18254" y="848583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-</a:t>
            </a:r>
            <a:endParaRPr lang="en-US" sz="2000" dirty="0"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678" y="1135357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-</a:t>
            </a:r>
            <a:endParaRPr lang="en-US" sz="20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258370" y="855533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-</a:t>
            </a:r>
            <a:endParaRPr lang="en-US" sz="20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26322" y="890037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</a:t>
            </a:r>
            <a:endParaRPr lang="en-US" dirty="0">
              <a:latin typeface="+mj-lt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39075" y="3032232"/>
            <a:ext cx="4689461" cy="892625"/>
          </a:xfrm>
          <a:custGeom>
            <a:avLst/>
            <a:gdLst>
              <a:gd name="connsiteX0" fmla="*/ 0 w 5205369"/>
              <a:gd name="connsiteY0" fmla="*/ 569701 h 927308"/>
              <a:gd name="connsiteX1" fmla="*/ 167780 w 5205369"/>
              <a:gd name="connsiteY1" fmla="*/ 125085 h 927308"/>
              <a:gd name="connsiteX2" fmla="*/ 314587 w 5205369"/>
              <a:gd name="connsiteY2" fmla="*/ 854927 h 927308"/>
              <a:gd name="connsiteX3" fmla="*/ 507534 w 5205369"/>
              <a:gd name="connsiteY3" fmla="*/ 502589 h 927308"/>
              <a:gd name="connsiteX4" fmla="*/ 1149292 w 5205369"/>
              <a:gd name="connsiteY4" fmla="*/ 427088 h 927308"/>
              <a:gd name="connsiteX5" fmla="*/ 1342239 w 5205369"/>
              <a:gd name="connsiteY5" fmla="*/ 229947 h 927308"/>
              <a:gd name="connsiteX6" fmla="*/ 1489046 w 5205369"/>
              <a:gd name="connsiteY6" fmla="*/ 624230 h 927308"/>
              <a:gd name="connsiteX7" fmla="*/ 1686187 w 5205369"/>
              <a:gd name="connsiteY7" fmla="*/ 3444 h 927308"/>
              <a:gd name="connsiteX8" fmla="*/ 1782661 w 5205369"/>
              <a:gd name="connsiteY8" fmla="*/ 364171 h 927308"/>
              <a:gd name="connsiteX9" fmla="*/ 1900106 w 5205369"/>
              <a:gd name="connsiteY9" fmla="*/ 150252 h 927308"/>
              <a:gd name="connsiteX10" fmla="*/ 2025941 w 5205369"/>
              <a:gd name="connsiteY10" fmla="*/ 922039 h 927308"/>
              <a:gd name="connsiteX11" fmla="*/ 2244055 w 5205369"/>
              <a:gd name="connsiteY11" fmla="*/ 502589 h 927308"/>
              <a:gd name="connsiteX12" fmla="*/ 2382473 w 5205369"/>
              <a:gd name="connsiteY12" fmla="*/ 758454 h 927308"/>
              <a:gd name="connsiteX13" fmla="*/ 2638338 w 5205369"/>
              <a:gd name="connsiteY13" fmla="*/ 804593 h 927308"/>
              <a:gd name="connsiteX14" fmla="*/ 2772562 w 5205369"/>
              <a:gd name="connsiteY14" fmla="*/ 565507 h 927308"/>
              <a:gd name="connsiteX15" fmla="*/ 2952925 w 5205369"/>
              <a:gd name="connsiteY15" fmla="*/ 502589 h 927308"/>
              <a:gd name="connsiteX16" fmla="*/ 3032620 w 5205369"/>
              <a:gd name="connsiteY16" fmla="*/ 884288 h 927308"/>
              <a:gd name="connsiteX17" fmla="*/ 3179428 w 5205369"/>
              <a:gd name="connsiteY17" fmla="*/ 427088 h 927308"/>
              <a:gd name="connsiteX18" fmla="*/ 3431097 w 5205369"/>
              <a:gd name="connsiteY18" fmla="*/ 418699 h 927308"/>
              <a:gd name="connsiteX19" fmla="*/ 3624044 w 5205369"/>
              <a:gd name="connsiteY19" fmla="*/ 401921 h 927308"/>
              <a:gd name="connsiteX20" fmla="*/ 3728906 w 5205369"/>
              <a:gd name="connsiteY20" fmla="*/ 733287 h 927308"/>
              <a:gd name="connsiteX21" fmla="*/ 3816991 w 5205369"/>
              <a:gd name="connsiteY21" fmla="*/ 322226 h 927308"/>
              <a:gd name="connsiteX22" fmla="*/ 4601362 w 5205369"/>
              <a:gd name="connsiteY22" fmla="*/ 259309 h 927308"/>
              <a:gd name="connsiteX23" fmla="*/ 4781725 w 5205369"/>
              <a:gd name="connsiteY23" fmla="*/ 691342 h 927308"/>
              <a:gd name="connsiteX24" fmla="*/ 5205369 w 5205369"/>
              <a:gd name="connsiteY24" fmla="*/ 708120 h 9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05369" h="927308">
                <a:moveTo>
                  <a:pt x="0" y="569701"/>
                </a:moveTo>
                <a:cubicBezTo>
                  <a:pt x="57674" y="323624"/>
                  <a:pt x="115349" y="77547"/>
                  <a:pt x="167780" y="125085"/>
                </a:cubicBezTo>
                <a:cubicBezTo>
                  <a:pt x="220211" y="172623"/>
                  <a:pt x="257961" y="792010"/>
                  <a:pt x="314587" y="854927"/>
                </a:cubicBezTo>
                <a:cubicBezTo>
                  <a:pt x="371213" y="917844"/>
                  <a:pt x="368417" y="573895"/>
                  <a:pt x="507534" y="502589"/>
                </a:cubicBezTo>
                <a:cubicBezTo>
                  <a:pt x="646651" y="431283"/>
                  <a:pt x="1010175" y="472528"/>
                  <a:pt x="1149292" y="427088"/>
                </a:cubicBezTo>
                <a:cubicBezTo>
                  <a:pt x="1288409" y="381648"/>
                  <a:pt x="1285613" y="197090"/>
                  <a:pt x="1342239" y="229947"/>
                </a:cubicBezTo>
                <a:cubicBezTo>
                  <a:pt x="1398865" y="262804"/>
                  <a:pt x="1431721" y="661981"/>
                  <a:pt x="1489046" y="624230"/>
                </a:cubicBezTo>
                <a:cubicBezTo>
                  <a:pt x="1546371" y="586480"/>
                  <a:pt x="1637251" y="46787"/>
                  <a:pt x="1686187" y="3444"/>
                </a:cubicBezTo>
                <a:cubicBezTo>
                  <a:pt x="1735123" y="-39899"/>
                  <a:pt x="1747008" y="339703"/>
                  <a:pt x="1782661" y="364171"/>
                </a:cubicBezTo>
                <a:cubicBezTo>
                  <a:pt x="1818314" y="388639"/>
                  <a:pt x="1859559" y="57274"/>
                  <a:pt x="1900106" y="150252"/>
                </a:cubicBezTo>
                <a:cubicBezTo>
                  <a:pt x="1940653" y="243230"/>
                  <a:pt x="1968616" y="863316"/>
                  <a:pt x="2025941" y="922039"/>
                </a:cubicBezTo>
                <a:cubicBezTo>
                  <a:pt x="2083266" y="980762"/>
                  <a:pt x="2184633" y="529853"/>
                  <a:pt x="2244055" y="502589"/>
                </a:cubicBezTo>
                <a:cubicBezTo>
                  <a:pt x="2303477" y="475325"/>
                  <a:pt x="2316759" y="708120"/>
                  <a:pt x="2382473" y="758454"/>
                </a:cubicBezTo>
                <a:cubicBezTo>
                  <a:pt x="2448187" y="808788"/>
                  <a:pt x="2573323" y="836751"/>
                  <a:pt x="2638338" y="804593"/>
                </a:cubicBezTo>
                <a:cubicBezTo>
                  <a:pt x="2703353" y="772435"/>
                  <a:pt x="2720131" y="615841"/>
                  <a:pt x="2772562" y="565507"/>
                </a:cubicBezTo>
                <a:cubicBezTo>
                  <a:pt x="2824993" y="515173"/>
                  <a:pt x="2909582" y="449459"/>
                  <a:pt x="2952925" y="502589"/>
                </a:cubicBezTo>
                <a:cubicBezTo>
                  <a:pt x="2996268" y="555719"/>
                  <a:pt x="2994870" y="896871"/>
                  <a:pt x="3032620" y="884288"/>
                </a:cubicBezTo>
                <a:cubicBezTo>
                  <a:pt x="3070370" y="871705"/>
                  <a:pt x="3113015" y="504686"/>
                  <a:pt x="3179428" y="427088"/>
                </a:cubicBezTo>
                <a:cubicBezTo>
                  <a:pt x="3245841" y="349490"/>
                  <a:pt x="3356994" y="422893"/>
                  <a:pt x="3431097" y="418699"/>
                </a:cubicBezTo>
                <a:cubicBezTo>
                  <a:pt x="3505200" y="414505"/>
                  <a:pt x="3574409" y="349490"/>
                  <a:pt x="3624044" y="401921"/>
                </a:cubicBezTo>
                <a:cubicBezTo>
                  <a:pt x="3673679" y="454352"/>
                  <a:pt x="3696748" y="746569"/>
                  <a:pt x="3728906" y="733287"/>
                </a:cubicBezTo>
                <a:cubicBezTo>
                  <a:pt x="3761064" y="720005"/>
                  <a:pt x="3671582" y="401222"/>
                  <a:pt x="3816991" y="322226"/>
                </a:cubicBezTo>
                <a:cubicBezTo>
                  <a:pt x="3962400" y="243230"/>
                  <a:pt x="4440573" y="197790"/>
                  <a:pt x="4601362" y="259309"/>
                </a:cubicBezTo>
                <a:cubicBezTo>
                  <a:pt x="4762151" y="320828"/>
                  <a:pt x="4681057" y="616540"/>
                  <a:pt x="4781725" y="691342"/>
                </a:cubicBezTo>
                <a:cubicBezTo>
                  <a:pt x="4882393" y="766144"/>
                  <a:pt x="5043881" y="737132"/>
                  <a:pt x="5205369" y="70812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996964" y="3032232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77084" y="3032232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09132" y="2916771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816447" y="3385495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553200" y="3441295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42346" y="3097463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164288" y="3256527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3799501" y="4480354"/>
            <a:ext cx="4689461" cy="892625"/>
          </a:xfrm>
          <a:custGeom>
            <a:avLst/>
            <a:gdLst>
              <a:gd name="connsiteX0" fmla="*/ 0 w 5205369"/>
              <a:gd name="connsiteY0" fmla="*/ 569701 h 927308"/>
              <a:gd name="connsiteX1" fmla="*/ 167780 w 5205369"/>
              <a:gd name="connsiteY1" fmla="*/ 125085 h 927308"/>
              <a:gd name="connsiteX2" fmla="*/ 314587 w 5205369"/>
              <a:gd name="connsiteY2" fmla="*/ 854927 h 927308"/>
              <a:gd name="connsiteX3" fmla="*/ 507534 w 5205369"/>
              <a:gd name="connsiteY3" fmla="*/ 502589 h 927308"/>
              <a:gd name="connsiteX4" fmla="*/ 1149292 w 5205369"/>
              <a:gd name="connsiteY4" fmla="*/ 427088 h 927308"/>
              <a:gd name="connsiteX5" fmla="*/ 1342239 w 5205369"/>
              <a:gd name="connsiteY5" fmla="*/ 229947 h 927308"/>
              <a:gd name="connsiteX6" fmla="*/ 1489046 w 5205369"/>
              <a:gd name="connsiteY6" fmla="*/ 624230 h 927308"/>
              <a:gd name="connsiteX7" fmla="*/ 1686187 w 5205369"/>
              <a:gd name="connsiteY7" fmla="*/ 3444 h 927308"/>
              <a:gd name="connsiteX8" fmla="*/ 1782661 w 5205369"/>
              <a:gd name="connsiteY8" fmla="*/ 364171 h 927308"/>
              <a:gd name="connsiteX9" fmla="*/ 1900106 w 5205369"/>
              <a:gd name="connsiteY9" fmla="*/ 150252 h 927308"/>
              <a:gd name="connsiteX10" fmla="*/ 2025941 w 5205369"/>
              <a:gd name="connsiteY10" fmla="*/ 922039 h 927308"/>
              <a:gd name="connsiteX11" fmla="*/ 2244055 w 5205369"/>
              <a:gd name="connsiteY11" fmla="*/ 502589 h 927308"/>
              <a:gd name="connsiteX12" fmla="*/ 2382473 w 5205369"/>
              <a:gd name="connsiteY12" fmla="*/ 758454 h 927308"/>
              <a:gd name="connsiteX13" fmla="*/ 2638338 w 5205369"/>
              <a:gd name="connsiteY13" fmla="*/ 804593 h 927308"/>
              <a:gd name="connsiteX14" fmla="*/ 2772562 w 5205369"/>
              <a:gd name="connsiteY14" fmla="*/ 565507 h 927308"/>
              <a:gd name="connsiteX15" fmla="*/ 2952925 w 5205369"/>
              <a:gd name="connsiteY15" fmla="*/ 502589 h 927308"/>
              <a:gd name="connsiteX16" fmla="*/ 3032620 w 5205369"/>
              <a:gd name="connsiteY16" fmla="*/ 884288 h 927308"/>
              <a:gd name="connsiteX17" fmla="*/ 3179428 w 5205369"/>
              <a:gd name="connsiteY17" fmla="*/ 427088 h 927308"/>
              <a:gd name="connsiteX18" fmla="*/ 3431097 w 5205369"/>
              <a:gd name="connsiteY18" fmla="*/ 418699 h 927308"/>
              <a:gd name="connsiteX19" fmla="*/ 3624044 w 5205369"/>
              <a:gd name="connsiteY19" fmla="*/ 401921 h 927308"/>
              <a:gd name="connsiteX20" fmla="*/ 3728906 w 5205369"/>
              <a:gd name="connsiteY20" fmla="*/ 733287 h 927308"/>
              <a:gd name="connsiteX21" fmla="*/ 3816991 w 5205369"/>
              <a:gd name="connsiteY21" fmla="*/ 322226 h 927308"/>
              <a:gd name="connsiteX22" fmla="*/ 4601362 w 5205369"/>
              <a:gd name="connsiteY22" fmla="*/ 259309 h 927308"/>
              <a:gd name="connsiteX23" fmla="*/ 4781725 w 5205369"/>
              <a:gd name="connsiteY23" fmla="*/ 691342 h 927308"/>
              <a:gd name="connsiteX24" fmla="*/ 5205369 w 5205369"/>
              <a:gd name="connsiteY24" fmla="*/ 708120 h 9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05369" h="927308">
                <a:moveTo>
                  <a:pt x="0" y="569701"/>
                </a:moveTo>
                <a:cubicBezTo>
                  <a:pt x="57674" y="323624"/>
                  <a:pt x="115349" y="77547"/>
                  <a:pt x="167780" y="125085"/>
                </a:cubicBezTo>
                <a:cubicBezTo>
                  <a:pt x="220211" y="172623"/>
                  <a:pt x="257961" y="792010"/>
                  <a:pt x="314587" y="854927"/>
                </a:cubicBezTo>
                <a:cubicBezTo>
                  <a:pt x="371213" y="917844"/>
                  <a:pt x="368417" y="573895"/>
                  <a:pt x="507534" y="502589"/>
                </a:cubicBezTo>
                <a:cubicBezTo>
                  <a:pt x="646651" y="431283"/>
                  <a:pt x="1010175" y="472528"/>
                  <a:pt x="1149292" y="427088"/>
                </a:cubicBezTo>
                <a:cubicBezTo>
                  <a:pt x="1288409" y="381648"/>
                  <a:pt x="1285613" y="197090"/>
                  <a:pt x="1342239" y="229947"/>
                </a:cubicBezTo>
                <a:cubicBezTo>
                  <a:pt x="1398865" y="262804"/>
                  <a:pt x="1431721" y="661981"/>
                  <a:pt x="1489046" y="624230"/>
                </a:cubicBezTo>
                <a:cubicBezTo>
                  <a:pt x="1546371" y="586480"/>
                  <a:pt x="1637251" y="46787"/>
                  <a:pt x="1686187" y="3444"/>
                </a:cubicBezTo>
                <a:cubicBezTo>
                  <a:pt x="1735123" y="-39899"/>
                  <a:pt x="1747008" y="339703"/>
                  <a:pt x="1782661" y="364171"/>
                </a:cubicBezTo>
                <a:cubicBezTo>
                  <a:pt x="1818314" y="388639"/>
                  <a:pt x="1859559" y="57274"/>
                  <a:pt x="1900106" y="150252"/>
                </a:cubicBezTo>
                <a:cubicBezTo>
                  <a:pt x="1940653" y="243230"/>
                  <a:pt x="1968616" y="863316"/>
                  <a:pt x="2025941" y="922039"/>
                </a:cubicBezTo>
                <a:cubicBezTo>
                  <a:pt x="2083266" y="980762"/>
                  <a:pt x="2184633" y="529853"/>
                  <a:pt x="2244055" y="502589"/>
                </a:cubicBezTo>
                <a:cubicBezTo>
                  <a:pt x="2303477" y="475325"/>
                  <a:pt x="2316759" y="708120"/>
                  <a:pt x="2382473" y="758454"/>
                </a:cubicBezTo>
                <a:cubicBezTo>
                  <a:pt x="2448187" y="808788"/>
                  <a:pt x="2573323" y="836751"/>
                  <a:pt x="2638338" y="804593"/>
                </a:cubicBezTo>
                <a:cubicBezTo>
                  <a:pt x="2703353" y="772435"/>
                  <a:pt x="2720131" y="615841"/>
                  <a:pt x="2772562" y="565507"/>
                </a:cubicBezTo>
                <a:cubicBezTo>
                  <a:pt x="2824993" y="515173"/>
                  <a:pt x="2909582" y="449459"/>
                  <a:pt x="2952925" y="502589"/>
                </a:cubicBezTo>
                <a:cubicBezTo>
                  <a:pt x="2996268" y="555719"/>
                  <a:pt x="2994870" y="896871"/>
                  <a:pt x="3032620" y="884288"/>
                </a:cubicBezTo>
                <a:cubicBezTo>
                  <a:pt x="3070370" y="871705"/>
                  <a:pt x="3113015" y="504686"/>
                  <a:pt x="3179428" y="427088"/>
                </a:cubicBezTo>
                <a:cubicBezTo>
                  <a:pt x="3245841" y="349490"/>
                  <a:pt x="3356994" y="422893"/>
                  <a:pt x="3431097" y="418699"/>
                </a:cubicBezTo>
                <a:cubicBezTo>
                  <a:pt x="3505200" y="414505"/>
                  <a:pt x="3574409" y="349490"/>
                  <a:pt x="3624044" y="401921"/>
                </a:cubicBezTo>
                <a:cubicBezTo>
                  <a:pt x="3673679" y="454352"/>
                  <a:pt x="3696748" y="746569"/>
                  <a:pt x="3728906" y="733287"/>
                </a:cubicBezTo>
                <a:cubicBezTo>
                  <a:pt x="3761064" y="720005"/>
                  <a:pt x="3671582" y="401222"/>
                  <a:pt x="3816991" y="322226"/>
                </a:cubicBezTo>
                <a:cubicBezTo>
                  <a:pt x="3962400" y="243230"/>
                  <a:pt x="4440573" y="197790"/>
                  <a:pt x="4601362" y="259309"/>
                </a:cubicBezTo>
                <a:cubicBezTo>
                  <a:pt x="4762151" y="320828"/>
                  <a:pt x="4681057" y="616540"/>
                  <a:pt x="4781725" y="691342"/>
                </a:cubicBezTo>
                <a:cubicBezTo>
                  <a:pt x="4882393" y="766144"/>
                  <a:pt x="5043881" y="737132"/>
                  <a:pt x="5205369" y="70812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86900" y="2420888"/>
            <a:ext cx="4389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Window-based. +/-: event occurs or not. </a:t>
            </a:r>
            <a:endParaRPr lang="en-US" sz="1600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53943" y="4032869"/>
            <a:ext cx="3595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Index-based. Vertical bar indicates </a:t>
            </a:r>
            <a:r>
              <a:rPr lang="en-US" sz="1600" dirty="0" smtClean="0">
                <a:latin typeface="+mn-lt"/>
              </a:rPr>
              <a:t>event.</a:t>
            </a:r>
            <a:endParaRPr lang="en-US" sz="1600" dirty="0">
              <a:latin typeface="+mn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03471" y="5502164"/>
            <a:ext cx="4913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Segment-based. Variable length of segments with different colors indicate different event types and </a:t>
            </a:r>
            <a:r>
              <a:rPr lang="en-US" sz="1600" dirty="0" smtClean="0">
                <a:latin typeface="+mn-lt"/>
              </a:rPr>
              <a:t>durations.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31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0724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119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DE0F10-C175-4DD7-BAAC-1F7561427B68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24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30725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204441"/>
            <a:ext cx="29670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atin typeface="+mj-lt"/>
                <a:ea typeface="+mn-ea"/>
                <a:cs typeface="Arial" pitchFamily="34" charset="0"/>
              </a:rPr>
              <a:t>Eating Gestures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756" y="830719"/>
            <a:ext cx="80803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Eating gesture is a segment of time of an identifiable eating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activity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algn="just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Vocabulary: rest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utensiling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bite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drink 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and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other</a:t>
            </a:r>
            <a:endParaRPr lang="en-US" sz="1600" dirty="0" smtClean="0">
              <a:latin typeface="+mn-lt"/>
              <a:ea typeface="+mn-ea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Each gesture is defined consisting of the following parts with at least 1 second duration: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the description of the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activity</a:t>
            </a:r>
            <a:endParaRPr lang="en-US" sz="1600" dirty="0" smtClean="0">
              <a:latin typeface="+mn-lt"/>
              <a:ea typeface="+mn-ea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the start time of the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activity</a:t>
            </a:r>
            <a:endParaRPr lang="en-US" sz="1600" dirty="0" smtClean="0">
              <a:latin typeface="+mn-lt"/>
              <a:ea typeface="+mn-ea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the end time of the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activity</a:t>
            </a:r>
            <a:endParaRPr lang="en-US" sz="1600" dirty="0" smtClean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4639" y="4213233"/>
            <a:ext cx="64928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rest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94031" y="4213233"/>
            <a:ext cx="114935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utensiling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3284" y="4213233"/>
            <a:ext cx="6492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bite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26771" y="6362695"/>
            <a:ext cx="1075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drink</a:t>
            </a:r>
          </a:p>
        </p:txBody>
      </p:sp>
      <p:pic>
        <p:nvPicPr>
          <p:cNvPr id="30733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563" y="2577185"/>
            <a:ext cx="2225040" cy="16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7279" y="2557039"/>
            <a:ext cx="2225040" cy="16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3609" y="2557039"/>
            <a:ext cx="2225040" cy="16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672" y="4725144"/>
            <a:ext cx="2225040" cy="16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18" y="4708448"/>
            <a:ext cx="2225040" cy="16687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79708" y="6353632"/>
            <a:ext cx="1075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other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06714"/>
            <a:ext cx="8212188" cy="4898498"/>
          </a:xfrm>
          <a:prstGeom prst="rect">
            <a:avLst/>
          </a:prstGeom>
        </p:spPr>
      </p:pic>
      <p:sp>
        <p:nvSpPr>
          <p:cNvPr id="32769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2772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119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F6D908-D622-46C1-85AA-9BC5BBB5D3EF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25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32773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25"/>
          <p:cNvSpPr txBox="1">
            <a:spLocks noChangeArrowheads="1"/>
          </p:cNvSpPr>
          <p:nvPr/>
        </p:nvSpPr>
        <p:spPr bwMode="auto">
          <a:xfrm>
            <a:off x="827584" y="5899498"/>
            <a:ext cx="75612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Calibri"/>
              </a:rPr>
              <a:t>18 </a:t>
            </a:r>
            <a:r>
              <a:rPr lang="en-US" altLang="zh-CN" sz="1600" dirty="0">
                <a:latin typeface="Calibri"/>
              </a:rPr>
              <a:t>Raters contributed to labeling gesture segments </a:t>
            </a:r>
            <a:r>
              <a:rPr lang="en-US" altLang="zh-CN" sz="1600" dirty="0" smtClean="0">
                <a:latin typeface="Calibri"/>
              </a:rPr>
              <a:t>of 488 </a:t>
            </a:r>
            <a:r>
              <a:rPr lang="en-US" altLang="zh-CN" sz="1600" dirty="0" smtClean="0">
                <a:latin typeface="Calibri"/>
              </a:rPr>
              <a:t>courses</a:t>
            </a:r>
            <a:endParaRPr lang="en-US" altLang="zh-CN" sz="1600" dirty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/>
              </a:rPr>
              <a:t>The </a:t>
            </a:r>
            <a:r>
              <a:rPr lang="en-US" sz="1600" dirty="0" smtClean="0">
                <a:latin typeface="Calibri"/>
              </a:rPr>
              <a:t>process of </a:t>
            </a:r>
            <a:r>
              <a:rPr lang="en-US" sz="1600" dirty="0">
                <a:latin typeface="Calibri"/>
              </a:rPr>
              <a:t>labeling a single meal took 60-120 </a:t>
            </a:r>
            <a:r>
              <a:rPr lang="en-US" sz="1600" dirty="0" smtClean="0">
                <a:latin typeface="Calibri"/>
              </a:rPr>
              <a:t>minutes</a:t>
            </a:r>
            <a:endParaRPr lang="en-US" altLang="zh-CN" sz="1600" dirty="0">
              <a:latin typeface="Calibri"/>
            </a:endParaRPr>
          </a:p>
        </p:txBody>
      </p:sp>
      <p:pic>
        <p:nvPicPr>
          <p:cNvPr id="32777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273550"/>
            <a:ext cx="21637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6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4221163"/>
            <a:ext cx="3859213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1" name="Picture 23" descr="white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4221163"/>
            <a:ext cx="3455987" cy="1112837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539750" y="4149725"/>
            <a:ext cx="3384550" cy="639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/>
            <a:r>
              <a:rPr lang="en-US" altLang="zh-CN" sz="1200" dirty="0" err="1">
                <a:latin typeface="Calibri"/>
              </a:rPr>
              <a:t>asdfg</a:t>
            </a:r>
            <a:r>
              <a:rPr lang="en-US" altLang="zh-CN" sz="1200" dirty="0">
                <a:latin typeface="Calibri"/>
              </a:rPr>
              <a:t> keys control playback: &lt;&lt; &lt; [] &gt; &gt;&gt;</a:t>
            </a:r>
          </a:p>
          <a:p>
            <a:pPr eaLnBrk="0" hangingPunct="0"/>
            <a:r>
              <a:rPr lang="en-US" altLang="zh-CN" sz="1200" dirty="0">
                <a:latin typeface="Calibri"/>
              </a:rPr>
              <a:t>[] keys jump to previous/next bite</a:t>
            </a:r>
          </a:p>
          <a:p>
            <a:pPr eaLnBrk="0" hangingPunct="0"/>
            <a:r>
              <a:rPr lang="en-US" altLang="zh-CN" sz="1200" dirty="0">
                <a:latin typeface="Calibri"/>
              </a:rPr>
              <a:t>b keys adds/edits bite</a:t>
            </a:r>
          </a:p>
        </p:txBody>
      </p:sp>
      <p:pic>
        <p:nvPicPr>
          <p:cNvPr id="32793" name="Picture 5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188" y="4724400"/>
            <a:ext cx="865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3628559" y="5026819"/>
            <a:ext cx="15113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smtClean="0">
                <a:latin typeface="+mn-lt"/>
                <a:ea typeface="+mn-ea"/>
                <a:cs typeface="Arial" pitchFamily="34" charset="0"/>
              </a:rPr>
              <a:t>labels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72000" y="1412875"/>
            <a:ext cx="5762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err="1">
                <a:latin typeface="+mn-lt"/>
                <a:ea typeface="+mn-ea"/>
                <a:cs typeface="Arial" pitchFamily="34" charset="0"/>
              </a:rPr>
              <a:t>AccX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" name="TextBox 55"/>
          <p:cNvSpPr txBox="1"/>
          <p:nvPr/>
        </p:nvSpPr>
        <p:spPr>
          <a:xfrm>
            <a:off x="4572000" y="2205038"/>
            <a:ext cx="57626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/>
            <a:r>
              <a:rPr lang="en-US" altLang="zh-CN" sz="1100" dirty="0" err="1">
                <a:latin typeface="Calibri"/>
              </a:rPr>
              <a:t>AccY</a:t>
            </a:r>
            <a:endParaRPr lang="en-US" altLang="zh-CN" sz="1100" dirty="0"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2000" y="2636838"/>
            <a:ext cx="57626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err="1">
                <a:latin typeface="+mn-lt"/>
                <a:ea typeface="+mn-ea"/>
                <a:cs typeface="Arial" pitchFamily="34" charset="0"/>
              </a:rPr>
              <a:t>AccZ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72000" y="3500438"/>
            <a:ext cx="57626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>
                <a:latin typeface="+mn-lt"/>
                <a:ea typeface="+mn-ea"/>
                <a:cs typeface="Arial" pitchFamily="34" charset="0"/>
              </a:rPr>
              <a:t>Yaw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2000" y="4076700"/>
            <a:ext cx="57626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>
                <a:latin typeface="+mn-lt"/>
                <a:ea typeface="+mn-ea"/>
                <a:cs typeface="Arial" pitchFamily="34" charset="0"/>
              </a:rPr>
              <a:t>Pitch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572000" y="4652963"/>
            <a:ext cx="57626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 smtClean="0">
                <a:latin typeface="+mn-lt"/>
                <a:ea typeface="+mn-ea"/>
                <a:cs typeface="Arial" pitchFamily="34" charset="0"/>
              </a:rPr>
              <a:t>Roll</a:t>
            </a:r>
            <a:endParaRPr lang="en-US" sz="11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Ground Truth-Gestures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0724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119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DE0F10-C175-4DD7-BAAC-1F7561427B68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26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30725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224135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atin typeface="+mj-lt"/>
              </a:rPr>
              <a:t>Inter-rater Reliability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509482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(a) </a:t>
            </a:r>
            <a:r>
              <a:rPr lang="en-US" sz="1400" dirty="0" smtClean="0">
                <a:latin typeface="+mj-lt"/>
              </a:rPr>
              <a:t>Agreement</a:t>
            </a:r>
            <a:endParaRPr lang="en-US" sz="1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54124" y="501496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(b) Boundary</a:t>
            </a:r>
          </a:p>
          <a:p>
            <a:r>
              <a:rPr lang="en-US" sz="1400" dirty="0" smtClean="0">
                <a:latin typeface="+mj-lt"/>
              </a:rPr>
              <a:t>Ambiguity </a:t>
            </a:r>
            <a:r>
              <a:rPr lang="en-US" sz="1400" dirty="0" smtClean="0">
                <a:latin typeface="+mj-lt"/>
              </a:rPr>
              <a:t>I</a:t>
            </a:r>
            <a:endParaRPr lang="en-US" sz="1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9934" y="501497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(e) </a:t>
            </a:r>
            <a:r>
              <a:rPr lang="en-US" sz="1400" dirty="0" smtClean="0">
                <a:latin typeface="+mj-lt"/>
              </a:rPr>
              <a:t>Mistake-missed</a:t>
            </a:r>
            <a:endParaRPr lang="en-US" sz="14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3880" y="501496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(f) </a:t>
            </a:r>
            <a:r>
              <a:rPr lang="en-US" sz="1400" dirty="0" smtClean="0">
                <a:latin typeface="+mj-lt"/>
              </a:rPr>
              <a:t>Mistake-identity</a:t>
            </a:r>
            <a:endParaRPr lang="en-US" sz="1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" y="3686998"/>
            <a:ext cx="8809814" cy="12160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59932" y="501496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(c) Boundary</a:t>
            </a:r>
          </a:p>
          <a:p>
            <a:r>
              <a:rPr lang="en-US" sz="1400" dirty="0" smtClean="0">
                <a:latin typeface="+mj-lt"/>
              </a:rPr>
              <a:t>Ambiguity </a:t>
            </a:r>
            <a:r>
              <a:rPr lang="en-US" sz="1400" dirty="0" smtClean="0">
                <a:latin typeface="+mj-lt"/>
              </a:rPr>
              <a:t>II</a:t>
            </a:r>
            <a:endParaRPr lang="en-US" sz="1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2152" y="501497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(d) Boundary</a:t>
            </a:r>
          </a:p>
          <a:p>
            <a:r>
              <a:rPr lang="en-US" sz="1400" dirty="0" smtClean="0">
                <a:latin typeface="+mj-lt"/>
              </a:rPr>
              <a:t>Ambiguity </a:t>
            </a:r>
            <a:r>
              <a:rPr lang="en-US" sz="1400" dirty="0" smtClean="0">
                <a:latin typeface="+mj-lt"/>
              </a:rPr>
              <a:t>III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43" y="848317"/>
            <a:ext cx="78488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For each gesture labeled by one </a:t>
            </a:r>
            <a:r>
              <a:rPr lang="en-US" sz="1600" dirty="0" smtClean="0">
                <a:latin typeface="+mj-lt"/>
              </a:rPr>
              <a:t>rater, any </a:t>
            </a:r>
            <a:r>
              <a:rPr lang="en-US" sz="1600" dirty="0">
                <a:latin typeface="+mj-lt"/>
              </a:rPr>
              <a:t>overlapped gesture labeled from the second rater was </a:t>
            </a:r>
            <a:r>
              <a:rPr lang="en-US" sz="1600" dirty="0" smtClean="0">
                <a:latin typeface="+mj-lt"/>
              </a:rPr>
              <a:t>examined.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Cases to determine gesture matching</a:t>
            </a:r>
            <a:r>
              <a:rPr lang="en-US" dirty="0" smtClean="0">
                <a:latin typeface="+mj-lt"/>
              </a:rPr>
              <a:t>:</a:t>
            </a:r>
          </a:p>
          <a:p>
            <a:endParaRPr lang="en-US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Agreement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Boundary Ambiguity </a:t>
            </a:r>
            <a:r>
              <a:rPr lang="en-US" sz="1600" dirty="0" smtClean="0">
                <a:latin typeface="+mj-lt"/>
              </a:rPr>
              <a:t>I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Boundary Ambiguity </a:t>
            </a:r>
            <a:r>
              <a:rPr lang="en-US" sz="1600" dirty="0" smtClean="0">
                <a:latin typeface="+mj-lt"/>
              </a:rPr>
              <a:t>II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Boundary Ambiguity </a:t>
            </a:r>
            <a:r>
              <a:rPr lang="en-US" sz="1600" dirty="0" smtClean="0">
                <a:latin typeface="+mj-lt"/>
              </a:rPr>
              <a:t>III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Mistake-missed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Mistake-identity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9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0724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119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DE0F10-C175-4DD7-BAAC-1F7561427B68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27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30725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224135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atin typeface="+mj-lt"/>
              </a:rPr>
              <a:t>Results</a:t>
            </a:r>
            <a:endParaRPr lang="en-US" sz="2400" b="1" dirty="0">
              <a:latin typeface="+mj-lt"/>
              <a:ea typeface="+mn-ea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93080"/>
              </p:ext>
            </p:extLst>
          </p:nvPr>
        </p:nvGraphicFramePr>
        <p:xfrm>
          <a:off x="451461" y="1185763"/>
          <a:ext cx="8164876" cy="1795549"/>
        </p:xfrm>
        <a:graphic>
          <a:graphicData uri="http://schemas.openxmlformats.org/drawingml/2006/table">
            <a:tbl>
              <a:tblPr/>
              <a:tblGrid>
                <a:gridCol w="1942627"/>
                <a:gridCol w="1365860"/>
                <a:gridCol w="1214097"/>
                <a:gridCol w="1138216"/>
                <a:gridCol w="1289979"/>
                <a:gridCol w="1214097"/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#Gestures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Bite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Drink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Rest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Utensiling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Agreement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13184 (75%)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5814 (89.6%)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594 (66.9%)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2926 (58.9%)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3850 (73.5%)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Overall Boundary ambiguity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3064 (17.5%)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635 (9.8%)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277 (31.2%)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1223 (24.6%)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929 (17.7%)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5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Overall mistakes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1328 (7.5%)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 (0.6%)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 (1.9%)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817 (16.5%)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457 (8.7%)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Overall agreement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16248 (92.5%)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6449 (99.4%)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871 (98.1%)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4149 (83.5%)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4779 (91.3%)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7082" y="3573016"/>
            <a:ext cx="82192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A total of 51,614 gestures were manually </a:t>
            </a:r>
            <a:r>
              <a:rPr lang="en-US" sz="1600" dirty="0" smtClean="0">
                <a:latin typeface="+mj-lt"/>
              </a:rPr>
              <a:t>labeled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Inter-rater </a:t>
            </a:r>
            <a:r>
              <a:rPr lang="en-US" sz="1600" dirty="0">
                <a:latin typeface="+mj-lt"/>
              </a:rPr>
              <a:t>reliability was conducted to </a:t>
            </a:r>
            <a:r>
              <a:rPr lang="en-US" sz="1600" dirty="0" smtClean="0">
                <a:latin typeface="+mj-lt"/>
              </a:rPr>
              <a:t>determine the consistency of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gestures, with 92.5</a:t>
            </a:r>
            <a:r>
              <a:rPr lang="en-US" sz="1600" dirty="0">
                <a:latin typeface="+mj-lt"/>
              </a:rPr>
              <a:t>% agreement (</a:t>
            </a:r>
            <a:r>
              <a:rPr lang="en-US" sz="1600" dirty="0" smtClean="0">
                <a:latin typeface="+mj-lt"/>
              </a:rPr>
              <a:t>75% exact </a:t>
            </a:r>
            <a:r>
              <a:rPr lang="en-US" sz="1600" dirty="0">
                <a:latin typeface="+mj-lt"/>
              </a:rPr>
              <a:t>agreement, 17.5% boundary ambiguity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The usefulness of a third rater independently labeling each meal </a:t>
            </a:r>
            <a:r>
              <a:rPr lang="en-US" sz="1600" dirty="0" smtClean="0">
                <a:latin typeface="+mj-lt"/>
              </a:rPr>
              <a:t>was </a:t>
            </a:r>
            <a:r>
              <a:rPr lang="en-US" sz="1600" dirty="0">
                <a:latin typeface="+mj-lt"/>
              </a:rPr>
              <a:t>explored. After 7 </a:t>
            </a:r>
            <a:r>
              <a:rPr lang="en-US" sz="1600" dirty="0" smtClean="0">
                <a:latin typeface="+mj-lt"/>
              </a:rPr>
              <a:t>courses were </a:t>
            </a:r>
            <a:r>
              <a:rPr lang="en-US" sz="1600" dirty="0">
                <a:latin typeface="+mj-lt"/>
              </a:rPr>
              <a:t>labeled, the process was stopped. </a:t>
            </a:r>
            <a:r>
              <a:rPr lang="en-US" sz="1600" dirty="0" smtClean="0">
                <a:latin typeface="+mj-lt"/>
              </a:rPr>
              <a:t>The mistake </a:t>
            </a:r>
            <a:r>
              <a:rPr lang="en-US" sz="1600" dirty="0">
                <a:latin typeface="+mj-lt"/>
              </a:rPr>
              <a:t>and ambiguity rate did not </a:t>
            </a:r>
            <a:r>
              <a:rPr lang="en-US" sz="1600" dirty="0" smtClean="0">
                <a:latin typeface="+mj-lt"/>
              </a:rPr>
              <a:t>change</a:t>
            </a:r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97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28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8367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Outline</a:t>
            </a:r>
            <a:endParaRPr lang="en-US" sz="2000" dirty="0">
              <a:latin typeface="+mj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1219199"/>
            <a:ext cx="7696200" cy="56388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Introduction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Non-HMM algorithm for eating detection: 1 word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Lexicography of hand gestures during eating: 5 words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Impact of the quantity of training data and model </a:t>
            </a:r>
            <a:r>
              <a:rPr lang="en-US" sz="1600" b="1" dirty="0" smtClean="0"/>
              <a:t>complexity: 5 words</a:t>
            </a:r>
            <a:endParaRPr lang="en-US" sz="1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Contextual dependent hidden Markov models: 5 words, multiple dialects</a:t>
            </a:r>
            <a:endParaRPr lang="en-US" sz="1600" dirty="0"/>
          </a:p>
        </p:txBody>
      </p:sp>
      <p:pic>
        <p:nvPicPr>
          <p:cNvPr id="10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3284984"/>
            <a:ext cx="34542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1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29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24135"/>
            <a:ext cx="489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atin typeface="+mj-lt"/>
              </a:rPr>
              <a:t>Gesture Recognition</a:t>
            </a:r>
            <a:endParaRPr lang="en-US" sz="24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999" y="1109435"/>
            <a:ext cx="8367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Sign </a:t>
            </a:r>
            <a:r>
              <a:rPr lang="en-US" sz="1600" dirty="0">
                <a:latin typeface="+mj-lt"/>
              </a:rPr>
              <a:t>language gestures are designed to communicate </a:t>
            </a:r>
            <a:r>
              <a:rPr lang="en-US" sz="1600" dirty="0" smtClean="0">
                <a:latin typeface="+mj-lt"/>
              </a:rPr>
              <a:t>intent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24" y="1477247"/>
            <a:ext cx="2569739" cy="1346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81" y="3412072"/>
            <a:ext cx="1395051" cy="1328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275" y="870594"/>
            <a:ext cx="7925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Gesture recognition has been widely studied in sign language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2276872"/>
            <a:ext cx="7062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Eating gestures are a result of a physiological activity (eating)</a:t>
            </a:r>
            <a:endParaRPr lang="en-US" sz="16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1648044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An HMM constructed with 3-4 states and 1-3 </a:t>
            </a:r>
            <a:r>
              <a:rPr lang="en-US" sz="1600" dirty="0" smtClean="0">
                <a:latin typeface="+mj-lt"/>
              </a:rPr>
              <a:t>Gaussians</a:t>
            </a:r>
            <a:r>
              <a:rPr lang="en-US" sz="1600" dirty="0" smtClean="0"/>
              <a:t> </a:t>
            </a:r>
            <a:endParaRPr lang="en-US" sz="1600" dirty="0" smtClean="0">
              <a:latin typeface="+mj-lt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Training </a:t>
            </a:r>
            <a:r>
              <a:rPr lang="en-US" sz="1600" dirty="0">
                <a:latin typeface="+mj-lt"/>
              </a:rPr>
              <a:t>data for 24-60 samples per word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560" y="5301208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We provide context on the relationship between a </a:t>
            </a:r>
            <a:r>
              <a:rPr lang="en-US" sz="1600" b="1" dirty="0" smtClean="0">
                <a:latin typeface="+mj-lt"/>
              </a:rPr>
              <a:t>laboratory experiment </a:t>
            </a:r>
            <a:r>
              <a:rPr lang="en-US" sz="1600" b="1" dirty="0">
                <a:latin typeface="+mj-lt"/>
              </a:rPr>
              <a:t>that demonstrates a proof-of-concept, and a potential deployment of the same </a:t>
            </a:r>
            <a:r>
              <a:rPr lang="en-US" sz="1600" b="1" dirty="0" smtClean="0">
                <a:latin typeface="+mj-lt"/>
              </a:rPr>
              <a:t>method on </a:t>
            </a:r>
            <a:r>
              <a:rPr lang="en-US" sz="1600" b="1" dirty="0">
                <a:latin typeface="+mj-lt"/>
              </a:rPr>
              <a:t>a larger </a:t>
            </a:r>
            <a:r>
              <a:rPr lang="en-US" sz="1600" b="1" dirty="0" smtClean="0">
                <a:latin typeface="+mj-lt"/>
              </a:rPr>
              <a:t>population</a:t>
            </a:r>
            <a:endParaRPr lang="en-US" sz="1600" b="1" dirty="0"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702251"/>
              </p:ext>
            </p:extLst>
          </p:nvPr>
        </p:nvGraphicFramePr>
        <p:xfrm>
          <a:off x="827584" y="2788136"/>
          <a:ext cx="446449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103784"/>
                <a:gridCol w="11284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#Subjects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#Gestures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Amft</a:t>
                      </a:r>
                      <a:r>
                        <a:rPr lang="en-US" sz="1600" dirty="0" smtClean="0"/>
                        <a:t> et al. [7]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Ye et al. [129]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760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Thomaz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</a:t>
                      </a:r>
                      <a:r>
                        <a:rPr lang="en-US" sz="1600" dirty="0" smtClean="0"/>
                        <a:t>[117]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1,184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Ramos-Garcia et al. [97]</a:t>
                      </a:r>
                      <a:endParaRPr lang="en-US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2,786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51,614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ight Brace 17"/>
          <p:cNvSpPr/>
          <p:nvPr/>
        </p:nvSpPr>
        <p:spPr>
          <a:xfrm>
            <a:off x="5364088" y="3185381"/>
            <a:ext cx="216024" cy="98533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01773" y="3506461"/>
            <a:ext cx="480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lab</a:t>
            </a:r>
            <a:endParaRPr lang="en-US" sz="1600" dirty="0">
              <a:latin typeface="+mn-lt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5364088" y="4289061"/>
            <a:ext cx="214268" cy="69432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601772" y="4460195"/>
            <a:ext cx="95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cafeteria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916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7" grpId="0"/>
      <p:bldP spid="8" grpId="0"/>
      <p:bldP spid="15" grpId="0"/>
      <p:bldP spid="16" grpId="0"/>
      <p:bldP spid="18" grpId="0" animBg="1"/>
      <p:bldP spid="19" grpId="0"/>
      <p:bldP spid="20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Motivating Health Problem</a:t>
            </a:r>
            <a:endParaRPr lang="en-US" altLang="zh-CN" sz="2400" dirty="0">
              <a:latin typeface="Calibri"/>
            </a:endParaRPr>
          </a:p>
          <a:p>
            <a:pPr eaLnBrk="0" hangingPunct="0"/>
            <a:endParaRPr lang="en-US" altLang="zh-CN" dirty="0">
              <a:latin typeface="Verdana" pitchFamily="34" charset="0"/>
            </a:endParaRPr>
          </a:p>
          <a:p>
            <a:pPr eaLnBrk="0" hangingPunct="0"/>
            <a:endParaRPr lang="en-US" altLang="zh-CN" dirty="0">
              <a:latin typeface="Verdana" pitchFamily="34" charset="0"/>
            </a:endParaRPr>
          </a:p>
          <a:p>
            <a:pPr eaLnBrk="0" hangingPunct="0"/>
            <a:endParaRPr lang="en-US" altLang="zh-CN" dirty="0">
              <a:latin typeface="Verdana" pitchFamily="34" charset="0"/>
            </a:endParaRPr>
          </a:p>
          <a:p>
            <a:pPr eaLnBrk="0" hangingPunct="0"/>
            <a:endParaRPr lang="en-US" altLang="zh-CN" dirty="0">
              <a:latin typeface="Verdana" pitchFamily="34" charset="0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37312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528" y="882966"/>
            <a:ext cx="8153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" panose="020F0502020204030204" pitchFamily="34" charset="0"/>
                <a:ea typeface="+mn-ea"/>
                <a:cs typeface="Arial" pitchFamily="34" charset="0"/>
              </a:rPr>
              <a:t>Prevalence of obesity in USA</a:t>
            </a:r>
            <a:endParaRPr lang="en-US" sz="2400" dirty="0"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lvl="1" indent="-342900" algn="just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Calibri" panose="020F0502020204030204" pitchFamily="34" charset="0"/>
                <a:ea typeface="+mn-ea"/>
                <a:cs typeface="Arial" pitchFamily="34" charset="0"/>
              </a:rPr>
              <a:t>Children</a:t>
            </a:r>
            <a:r>
              <a:rPr lang="en-US" sz="1600" dirty="0">
                <a:latin typeface="Calibri" panose="020F0502020204030204" pitchFamily="34" charset="0"/>
                <a:ea typeface="+mn-ea"/>
                <a:cs typeface="Arial" pitchFamily="34" charset="0"/>
              </a:rPr>
              <a:t>: 31.2% of children in </a:t>
            </a:r>
            <a:r>
              <a:rPr lang="en-US" sz="1600" dirty="0" smtClean="0">
                <a:latin typeface="Calibri" panose="020F0502020204030204" pitchFamily="34" charset="0"/>
                <a:ea typeface="+mn-ea"/>
                <a:cs typeface="Arial" pitchFamily="34" charset="0"/>
              </a:rPr>
              <a:t>age between 10 and 17 </a:t>
            </a:r>
            <a:r>
              <a:rPr lang="en-US" sz="1600" dirty="0">
                <a:latin typeface="Calibri" panose="020F0502020204030204" pitchFamily="34" charset="0"/>
                <a:ea typeface="+mn-ea"/>
                <a:cs typeface="Arial" pitchFamily="34" charset="0"/>
              </a:rPr>
              <a:t>are overweight or </a:t>
            </a:r>
            <a:r>
              <a:rPr lang="en-US" sz="1600" dirty="0" smtClean="0">
                <a:latin typeface="Calibri" panose="020F0502020204030204" pitchFamily="34" charset="0"/>
                <a:ea typeface="+mn-ea"/>
                <a:cs typeface="Arial" pitchFamily="34" charset="0"/>
              </a:rPr>
              <a:t>obese</a:t>
            </a:r>
            <a:endParaRPr lang="en-US" sz="1600" dirty="0" smtClean="0"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lvl="1" indent="-342900" algn="just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Calibri" panose="020F0502020204030204" pitchFamily="34" charset="0"/>
                <a:ea typeface="+mn-ea"/>
                <a:cs typeface="Arial" pitchFamily="34" charset="0"/>
              </a:rPr>
              <a:t>Adults: 39.6% of adults are obese and prevalence is increased among women, in age between 40 and 59 years and 60 years or older</a:t>
            </a:r>
            <a:r>
              <a:rPr lang="en-US" sz="1200" dirty="0">
                <a:latin typeface="Calibri" panose="020F0502020204030204" pitchFamily="34" charset="0"/>
                <a:ea typeface="+mn-ea"/>
                <a:cs typeface="Arial" pitchFamily="34" charset="0"/>
              </a:rPr>
              <a:t>.  (HC et </a:t>
            </a:r>
            <a:r>
              <a:rPr lang="en-US" sz="1200" dirty="0" smtClean="0">
                <a:latin typeface="Calibri" panose="020F0502020204030204" pitchFamily="34" charset="0"/>
                <a:ea typeface="+mn-ea"/>
                <a:cs typeface="Arial" pitchFamily="34" charset="0"/>
              </a:rPr>
              <a:t>al. 2018)</a:t>
            </a:r>
            <a:endParaRPr lang="en-US" sz="1600" dirty="0"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0112" y="6296763"/>
            <a:ext cx="27911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00" dirty="0">
                <a:latin typeface="+mn-lt"/>
                <a:ea typeface="+mn-ea"/>
                <a:cs typeface="Arial" pitchFamily="34" charset="0"/>
              </a:rPr>
              <a:t>(the STATE of OBESITY, </a:t>
            </a:r>
            <a:r>
              <a:rPr lang="en-US" sz="1000" dirty="0" smtClean="0">
                <a:latin typeface="+mn-lt"/>
                <a:ea typeface="+mn-ea"/>
                <a:cs typeface="Arial" pitchFamily="34" charset="0"/>
              </a:rPr>
              <a:t>updated at Aug. 31, 2017) </a:t>
            </a:r>
            <a:endParaRPr lang="en-US" sz="10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67307"/>
            <a:ext cx="3600400" cy="323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36164"/>
            <a:ext cx="8269530" cy="4344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30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323850" y="242888"/>
            <a:ext cx="2630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Data Preprocessing</a:t>
            </a:r>
            <a:endParaRPr lang="en-US" altLang="zh-CN" sz="24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1000" y="1072249"/>
                <a:ext cx="8533596" cy="1919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Let the data set be comprised of d eating </a:t>
                </a:r>
                <a:r>
                  <a:rPr lang="en-US" sz="1600" dirty="0" smtClean="0">
                    <a:latin typeface="+mn-lt"/>
                  </a:rPr>
                  <a:t>sessions</a:t>
                </a: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The wrist </a:t>
                </a:r>
                <a:r>
                  <a:rPr lang="en-US" sz="1600" dirty="0">
                    <a:latin typeface="+mn-lt"/>
                  </a:rPr>
                  <a:t>motion data is </a:t>
                </a:r>
                <a:r>
                  <a:rPr lang="en-US" sz="1600" dirty="0" smtClean="0">
                    <a:latin typeface="+mn-lt"/>
                  </a:rPr>
                  <a:t>defined </a:t>
                </a:r>
                <a:r>
                  <a:rPr lang="en-US" sz="1600" dirty="0">
                    <a:latin typeface="+mn-lt"/>
                  </a:rPr>
                  <a:t>as </a:t>
                </a:r>
                <a:endParaRPr lang="en-US" sz="1600" dirty="0" smtClean="0">
                  <a:latin typeface="+mn-lt"/>
                </a:endParaRPr>
              </a:p>
              <a:p>
                <a:endParaRPr lang="en-US" sz="1600" dirty="0" smtClean="0">
                  <a:latin typeface="+mn-lt"/>
                </a:endParaRPr>
              </a:p>
              <a:p>
                <a:r>
                  <a:rPr lang="en-US" sz="1600" dirty="0" smtClean="0">
                    <a:latin typeface="+mn-lt"/>
                  </a:rPr>
                  <a:t>where x, y, z </a:t>
                </a:r>
                <a:r>
                  <a:rPr lang="en-US" sz="1600" dirty="0">
                    <a:latin typeface="+mn-lt"/>
                  </a:rPr>
                  <a:t>are accelerometer sensor readings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 smtClean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 smtClean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 smtClean="0">
                    <a:latin typeface="+mn-lt"/>
                  </a:rPr>
                  <a:t>are </a:t>
                </a:r>
                <a:r>
                  <a:rPr lang="en-US" sz="1600" dirty="0">
                    <a:latin typeface="+mn-lt"/>
                  </a:rPr>
                  <a:t>gyroscope </a:t>
                </a:r>
                <a:r>
                  <a:rPr lang="en-US" sz="1600" dirty="0" smtClean="0">
                    <a:latin typeface="+mn-lt"/>
                  </a:rPr>
                  <a:t>sensor </a:t>
                </a:r>
                <a:r>
                  <a:rPr lang="en-US" sz="1600" dirty="0" smtClean="0">
                    <a:latin typeface="+mn-lt"/>
                  </a:rPr>
                  <a:t>readings</a:t>
                </a:r>
                <a:endParaRPr lang="en-US" sz="1600" dirty="0" smtClean="0">
                  <a:latin typeface="+mn-lt"/>
                </a:endParaRPr>
              </a:p>
              <a:p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Data is smoothed </a:t>
                </a:r>
                <a:r>
                  <a:rPr lang="en-US" sz="1600" dirty="0">
                    <a:latin typeface="+mn-lt"/>
                  </a:rPr>
                  <a:t>using a Gaussian-weighted window of width </a:t>
                </a:r>
                <a:r>
                  <a:rPr lang="en-US" sz="1600" dirty="0" smtClean="0">
                    <a:latin typeface="+mn-lt"/>
                  </a:rPr>
                  <a:t>1s </a:t>
                </a:r>
                <a:r>
                  <a:rPr lang="en-US" sz="1600" dirty="0">
                    <a:latin typeface="+mn-lt"/>
                  </a:rPr>
                  <a:t>and </a:t>
                </a:r>
                <a:r>
                  <a:rPr lang="en-US" sz="1600" dirty="0" smtClean="0">
                    <a:latin typeface="+mn-lt"/>
                  </a:rPr>
                  <a:t>standard deviation </a:t>
                </a:r>
                <a:r>
                  <a:rPr lang="en-US" sz="1600" dirty="0">
                    <a:latin typeface="+mn-lt"/>
                  </a:rPr>
                  <a:t>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600" dirty="0" smtClean="0">
                    <a:latin typeface="+mn-lt"/>
                  </a:rPr>
                  <a:t> </a:t>
                </a:r>
                <a:r>
                  <a:rPr lang="en-US" sz="1600" dirty="0">
                    <a:latin typeface="+mn-lt"/>
                  </a:rPr>
                  <a:t>s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72249"/>
                <a:ext cx="8533596" cy="1919115"/>
              </a:xfrm>
              <a:prstGeom prst="rect">
                <a:avLst/>
              </a:prstGeom>
              <a:blipFill rotWithShape="0">
                <a:blip r:embed="rId4"/>
                <a:stretch>
                  <a:fillRect l="-429" t="-952" b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54045"/>
            <a:ext cx="2160229" cy="308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48794"/>
            <a:ext cx="4236140" cy="16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31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323850" y="242888"/>
            <a:ext cx="1764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Architecture</a:t>
            </a:r>
            <a:endParaRPr lang="en-US" altLang="zh-CN" sz="24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7776864" cy="43346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850" y="909761"/>
            <a:ext cx="8362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HMM-S</a:t>
            </a:r>
            <a:r>
              <a:rPr lang="en-US" sz="1600" dirty="0">
                <a:latin typeface="+mn-lt"/>
              </a:rPr>
              <a:t>: model a single gesture as a sequence of sub-gestures with each </a:t>
            </a:r>
            <a:r>
              <a:rPr lang="en-US" sz="1600" dirty="0" smtClean="0">
                <a:latin typeface="+mn-lt"/>
              </a:rPr>
              <a:t>sub-gesture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represented </a:t>
            </a:r>
            <a:r>
              <a:rPr lang="en-US" sz="1600" dirty="0">
                <a:latin typeface="+mn-lt"/>
              </a:rPr>
              <a:t>by a state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HMM-N: model a sequence of N previous gestures as context to improve </a:t>
            </a:r>
            <a:r>
              <a:rPr lang="en-US" sz="1600" dirty="0" smtClean="0">
                <a:latin typeface="+mn-lt"/>
              </a:rPr>
              <a:t>recognition of </a:t>
            </a:r>
            <a:r>
              <a:rPr lang="en-US" sz="1600" dirty="0">
                <a:latin typeface="+mn-lt"/>
              </a:rPr>
              <a:t>the current gesture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45755"/>
            <a:ext cx="3456383" cy="2071277"/>
          </a:xfrm>
          <a:prstGeom prst="rect">
            <a:avLst/>
          </a:prstGeom>
        </p:spPr>
      </p:pic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16576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32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323850" y="242888"/>
            <a:ext cx="1157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HMM-S</a:t>
            </a:r>
            <a:endParaRPr lang="en-US" altLang="zh-CN" sz="24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23850" y="852843"/>
                <a:ext cx="8147248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  <a:ea typeface="Cambria Math" panose="02040503050406030204" pitchFamily="18" charset="0"/>
                  </a:rPr>
                  <a:t>Parameters in an HMM: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Observables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= 9 (0.6s)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=4 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6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600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852843"/>
                <a:ext cx="8147248" cy="1846659"/>
              </a:xfrm>
              <a:prstGeom prst="rect">
                <a:avLst/>
              </a:prstGeom>
              <a:blipFill rotWithShape="0">
                <a:blip r:embed="rId5"/>
                <a:stretch>
                  <a:fillRect l="-299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81000" y="3717032"/>
                <a:ext cx="8147248" cy="2578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+mn-lt"/>
                  </a:rPr>
                  <a:t>Gaussian mixture models (GMMs) are used to describe the emission probabilities B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r>
                  <a:rPr lang="en-US" sz="1600" dirty="0" smtClean="0">
                    <a:latin typeface="+mn-lt"/>
                  </a:rPr>
                  <a:t>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600" dirty="0">
                    <a:latin typeface="+mn-lt"/>
                  </a:rPr>
                  <a:t> represent weight, mean and covariance matrix of the </a:t>
                </a:r>
                <a:r>
                  <a:rPr lang="en-US" sz="1600" dirty="0" err="1">
                    <a:latin typeface="+mn-lt"/>
                  </a:rPr>
                  <a:t>i-th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smtClean="0">
                    <a:latin typeface="+mn-lt"/>
                  </a:rPr>
                  <a:t>Gaussian</a:t>
                </a: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Architecture: left-to-right with skip</a:t>
                </a:r>
                <a:endParaRPr lang="en-US" sz="1600" dirty="0">
                  <a:latin typeface="+mn-lt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717032"/>
                <a:ext cx="8147248" cy="2578463"/>
              </a:xfrm>
              <a:prstGeom prst="rect">
                <a:avLst/>
              </a:prstGeom>
              <a:blipFill rotWithShape="0">
                <a:blip r:embed="rId6"/>
                <a:stretch>
                  <a:fillRect l="-299" t="-709" b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12" y="4038562"/>
            <a:ext cx="4000423" cy="7238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20" y="4684965"/>
            <a:ext cx="3996614" cy="6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5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33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1520" y="220934"/>
            <a:ext cx="1282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 HMM-N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132" y="867420"/>
            <a:ext cx="843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A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sequence of N previous gestures </a:t>
            </a:r>
            <a:r>
              <a:rPr lang="en-US" sz="1600" dirty="0" smtClean="0">
                <a:latin typeface="+mn-lt"/>
              </a:rPr>
              <a:t>is modeled as </a:t>
            </a:r>
            <a:r>
              <a:rPr lang="en-US" sz="1600" dirty="0">
                <a:latin typeface="+mn-lt"/>
              </a:rPr>
              <a:t>context to improve </a:t>
            </a:r>
            <a:r>
              <a:rPr lang="en-US" sz="1600" dirty="0" smtClean="0">
                <a:latin typeface="+mn-lt"/>
              </a:rPr>
              <a:t>recognition of </a:t>
            </a:r>
            <a:r>
              <a:rPr lang="en-US" sz="1600" dirty="0">
                <a:latin typeface="+mn-lt"/>
              </a:rPr>
              <a:t>the current gesture</a:t>
            </a:r>
            <a:endParaRPr lang="en-US" sz="1600" dirty="0" smtClean="0"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0" y="2316830"/>
            <a:ext cx="7428983" cy="8185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8020" y="2213263"/>
            <a:ext cx="807228" cy="971032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4387" y="2202545"/>
            <a:ext cx="560808" cy="98175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23566" y="2202545"/>
            <a:ext cx="1546928" cy="98175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370" y="2202545"/>
            <a:ext cx="614351" cy="98175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04406" y="2213263"/>
            <a:ext cx="553120" cy="971032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39354" y="2206734"/>
            <a:ext cx="810902" cy="977561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53182" y="2206734"/>
            <a:ext cx="823953" cy="96452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12467" y="286099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utensiling</a:t>
            </a:r>
            <a:endParaRPr lang="en-US" sz="1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98914" y="2863565"/>
            <a:ext cx="547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bite</a:t>
            </a:r>
            <a:endParaRPr lang="en-US" sz="14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00568" y="285664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utensiling</a:t>
            </a:r>
            <a:endParaRPr lang="en-US" sz="14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3211" y="2863477"/>
            <a:ext cx="547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bite</a:t>
            </a:r>
            <a:endParaRPr lang="en-US" sz="14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00217" y="2860989"/>
            <a:ext cx="547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rest</a:t>
            </a:r>
            <a:endParaRPr lang="en-US" sz="14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83344" y="2834574"/>
            <a:ext cx="619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drink</a:t>
            </a:r>
            <a:endParaRPr lang="en-US" sz="14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95508" y="2663627"/>
            <a:ext cx="54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11027" y="2161823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27" y="2161823"/>
                <a:ext cx="64807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029568" y="2139929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568" y="2139929"/>
                <a:ext cx="64807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932996" y="2137748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996" y="2137748"/>
                <a:ext cx="64807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755550" y="2184255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550" y="2184255"/>
                <a:ext cx="64807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662918" y="2188457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18" y="2188457"/>
                <a:ext cx="648072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032615" y="2179283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615" y="2179283"/>
                <a:ext cx="648072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461410" y="2192039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10" y="2192039"/>
                <a:ext cx="648072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35"/>
          <p:cNvSpPr/>
          <p:nvPr/>
        </p:nvSpPr>
        <p:spPr>
          <a:xfrm>
            <a:off x="6372200" y="2007011"/>
            <a:ext cx="1614335" cy="174903"/>
          </a:xfrm>
          <a:custGeom>
            <a:avLst/>
            <a:gdLst>
              <a:gd name="connsiteX0" fmla="*/ 2837 w 1387020"/>
              <a:gd name="connsiteY0" fmla="*/ 317996 h 347357"/>
              <a:gd name="connsiteX1" fmla="*/ 107699 w 1387020"/>
              <a:gd name="connsiteY1" fmla="*/ 179578 h 347357"/>
              <a:gd name="connsiteX2" fmla="*/ 707512 w 1387020"/>
              <a:gd name="connsiteY2" fmla="*/ 3409 h 347357"/>
              <a:gd name="connsiteX3" fmla="*/ 1387020 w 1387020"/>
              <a:gd name="connsiteY3" fmla="*/ 347357 h 34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020" h="347357">
                <a:moveTo>
                  <a:pt x="2837" y="317996"/>
                </a:moveTo>
                <a:cubicBezTo>
                  <a:pt x="-3455" y="275002"/>
                  <a:pt x="-9747" y="232009"/>
                  <a:pt x="107699" y="179578"/>
                </a:cubicBezTo>
                <a:cubicBezTo>
                  <a:pt x="225145" y="127147"/>
                  <a:pt x="494292" y="-24554"/>
                  <a:pt x="707512" y="3409"/>
                </a:cubicBezTo>
                <a:cubicBezTo>
                  <a:pt x="920732" y="31372"/>
                  <a:pt x="1153876" y="189364"/>
                  <a:pt x="1387020" y="347357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449702" y="1634298"/>
                <a:ext cx="18692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𝐇𝐌𝐌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endChr m:val="|"/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b="1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702" y="1634298"/>
                <a:ext cx="1869230" cy="307777"/>
              </a:xfrm>
              <a:prstGeom prst="rect">
                <a:avLst/>
              </a:prstGeom>
              <a:blipFill rotWithShape="0"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825349" y="3984331"/>
                <a:ext cx="23288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𝐇𝐌𝐌𝟑</m:t>
                      </m:r>
                      <m:r>
                        <a:rPr 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endChr m:val="|"/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sSub>
                        <m:sSubPr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b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b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b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4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349" y="3984331"/>
                <a:ext cx="2328843" cy="307777"/>
              </a:xfrm>
              <a:prstGeom prst="rect">
                <a:avLst/>
              </a:prstGeom>
              <a:blipFill rotWithShape="0"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reeform 38"/>
          <p:cNvSpPr/>
          <p:nvPr/>
        </p:nvSpPr>
        <p:spPr>
          <a:xfrm>
            <a:off x="5004048" y="3213262"/>
            <a:ext cx="2512913" cy="1041209"/>
          </a:xfrm>
          <a:custGeom>
            <a:avLst/>
            <a:gdLst>
              <a:gd name="connsiteX0" fmla="*/ 0 w 2957120"/>
              <a:gd name="connsiteY0" fmla="*/ 57515 h 1408221"/>
              <a:gd name="connsiteX1" fmla="*/ 541090 w 2957120"/>
              <a:gd name="connsiteY1" fmla="*/ 447603 h 1408221"/>
              <a:gd name="connsiteX2" fmla="*/ 1367406 w 2957120"/>
              <a:gd name="connsiteY2" fmla="*/ 28154 h 1408221"/>
              <a:gd name="connsiteX3" fmla="*/ 2038525 w 2957120"/>
              <a:gd name="connsiteY3" fmla="*/ 1408143 h 1408221"/>
              <a:gd name="connsiteX4" fmla="*/ 2957120 w 2957120"/>
              <a:gd name="connsiteY4" fmla="*/ 95266 h 140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120" h="1408221">
                <a:moveTo>
                  <a:pt x="0" y="57515"/>
                </a:moveTo>
                <a:cubicBezTo>
                  <a:pt x="156594" y="255005"/>
                  <a:pt x="313189" y="452496"/>
                  <a:pt x="541090" y="447603"/>
                </a:cubicBezTo>
                <a:cubicBezTo>
                  <a:pt x="768991" y="442710"/>
                  <a:pt x="1117833" y="-131936"/>
                  <a:pt x="1367406" y="28154"/>
                </a:cubicBezTo>
                <a:cubicBezTo>
                  <a:pt x="1616979" y="188244"/>
                  <a:pt x="1773573" y="1396958"/>
                  <a:pt x="2038525" y="1408143"/>
                </a:cubicBezTo>
                <a:cubicBezTo>
                  <a:pt x="2303477" y="1419328"/>
                  <a:pt x="2945935" y="233684"/>
                  <a:pt x="2957120" y="95266"/>
                </a:cubicBezTo>
              </a:path>
            </a:pathLst>
          </a:custGeom>
          <a:noFill/>
          <a:ln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134031" y="3286551"/>
            <a:ext cx="3698963" cy="700545"/>
          </a:xfrm>
          <a:custGeom>
            <a:avLst/>
            <a:gdLst>
              <a:gd name="connsiteX0" fmla="*/ 0 w 4093827"/>
              <a:gd name="connsiteY0" fmla="*/ 76259 h 999084"/>
              <a:gd name="connsiteX1" fmla="*/ 335559 w 4093827"/>
              <a:gd name="connsiteY1" fmla="*/ 567015 h 999084"/>
              <a:gd name="connsiteX2" fmla="*/ 801148 w 4093827"/>
              <a:gd name="connsiteY2" fmla="*/ 109815 h 999084"/>
              <a:gd name="connsiteX3" fmla="*/ 1321266 w 4093827"/>
              <a:gd name="connsiteY3" fmla="*/ 822879 h 999084"/>
              <a:gd name="connsiteX4" fmla="*/ 2592198 w 4093827"/>
              <a:gd name="connsiteY4" fmla="*/ 758 h 999084"/>
              <a:gd name="connsiteX5" fmla="*/ 3624044 w 4093827"/>
              <a:gd name="connsiteY5" fmla="*/ 999048 h 999084"/>
              <a:gd name="connsiteX6" fmla="*/ 4093827 w 4093827"/>
              <a:gd name="connsiteY6" fmla="*/ 30120 h 99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3827" h="999084">
                <a:moveTo>
                  <a:pt x="0" y="76259"/>
                </a:moveTo>
                <a:cubicBezTo>
                  <a:pt x="101017" y="318840"/>
                  <a:pt x="202034" y="561422"/>
                  <a:pt x="335559" y="567015"/>
                </a:cubicBezTo>
                <a:cubicBezTo>
                  <a:pt x="469084" y="572608"/>
                  <a:pt x="636864" y="67171"/>
                  <a:pt x="801148" y="109815"/>
                </a:cubicBezTo>
                <a:cubicBezTo>
                  <a:pt x="965432" y="152459"/>
                  <a:pt x="1022758" y="841055"/>
                  <a:pt x="1321266" y="822879"/>
                </a:cubicBezTo>
                <a:cubicBezTo>
                  <a:pt x="1619774" y="804703"/>
                  <a:pt x="2208402" y="-28604"/>
                  <a:pt x="2592198" y="758"/>
                </a:cubicBezTo>
                <a:cubicBezTo>
                  <a:pt x="2975994" y="30120"/>
                  <a:pt x="3373773" y="994154"/>
                  <a:pt x="3624044" y="999048"/>
                </a:cubicBezTo>
                <a:cubicBezTo>
                  <a:pt x="3874315" y="1003942"/>
                  <a:pt x="3984071" y="517031"/>
                  <a:pt x="4093827" y="30120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930348" y="4052350"/>
                <a:ext cx="21123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𝐇𝐌𝐌𝟐</m:t>
                      </m:r>
                      <m:r>
                        <a:rPr lang="en-US" sz="14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1" i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endChr m:val="|"/>
                          <m:ctrlPr>
                            <a:rPr lang="en-US" sz="14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𝐠</m:t>
                              </m:r>
                            </m:e>
                            <m:sub>
                              <m:r>
                                <a:rPr lang="en-US" sz="1400" b="1" i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4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b>
                          <m:r>
                            <a:rPr lang="en-US" sz="1400" b="1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14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b>
                          <m:r>
                            <a:rPr lang="en-US" sz="1400" b="1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400" b="1" i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rgbClr val="00B0F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348" y="4052350"/>
                <a:ext cx="2112373" cy="307777"/>
              </a:xfrm>
              <a:prstGeom prst="rect">
                <a:avLst/>
              </a:prstGeom>
              <a:blipFill rotWithShape="0"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2186" y="4656038"/>
                <a:ext cx="432186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0" dirty="0" smtClean="0">
                    <a:latin typeface="+mn-lt"/>
                  </a:rPr>
                  <a:t>Similarly,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smtClean="0">
                          <a:latin typeface="Cambria Math" panose="02040503050406030204" pitchFamily="18" charset="0"/>
                        </a:rPr>
                        <m:t>HMM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1600" i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endChr m:val="|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0" dirty="0" smtClean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HMM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5: </m:t>
                      </m:r>
                      <m:r>
                        <m:rPr>
                          <m:sty m:val="p"/>
                        </m:rPr>
                        <a:rPr lang="en-US" sz="1600" i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endChr m:val="|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 smtClean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HMM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6: </m:t>
                      </m:r>
                      <m:r>
                        <m:rPr>
                          <m:sty m:val="p"/>
                        </m:rPr>
                        <a:rPr lang="en-US" sz="1600" i="0">
                          <a:latin typeface="Cambria Math" panose="02040503050406030204" pitchFamily="18" charset="0"/>
                        </a:rPr>
                        <m:t>P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−5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86" y="4656038"/>
                <a:ext cx="4321862" cy="1077218"/>
              </a:xfrm>
              <a:prstGeom prst="rect">
                <a:avLst/>
              </a:prstGeom>
              <a:blipFill rotWithShape="0">
                <a:blip r:embed="rId15"/>
                <a:stretch>
                  <a:fillRect l="-846" t="-1705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8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34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1520" y="220934"/>
            <a:ext cx="1282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 HMM-N</a:t>
            </a:r>
            <a:endParaRPr lang="en-US" altLang="zh-CN" sz="24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4164" y="966988"/>
                <a:ext cx="8439472" cy="114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In HMM-N, each </a:t>
                </a:r>
                <a:r>
                  <a:rPr lang="en-US" sz="1600" dirty="0">
                    <a:latin typeface="+mn-lt"/>
                  </a:rPr>
                  <a:t>state is represented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latin typeface="+mn-lt"/>
                  </a:rPr>
                  <a:t>, e.g. BB in HMM-2 is one state</a:t>
                </a:r>
                <a:endParaRPr lang="en-US" sz="16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To calculate the state transition matrix, HMM-N is converted to </a:t>
                </a:r>
                <a:r>
                  <a:rPr lang="en-US" sz="1600" dirty="0">
                    <a:latin typeface="+mn-lt"/>
                  </a:rPr>
                  <a:t>an equivalent </a:t>
                </a:r>
                <a:r>
                  <a:rPr lang="en-US" sz="1600" dirty="0" smtClean="0">
                    <a:latin typeface="+mn-lt"/>
                  </a:rPr>
                  <a:t>1st-order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smtClean="0">
                    <a:latin typeface="+mn-lt"/>
                  </a:rPr>
                  <a:t>HMM  Transitions between some states </a:t>
                </a:r>
                <a:r>
                  <a:rPr lang="en-US" sz="1600" dirty="0">
                    <a:latin typeface="+mn-lt"/>
                  </a:rPr>
                  <a:t>are </a:t>
                </a:r>
                <a:r>
                  <a:rPr lang="en-US" sz="1600" dirty="0" smtClean="0">
                    <a:latin typeface="+mn-lt"/>
                  </a:rPr>
                  <a:t>impossible, e.g. BB to DB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+mn-lt"/>
                  </a:rPr>
                  <a:t>In total HMM-N has only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sz="1600">
                        <a:latin typeface="Cambria Math" panose="02040503050406030204" pitchFamily="18" charset="0"/>
                      </a:rPr>
                      <m:t>×5</m:t>
                    </m:r>
                  </m:oMath>
                </a14:m>
                <a:r>
                  <a:rPr lang="en-US" sz="1600" dirty="0">
                    <a:latin typeface="+mn-lt"/>
                  </a:rPr>
                  <a:t> possible state </a:t>
                </a:r>
                <a:r>
                  <a:rPr lang="en-US" sz="1600" dirty="0" smtClean="0">
                    <a:latin typeface="+mn-lt"/>
                  </a:rPr>
                  <a:t>transitions</a:t>
                </a:r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64" y="966988"/>
                <a:ext cx="8439472" cy="1146852"/>
              </a:xfrm>
              <a:prstGeom prst="rect">
                <a:avLst/>
              </a:prstGeom>
              <a:blipFill rotWithShape="0">
                <a:blip r:embed="rId4"/>
                <a:stretch>
                  <a:fillRect l="-289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98228"/>
            <a:ext cx="3024336" cy="3115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564406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State transitions in HMM-2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62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589240"/>
            <a:ext cx="2088232" cy="723218"/>
          </a:xfrm>
          <a:prstGeom prst="rect">
            <a:avLst/>
          </a:prstGeom>
        </p:spPr>
      </p:pic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35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1520" y="220934"/>
            <a:ext cx="1282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 HMM-N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64" y="836712"/>
            <a:ext cx="8439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Prior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State transition 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Emission probability B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Assume observables </a:t>
            </a:r>
            <a:r>
              <a:rPr lang="en-US" sz="1600" dirty="0">
                <a:latin typeface="+mn-lt"/>
              </a:rPr>
              <a:t>are only dependent on the most recent </a:t>
            </a:r>
            <a:r>
              <a:rPr lang="en-US" sz="1600" dirty="0" smtClean="0">
                <a:latin typeface="+mn-lt"/>
              </a:rPr>
              <a:t>gesture</a:t>
            </a:r>
            <a:endParaRPr lang="en-US" sz="1600" dirty="0"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90612"/>
            <a:ext cx="4381416" cy="102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14400"/>
            <a:ext cx="3566092" cy="1162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83700"/>
            <a:ext cx="2941264" cy="1116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164" y="4869160"/>
            <a:ext cx="88663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Recognition: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F</a:t>
            </a:r>
            <a:r>
              <a:rPr lang="en-US" sz="1600" dirty="0" smtClean="0">
                <a:latin typeface="+mn-lt"/>
              </a:rPr>
              <a:t>inding the most likely state sequence                                   (Viterbi algorithm)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The most recent gesture in each </a:t>
            </a:r>
            <a:r>
              <a:rPr lang="en-US" sz="1600" dirty="0" err="1">
                <a:latin typeface="+mn-lt"/>
              </a:rPr>
              <a:t>qt</a:t>
            </a:r>
            <a:r>
              <a:rPr lang="en-US" sz="1600" dirty="0">
                <a:latin typeface="+mn-lt"/>
              </a:rPr>
              <a:t> determines the gesture type for each time </a:t>
            </a:r>
            <a:r>
              <a:rPr lang="en-US" sz="1600" dirty="0" smtClean="0">
                <a:latin typeface="+mn-lt"/>
              </a:rPr>
              <a:t>step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+mn-lt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55976" y="5157192"/>
                <a:ext cx="14707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5157192"/>
                <a:ext cx="1470723" cy="246221"/>
              </a:xfrm>
              <a:prstGeom prst="rect">
                <a:avLst/>
              </a:prstGeom>
              <a:blipFill rotWithShape="0">
                <a:blip r:embed="rId8"/>
                <a:stretch>
                  <a:fillRect l="-3734" r="-3734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0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36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251520" y="220934"/>
            <a:ext cx="2523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latin typeface="+mj-lt"/>
              </a:rPr>
              <a:t>Model </a:t>
            </a:r>
            <a:r>
              <a:rPr lang="en-US" sz="2400" b="1" dirty="0" smtClean="0">
                <a:latin typeface="+mj-lt"/>
              </a:rPr>
              <a:t>Complexity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069177"/>
            <a:ext cx="8192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#states </a:t>
            </a:r>
            <a:r>
              <a:rPr lang="en-US" sz="1600" dirty="0">
                <a:latin typeface="+mn-lt"/>
              </a:rPr>
              <a:t>N </a:t>
            </a:r>
            <a:r>
              <a:rPr lang="en-US" sz="1600" dirty="0" smtClean="0">
                <a:latin typeface="+mn-lt"/>
              </a:rPr>
              <a:t>(</a:t>
            </a:r>
            <a:r>
              <a:rPr lang="en-US" sz="1600" dirty="0">
                <a:latin typeface="+mn-lt"/>
              </a:rPr>
              <a:t>N = </a:t>
            </a:r>
            <a:r>
              <a:rPr lang="en-US" sz="1600" dirty="0" smtClean="0">
                <a:latin typeface="+mn-lt"/>
              </a:rPr>
              <a:t>3…25) and </a:t>
            </a:r>
            <a:r>
              <a:rPr lang="en-US" sz="1600" dirty="0">
                <a:latin typeface="+mn-lt"/>
              </a:rPr>
              <a:t>the number of Gaussians </a:t>
            </a:r>
            <a:r>
              <a:rPr lang="en-US" sz="1600" dirty="0" smtClean="0">
                <a:latin typeface="+mn-lt"/>
              </a:rPr>
              <a:t>M (M=1…7) </a:t>
            </a:r>
            <a:r>
              <a:rPr lang="en-US" sz="1600" dirty="0">
                <a:latin typeface="+mn-lt"/>
              </a:rPr>
              <a:t>for </a:t>
            </a:r>
            <a:r>
              <a:rPr lang="en-US" sz="1600" dirty="0" smtClean="0">
                <a:latin typeface="+mn-lt"/>
              </a:rPr>
              <a:t>HMM-S were varied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Training data: 650 per gesture type, testing: 650 per gesture type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Each </a:t>
            </a:r>
            <a:r>
              <a:rPr lang="en-US" sz="1600" dirty="0">
                <a:latin typeface="+mn-lt"/>
              </a:rPr>
              <a:t>model was run 5 times and the average is </a:t>
            </a:r>
            <a:r>
              <a:rPr lang="en-US" sz="1600" dirty="0" smtClean="0">
                <a:latin typeface="+mn-lt"/>
              </a:rPr>
              <a:t>reported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07551"/>
            <a:ext cx="55651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37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251520" y="220934"/>
            <a:ext cx="31570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latin typeface="+mj-lt"/>
              </a:rPr>
              <a:t>Impact of Training Data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069177"/>
            <a:ext cx="81926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N = 13, M= 5  for each HMM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#training samples per gesture type was varied from 65 to 650 by randomly selecting from the full data set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During recognition, the same set of testing data as above was used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Each model was run 30 times and the average is reported</a:t>
            </a:r>
          </a:p>
          <a:p>
            <a:endParaRPr lang="en-US" sz="1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29882"/>
            <a:ext cx="5694267" cy="33404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236296" y="3140968"/>
            <a:ext cx="0" cy="223224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86303" y="3943595"/>
            <a:ext cx="84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+8%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08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88224" y="6381328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38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323850" y="242888"/>
            <a:ext cx="11035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Results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812" y="4241844"/>
            <a:ext cx="8247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All classifiers </a:t>
            </a:r>
            <a:r>
              <a:rPr lang="en-US" sz="1600" dirty="0">
                <a:latin typeface="+mj-lt"/>
              </a:rPr>
              <a:t>were </a:t>
            </a:r>
            <a:r>
              <a:rPr lang="en-US" sz="1600" dirty="0" smtClean="0">
                <a:latin typeface="+mj-lt"/>
              </a:rPr>
              <a:t>trained and </a:t>
            </a:r>
            <a:r>
              <a:rPr lang="en-US" sz="1600" dirty="0">
                <a:latin typeface="+mj-lt"/>
              </a:rPr>
              <a:t>tested using </a:t>
            </a:r>
            <a:r>
              <a:rPr lang="en-US" sz="1600" dirty="0" smtClean="0">
                <a:latin typeface="+mj-lt"/>
              </a:rPr>
              <a:t>five-fold </a:t>
            </a:r>
            <a:r>
              <a:rPr lang="en-US" sz="1600" dirty="0">
                <a:latin typeface="+mj-lt"/>
              </a:rPr>
              <a:t>cross </a:t>
            </a:r>
            <a:r>
              <a:rPr lang="en-US" sz="1600" dirty="0" smtClean="0">
                <a:latin typeface="+mj-lt"/>
              </a:rPr>
              <a:t>validation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For each gesture, the improved accuracy from HMM-S to HMM-1  for rest, utensiling and bite is 2.2%, 4.3%, 8.2%, </a:t>
            </a:r>
            <a:r>
              <a:rPr lang="en-US" sz="1600" dirty="0" smtClean="0">
                <a:latin typeface="+mj-lt"/>
              </a:rPr>
              <a:t>respectively</a:t>
            </a: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We observe that drink and other decrease in accuracy from </a:t>
            </a:r>
            <a:r>
              <a:rPr lang="en-US" sz="1600" dirty="0" smtClean="0">
                <a:latin typeface="+mj-lt"/>
              </a:rPr>
              <a:t>HMM-S to </a:t>
            </a:r>
            <a:r>
              <a:rPr lang="en-US" sz="1600" dirty="0">
                <a:latin typeface="+mj-lt"/>
              </a:rPr>
              <a:t>HMM-1, suggesting that there is not enough sequencing consistency in their </a:t>
            </a:r>
            <a:r>
              <a:rPr lang="en-US" sz="1600" dirty="0" smtClean="0">
                <a:latin typeface="+mj-lt"/>
              </a:rPr>
              <a:t>occurrence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Based </a:t>
            </a:r>
            <a:r>
              <a:rPr lang="en-US" sz="1600" dirty="0">
                <a:latin typeface="+mj-lt"/>
              </a:rPr>
              <a:t>on the one in ten rule, we don’t have enough data to train HMM-5 and HMM-6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7440"/>
            <a:ext cx="4445758" cy="268402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39552" y="3140968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899" y="361414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+0.9%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6238" y="242088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+1.8%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64" y="1041644"/>
            <a:ext cx="4106624" cy="975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93569"/>
            <a:ext cx="4501360" cy="986044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14972" y="3238150"/>
            <a:ext cx="271589" cy="381700"/>
          </a:xfrm>
          <a:custGeom>
            <a:avLst/>
            <a:gdLst>
              <a:gd name="connsiteX0" fmla="*/ 99615 w 271589"/>
              <a:gd name="connsiteY0" fmla="*/ 381700 h 381700"/>
              <a:gd name="connsiteX1" fmla="*/ 7336 w 271589"/>
              <a:gd name="connsiteY1" fmla="*/ 67112 h 381700"/>
              <a:gd name="connsiteX2" fmla="*/ 271589 w 271589"/>
              <a:gd name="connsiteY2" fmla="*/ 0 h 3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589" h="381700">
                <a:moveTo>
                  <a:pt x="99615" y="381700"/>
                </a:moveTo>
                <a:cubicBezTo>
                  <a:pt x="39144" y="256214"/>
                  <a:pt x="-21326" y="130729"/>
                  <a:pt x="7336" y="67112"/>
                </a:cubicBezTo>
                <a:cubicBezTo>
                  <a:pt x="35998" y="3495"/>
                  <a:pt x="153793" y="1747"/>
                  <a:pt x="271589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20072" y="19333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+mn-lt"/>
              </a:rPr>
              <a:t>Recognition accuracy for HMM-S and </a:t>
            </a:r>
            <a:r>
              <a:rPr lang="en-US" sz="1200" dirty="0" smtClean="0">
                <a:latin typeface="+mn-lt"/>
              </a:rPr>
              <a:t>HMM-1</a:t>
            </a:r>
            <a:endParaRPr lang="en-US" sz="12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02386" y="3169802"/>
            <a:ext cx="3412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#Parameters in HMM-N. Note: observable is 5-dimensional vector and 7 GMMs </a:t>
            </a:r>
            <a:r>
              <a:rPr lang="en-US" sz="1200" dirty="0" smtClean="0">
                <a:latin typeface="+mn-lt"/>
              </a:rPr>
              <a:t>are used</a:t>
            </a:r>
            <a:r>
              <a:rPr lang="en-US" sz="1200" dirty="0">
                <a:latin typeface="+mn-lt"/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31640" y="2492896"/>
            <a:ext cx="0" cy="28803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39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323850" y="242888"/>
            <a:ext cx="2248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Baseline Results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275" y="3998117"/>
            <a:ext cx="815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3 baseline experiments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Original vs. replicated experiments: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Non-HMM: laboratory vs. unscripted (cafeteria)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HMM-S: +0.9%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j-lt"/>
              </a:rPr>
              <a:t>HMM-1: +1.8%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650496"/>
              </p:ext>
            </p:extLst>
          </p:nvPr>
        </p:nvGraphicFramePr>
        <p:xfrm>
          <a:off x="377537" y="1028276"/>
          <a:ext cx="8298919" cy="1249680"/>
        </p:xfrm>
        <a:graphic>
          <a:graphicData uri="http://schemas.openxmlformats.org/drawingml/2006/table">
            <a:tbl>
              <a:tblPr/>
              <a:tblGrid>
                <a:gridCol w="2304255"/>
                <a:gridCol w="864096"/>
                <a:gridCol w="738080"/>
                <a:gridCol w="936104"/>
                <a:gridCol w="936104"/>
                <a:gridCol w="648072"/>
                <a:gridCol w="936104"/>
                <a:gridCol w="936104"/>
              </a:tblGrid>
              <a:tr h="209725">
                <a:tc rowSpan="3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#words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Original expr.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Expr. </a:t>
                      </a:r>
                      <a:r>
                        <a:rPr lang="en-US" sz="1600" baseline="0" dirty="0" smtClean="0"/>
                        <a:t>in this dissertation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#N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Accuracy (%)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#N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Accuracy (%)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Intake</a:t>
                      </a:r>
                      <a:r>
                        <a:rPr lang="en-US" sz="1600" baseline="0" dirty="0" smtClean="0"/>
                        <a:t>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Intake</a:t>
                      </a:r>
                      <a:r>
                        <a:rPr lang="en-US" sz="1600" baseline="0" dirty="0" smtClean="0"/>
                        <a:t>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519352"/>
              </p:ext>
            </p:extLst>
          </p:nvPr>
        </p:nvGraphicFramePr>
        <p:xfrm>
          <a:off x="377536" y="2277956"/>
          <a:ext cx="8298919" cy="1005840"/>
        </p:xfrm>
        <a:graphic>
          <a:graphicData uri="http://schemas.openxmlformats.org/drawingml/2006/table">
            <a:tbl>
              <a:tblPr/>
              <a:tblGrid>
                <a:gridCol w="2304255"/>
                <a:gridCol w="864094"/>
                <a:gridCol w="738083"/>
                <a:gridCol w="936103"/>
                <a:gridCol w="936104"/>
                <a:gridCol w="648072"/>
                <a:gridCol w="936104"/>
                <a:gridCol w="936104"/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Non-HMM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81.0%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81.0%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HMM-S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84.3%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85.2%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HMM-1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87.7%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89.5%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91.5%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3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>
                <a:latin typeface="Calibri"/>
              </a:rPr>
              <a:t>Energy Measures</a:t>
            </a:r>
            <a:endParaRPr lang="en-US" altLang="zh-CN" sz="2400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0484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0486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5F671-F380-4868-97E9-45047B073EFA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1275" y="2303463"/>
            <a:ext cx="64452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2"/>
          <p:cNvSpPr txBox="1">
            <a:spLocks noChangeArrowheads="1"/>
          </p:cNvSpPr>
          <p:nvPr/>
        </p:nvSpPr>
        <p:spPr bwMode="auto">
          <a:xfrm>
            <a:off x="381000" y="914400"/>
            <a:ext cx="7850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Ø"/>
            </a:pPr>
            <a:r>
              <a:rPr lang="en-US" altLang="zh-CN" sz="1600" dirty="0">
                <a:latin typeface="Calibri"/>
              </a:rPr>
              <a:t>Energy Intake (EI): Energy absorbed through food intake (Calories or Joules</a:t>
            </a:r>
            <a:r>
              <a:rPr lang="en-US" altLang="zh-CN" sz="1600" dirty="0" smtClean="0">
                <a:latin typeface="Calibri"/>
              </a:rPr>
              <a:t>)</a:t>
            </a:r>
            <a:endParaRPr lang="en-US" altLang="zh-CN" sz="1600" dirty="0">
              <a:latin typeface="Calibri"/>
            </a:endParaRPr>
          </a:p>
          <a:p>
            <a:pPr marL="285750" indent="-285750" eaLnBrk="0" hangingPunct="0">
              <a:buFont typeface="Wingdings" pitchFamily="2" charset="2"/>
              <a:buChar char="Ø"/>
            </a:pPr>
            <a:r>
              <a:rPr lang="en-US" altLang="zh-CN" sz="1600" dirty="0">
                <a:latin typeface="Calibri"/>
              </a:rPr>
              <a:t>Energy Expenditure (EE): Energy needed to carry out a physical function such as breathing, digesting food, or physical movement (Calories or Joules</a:t>
            </a:r>
            <a:r>
              <a:rPr lang="en-US" altLang="zh-CN" sz="1600" dirty="0" smtClean="0">
                <a:latin typeface="Calibri"/>
              </a:rPr>
              <a:t>)</a:t>
            </a:r>
            <a:endParaRPr lang="en-US" altLang="zh-CN" sz="1600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6593" y="4168896"/>
            <a:ext cx="184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BAT: brown </a:t>
            </a:r>
            <a:r>
              <a:rPr lang="en-US" sz="1200" dirty="0">
                <a:latin typeface="+mj-lt"/>
              </a:rPr>
              <a:t>adipose tissue</a:t>
            </a:r>
          </a:p>
          <a:p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077072"/>
            <a:ext cx="184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W</a:t>
            </a:r>
            <a:r>
              <a:rPr lang="en-US" sz="1200" dirty="0" smtClean="0">
                <a:latin typeface="+mj-lt"/>
              </a:rPr>
              <a:t>AT: </a:t>
            </a:r>
            <a:r>
              <a:rPr lang="en-US" sz="1200" dirty="0">
                <a:latin typeface="+mj-lt"/>
              </a:rPr>
              <a:t>white adipose tissue</a:t>
            </a:r>
          </a:p>
          <a:p>
            <a:endParaRPr lang="en-US" sz="1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6093175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Image source: Seale P, et al., </a:t>
            </a:r>
            <a:r>
              <a:rPr lang="en-US" sz="1000" dirty="0">
                <a:latin typeface="+mj-lt"/>
              </a:rPr>
              <a:t>Brown fat in humans: turning up the heat on obesity.</a:t>
            </a:r>
            <a:r>
              <a:rPr lang="en-US" sz="1000" dirty="0" smtClean="0">
                <a:latin typeface="+mj-lt"/>
              </a:rPr>
              <a:t> </a:t>
            </a:r>
            <a:endParaRPr lang="en-US" sz="1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18436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18438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733BA-9D53-4A5F-9DDC-C2A56F11B8E4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40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8367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Outline</a:t>
            </a:r>
            <a:endParaRPr lang="en-US" sz="2000" dirty="0">
              <a:latin typeface="+mj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1219199"/>
            <a:ext cx="7696200" cy="56388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Introduction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Non-HMM algorithm for eating detection: 1 word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Lexicography of hand gestures during eating: 5 words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Impact of the quantity of training data and model </a:t>
            </a:r>
            <a:r>
              <a:rPr lang="en-US" sz="1600" dirty="0" smtClean="0"/>
              <a:t>complexity: 5 words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 smtClean="0"/>
              <a:t>Contextual dependent hidden Markov models: 5 words, multiple dialects</a:t>
            </a:r>
            <a:endParaRPr lang="en-US" sz="1600" b="1" dirty="0"/>
          </a:p>
        </p:txBody>
      </p:sp>
      <p:pic>
        <p:nvPicPr>
          <p:cNvPr id="10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3284984"/>
            <a:ext cx="34542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3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41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3850" y="242888"/>
            <a:ext cx="5356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Contextual HMMs: </a:t>
            </a:r>
            <a:r>
              <a:rPr lang="en-US" altLang="zh-CN" sz="2400" dirty="0" smtClean="0"/>
              <a:t>t</a:t>
            </a:r>
            <a:r>
              <a:rPr lang="en-US" sz="2400" dirty="0" smtClean="0"/>
              <a:t>op-down </a:t>
            </a:r>
            <a:r>
              <a:rPr lang="en-US" sz="2400" dirty="0"/>
              <a:t>approach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47440"/>
            <a:ext cx="280831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r>
              <a:rPr lang="en-US" dirty="0" smtClean="0">
                <a:latin typeface="+mn-lt"/>
                <a:ea typeface="+mn-ea"/>
                <a:cs typeface="Arial" pitchFamily="34" charset="0"/>
              </a:rPr>
              <a:t>Demographics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Gender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Age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Handedness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Ethnicity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BMI HMMs</a:t>
            </a: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923" y="4594504"/>
            <a:ext cx="1521185" cy="129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2996952"/>
            <a:ext cx="1692022" cy="125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30510" y="3231652"/>
            <a:ext cx="589921" cy="60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6401" y="3174958"/>
            <a:ext cx="1295772" cy="86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43355" y="944798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0" hangingPunct="0">
              <a:defRPr/>
            </a:pPr>
            <a:r>
              <a:rPr lang="en-US" dirty="0">
                <a:latin typeface="+mn-lt"/>
                <a:ea typeface="+mn-ea"/>
                <a:cs typeface="Arial" pitchFamily="34" charset="0"/>
              </a:rPr>
              <a:t>Meal level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Utensil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Food HMMs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4741" y="916249"/>
            <a:ext cx="4443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0" hangingPunct="0">
              <a:defRPr/>
            </a:pPr>
            <a:r>
              <a:rPr lang="en-US" dirty="0">
                <a:latin typeface="+mn-lt"/>
                <a:ea typeface="+mn-ea"/>
                <a:cs typeface="Arial" pitchFamily="34" charset="0"/>
              </a:rPr>
              <a:t>Language variations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Bite </a:t>
            </a:r>
            <a:r>
              <a:rPr lang="en-US" sz="1600" dirty="0" err="1">
                <a:latin typeface="+mn-lt"/>
                <a:ea typeface="+mn-ea"/>
                <a:cs typeface="Arial" pitchFamily="34" charset="0"/>
              </a:rPr>
              <a:t>variational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Utensiling </a:t>
            </a:r>
            <a:r>
              <a:rPr lang="en-US" sz="1600" dirty="0" err="1">
                <a:latin typeface="+mn-lt"/>
                <a:ea typeface="+mn-ea"/>
                <a:cs typeface="Arial" pitchFamily="34" charset="0"/>
              </a:rPr>
              <a:t>variational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 HMMs</a:t>
            </a:r>
          </a:p>
          <a:p>
            <a:pPr marL="742950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Other </a:t>
            </a:r>
            <a:r>
              <a:rPr lang="en-US" sz="1600" dirty="0" err="1">
                <a:latin typeface="+mn-lt"/>
                <a:ea typeface="+mn-ea"/>
                <a:cs typeface="Arial" pitchFamily="34" charset="0"/>
              </a:rPr>
              <a:t>variational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 HMMs</a:t>
            </a: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71600" y="5931428"/>
            <a:ext cx="172878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+mn-lt"/>
                <a:ea typeface="+mn-ea"/>
                <a:cs typeface="Arial" pitchFamily="34" charset="0"/>
              </a:rPr>
              <a:t>Gender HMMs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4128" y="4299439"/>
            <a:ext cx="1727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+mn-lt"/>
                <a:ea typeface="+mn-ea"/>
                <a:cs typeface="Arial" pitchFamily="34" charset="0"/>
              </a:rPr>
              <a:t>Age HMMs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96" y="3019380"/>
            <a:ext cx="1307980" cy="837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97" y="3864172"/>
            <a:ext cx="1307980" cy="884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37" y="3021234"/>
            <a:ext cx="1304532" cy="847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10" y="3869726"/>
            <a:ext cx="1296259" cy="8738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923928" y="4914766"/>
            <a:ext cx="1727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smtClean="0">
                <a:latin typeface="+mn-lt"/>
                <a:ea typeface="+mn-ea"/>
                <a:cs typeface="Arial" pitchFamily="34" charset="0"/>
              </a:rPr>
              <a:t>Food </a:t>
            </a:r>
            <a:r>
              <a:rPr lang="en-US" sz="1400" dirty="0">
                <a:latin typeface="+mn-lt"/>
                <a:ea typeface="+mn-ea"/>
                <a:cs typeface="Arial" pitchFamily="34" charset="0"/>
              </a:rPr>
              <a:t>HMMs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16216" y="4293096"/>
            <a:ext cx="1917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dirty="0" smtClean="0">
                <a:latin typeface="+mn-lt"/>
                <a:ea typeface="+mn-ea"/>
                <a:cs typeface="Arial" pitchFamily="34" charset="0"/>
              </a:rPr>
              <a:t>Bite </a:t>
            </a:r>
            <a:r>
              <a:rPr lang="en-US" sz="1400" dirty="0" err="1" smtClean="0">
                <a:latin typeface="+mn-lt"/>
                <a:ea typeface="+mn-ea"/>
                <a:cs typeface="Arial" pitchFamily="34" charset="0"/>
              </a:rPr>
              <a:t>variational</a:t>
            </a:r>
            <a:r>
              <a:rPr lang="en-US" sz="1400" dirty="0" smtClean="0"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sz="1400" dirty="0">
                <a:latin typeface="+mn-lt"/>
                <a:ea typeface="+mn-ea"/>
                <a:cs typeface="Arial" pitchFamily="34" charset="0"/>
              </a:rPr>
              <a:t>HMMs</a:t>
            </a:r>
          </a:p>
        </p:txBody>
      </p:sp>
    </p:spTree>
    <p:extLst>
      <p:ext uri="{BB962C8B-B14F-4D97-AF65-F5344CB8AC3E}">
        <p14:creationId xmlns:p14="http://schemas.microsoft.com/office/powerpoint/2010/main" val="17481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43011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4301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E5CED-6027-4FBC-95C6-E6215DFC6DC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42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639" y="926991"/>
            <a:ext cx="3092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Demographics (gender, age, handedness, ethnicity, BMI) is </a:t>
            </a:r>
            <a:r>
              <a:rPr lang="en-US" sz="1600" dirty="0">
                <a:latin typeface="+mn-lt"/>
                <a:ea typeface="+mn-ea"/>
                <a:cs typeface="Arial" pitchFamily="34" charset="0"/>
              </a:rPr>
              <a:t>known a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priori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27505" y="217786"/>
            <a:ext cx="29318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Demographics HMMs</a:t>
            </a:r>
            <a:endParaRPr lang="en-US" altLang="zh-CN" sz="2400" b="1" dirty="0"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585"/>
              </p:ext>
            </p:extLst>
          </p:nvPr>
        </p:nvGraphicFramePr>
        <p:xfrm>
          <a:off x="440141" y="1890940"/>
          <a:ext cx="2880320" cy="1859280"/>
        </p:xfrm>
        <a:graphic>
          <a:graphicData uri="http://schemas.openxmlformats.org/drawingml/2006/table">
            <a:tbl>
              <a:tblPr/>
              <a:tblGrid>
                <a:gridCol w="1459662"/>
                <a:gridCol w="1420658"/>
              </a:tblGrid>
              <a:tr h="2893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Demographics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#HMMs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Gender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Age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Handedness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Ethnicity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BMI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05064"/>
            <a:ext cx="3888432" cy="2499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32" y="914400"/>
            <a:ext cx="5112568" cy="308387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209020" y="6417470"/>
            <a:ext cx="3024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1400" dirty="0" smtClean="0">
                <a:latin typeface="+mn-lt"/>
                <a:ea typeface="+mn-ea"/>
                <a:cs typeface="Arial" pitchFamily="34" charset="0"/>
              </a:rPr>
              <a:t>Recognition of </a:t>
            </a:r>
            <a:r>
              <a:rPr lang="en-US" altLang="zh-CN" sz="1400" dirty="0">
                <a:latin typeface="+mn-lt"/>
                <a:cs typeface="Arial" pitchFamily="34" charset="0"/>
              </a:rPr>
              <a:t>g</a:t>
            </a:r>
            <a:r>
              <a:rPr lang="en-US" altLang="zh-CN" sz="1400" dirty="0" smtClean="0">
                <a:latin typeface="+mn-lt"/>
                <a:cs typeface="Arial" pitchFamily="34" charset="0"/>
              </a:rPr>
              <a:t>ender </a:t>
            </a:r>
            <a:r>
              <a:rPr lang="en-US" altLang="zh-CN" sz="1400" dirty="0" smtClean="0">
                <a:latin typeface="+mn-lt"/>
                <a:cs typeface="Arial" pitchFamily="34" charset="0"/>
              </a:rPr>
              <a:t>HMMs</a:t>
            </a:r>
            <a:endParaRPr lang="en-US" sz="1400" dirty="0"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43011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4301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E5CED-6027-4FBC-95C6-E6215DFC6DC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43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27505" y="217786"/>
            <a:ext cx="243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Meal level HMMs</a:t>
            </a:r>
            <a:endParaRPr lang="en-US" altLang="zh-CN" sz="24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27505" y="982011"/>
                <a:ext cx="78488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Utensil being used and food types being consumed in each meal is known a </a:t>
                </a:r>
                <a:r>
                  <a:rPr lang="en-US" sz="1600" dirty="0" smtClean="0">
                    <a:latin typeface="+mn-lt"/>
                  </a:rPr>
                  <a:t>priori</a:t>
                </a:r>
                <a:endParaRPr lang="en-US" sz="16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Food HMMs: food with </a:t>
                </a:r>
                <a:r>
                  <a:rPr lang="en-US" sz="1600" dirty="0">
                    <a:latin typeface="+mn-lt"/>
                  </a:rPr>
                  <a:t>accuracy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 smtClean="0">
                    <a:latin typeface="+mn-lt"/>
                  </a:rPr>
                  <a:t>75</a:t>
                </a:r>
                <a:r>
                  <a:rPr lang="en-US" sz="1600" dirty="0">
                    <a:latin typeface="+mn-lt"/>
                  </a:rPr>
                  <a:t>% (high accuracy), </a:t>
                </a:r>
                <a:r>
                  <a:rPr lang="en-US" sz="1600" dirty="0" smtClean="0">
                    <a:latin typeface="+mn-lt"/>
                  </a:rPr>
                  <a:t>[60</a:t>
                </a:r>
                <a:r>
                  <a:rPr lang="en-US" sz="1600" dirty="0">
                    <a:latin typeface="+mn-lt"/>
                  </a:rPr>
                  <a:t>% </a:t>
                </a:r>
                <a:r>
                  <a:rPr lang="en-US" sz="1600" dirty="0" smtClean="0">
                    <a:latin typeface="+mn-lt"/>
                  </a:rPr>
                  <a:t>,75%] </a:t>
                </a:r>
                <a:r>
                  <a:rPr lang="en-US" sz="1600" dirty="0">
                    <a:latin typeface="+mn-lt"/>
                  </a:rPr>
                  <a:t>(</a:t>
                </a:r>
                <a:r>
                  <a:rPr lang="en-US" sz="1600" dirty="0" smtClean="0">
                    <a:latin typeface="+mn-lt"/>
                  </a:rPr>
                  <a:t>mid accuracy</a:t>
                </a:r>
                <a:r>
                  <a:rPr lang="en-US" sz="1600" dirty="0">
                    <a:latin typeface="+mn-lt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600" dirty="0">
                    <a:latin typeface="+mn-lt"/>
                  </a:rPr>
                  <a:t>60% (low accuracy) </a:t>
                </a:r>
                <a:r>
                  <a:rPr lang="en-US" sz="1600" dirty="0" smtClean="0">
                    <a:latin typeface="+mn-lt"/>
                  </a:rPr>
                  <a:t>based on the non-HMM, and </a:t>
                </a:r>
                <a:r>
                  <a:rPr lang="en-US" sz="1600" dirty="0">
                    <a:latin typeface="+mn-lt"/>
                  </a:rPr>
                  <a:t>mixed food </a:t>
                </a:r>
                <a:r>
                  <a:rPr lang="en-US" sz="1600" dirty="0" smtClean="0">
                    <a:latin typeface="+mn-lt"/>
                  </a:rPr>
                  <a:t>type</a:t>
                </a:r>
                <a:endParaRPr lang="en-US" sz="1600" dirty="0">
                  <a:latin typeface="+mn-lt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05" y="982011"/>
                <a:ext cx="7848872" cy="1077218"/>
              </a:xfrm>
              <a:prstGeom prst="rect">
                <a:avLst/>
              </a:prstGeom>
              <a:blipFill rotWithShape="0">
                <a:blip r:embed="rId4"/>
                <a:stretch>
                  <a:fillRect l="-311" t="-1695" r="-932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375146"/>
              </p:ext>
            </p:extLst>
          </p:nvPr>
        </p:nvGraphicFramePr>
        <p:xfrm>
          <a:off x="755576" y="3212976"/>
          <a:ext cx="2880320" cy="944880"/>
        </p:xfrm>
        <a:graphic>
          <a:graphicData uri="http://schemas.openxmlformats.org/drawingml/2006/table">
            <a:tbl>
              <a:tblPr/>
              <a:tblGrid>
                <a:gridCol w="1459662"/>
                <a:gridCol w="1420658"/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Meal</a:t>
                      </a:r>
                      <a:r>
                        <a:rPr lang="en-US" sz="1600" baseline="0" dirty="0" smtClean="0"/>
                        <a:t> level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#HMMs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Utensil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Food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81372"/>
            <a:ext cx="4582686" cy="34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43011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4301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E5CED-6027-4FBC-95C6-E6215DFC6DC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44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27505" y="217786"/>
            <a:ext cx="3527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Language variation HMMs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846603"/>
            <a:ext cx="75608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A </a:t>
            </a:r>
            <a:r>
              <a:rPr lang="en-US" sz="1600" dirty="0">
                <a:latin typeface="+mn-lt"/>
              </a:rPr>
              <a:t>large variety of </a:t>
            </a:r>
            <a:r>
              <a:rPr lang="en-US" sz="1600" dirty="0" smtClean="0">
                <a:latin typeface="+mn-lt"/>
              </a:rPr>
              <a:t>motion patterns in the 5 gesture vocabulary. Extend the current gesture vocabulary to capture these </a:t>
            </a:r>
            <a:r>
              <a:rPr lang="en-US" sz="1600" dirty="0" smtClean="0">
                <a:latin typeface="+mn-lt"/>
              </a:rPr>
              <a:t>variations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Bite </a:t>
            </a:r>
            <a:r>
              <a:rPr lang="en-US" sz="1600" dirty="0" err="1" smtClean="0">
                <a:latin typeface="+mn-lt"/>
              </a:rPr>
              <a:t>variational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HMMs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Utensiling </a:t>
            </a:r>
            <a:r>
              <a:rPr lang="en-US" sz="1600" dirty="0" err="1" smtClean="0">
                <a:latin typeface="+mn-lt"/>
              </a:rPr>
              <a:t>variational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HMMs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Other </a:t>
            </a:r>
            <a:r>
              <a:rPr lang="en-US" sz="1600" dirty="0" err="1" smtClean="0">
                <a:latin typeface="+mn-lt"/>
              </a:rPr>
              <a:t>variational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HMMs</a:t>
            </a:r>
            <a:endParaRPr lang="en-US" sz="1600" dirty="0" smtClean="0">
              <a:latin typeface="+mn-lt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31640" y="6309320"/>
            <a:ext cx="3416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latin typeface="+mn-lt"/>
              </a:rPr>
              <a:t>Recognition of b</a:t>
            </a:r>
            <a:r>
              <a:rPr lang="en-US" sz="1400" dirty="0" smtClean="0">
                <a:latin typeface="+mn-lt"/>
              </a:rPr>
              <a:t>ite </a:t>
            </a:r>
            <a:r>
              <a:rPr lang="en-US" sz="1400" dirty="0" err="1">
                <a:latin typeface="+mn-lt"/>
              </a:rPr>
              <a:t>variational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HMMs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23" y="1385719"/>
            <a:ext cx="2096754" cy="1842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51" y="3753889"/>
            <a:ext cx="2314553" cy="2112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28184" y="5834511"/>
            <a:ext cx="2277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#gestures of utensiling </a:t>
            </a:r>
            <a:r>
              <a:rPr lang="en-US" sz="1200" dirty="0" smtClean="0">
                <a:latin typeface="+mn-lt"/>
              </a:rPr>
              <a:t>variations.</a:t>
            </a:r>
            <a:endParaRPr lang="en-US" sz="1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6858" y="3233835"/>
            <a:ext cx="1913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#gestures of </a:t>
            </a:r>
            <a:r>
              <a:rPr lang="en-US" sz="1200" dirty="0" smtClean="0">
                <a:latin typeface="+mn-lt"/>
              </a:rPr>
              <a:t>bite variations.</a:t>
            </a:r>
            <a:endParaRPr lang="en-US" sz="12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3" y="2171592"/>
            <a:ext cx="5642210" cy="41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43011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4301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E5CED-6027-4FBC-95C6-E6215DFC6DC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45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27505" y="217786"/>
            <a:ext cx="3527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Language variation HMMs</a:t>
            </a:r>
            <a:endParaRPr lang="en-US" altLang="zh-CN" sz="2400" b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5" y="1223294"/>
            <a:ext cx="5235897" cy="44963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5558" y="5767692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L</a:t>
            </a:r>
            <a:r>
              <a:rPr lang="en-US" sz="1400" dirty="0" smtClean="0">
                <a:latin typeface="+mn-lt"/>
              </a:rPr>
              <a:t>og </a:t>
            </a:r>
            <a:r>
              <a:rPr lang="en-US" sz="1400" dirty="0">
                <a:latin typeface="+mn-lt"/>
              </a:rPr>
              <a:t>scores of other compared with  </a:t>
            </a:r>
            <a:r>
              <a:rPr lang="en-US" sz="1400" dirty="0" smtClean="0">
                <a:latin typeface="+mn-lt"/>
              </a:rPr>
              <a:t>rest</a:t>
            </a:r>
            <a:r>
              <a:rPr lang="en-US" sz="1400" dirty="0">
                <a:latin typeface="+mn-lt"/>
              </a:rPr>
              <a:t>, utensiling, bite and </a:t>
            </a:r>
            <a:r>
              <a:rPr lang="en-US" sz="1400" dirty="0" smtClean="0">
                <a:latin typeface="+mn-lt"/>
              </a:rPr>
              <a:t>drink</a:t>
            </a:r>
            <a:endParaRPr lang="en-US" sz="14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89" y="1270254"/>
            <a:ext cx="3367228" cy="13666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28184" y="2608563"/>
            <a:ext cx="2277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#gestures of utensiling </a:t>
            </a:r>
            <a:r>
              <a:rPr lang="en-US" sz="1200" dirty="0" smtClean="0">
                <a:latin typeface="+mn-lt"/>
              </a:rPr>
              <a:t>variations</a:t>
            </a:r>
            <a:endParaRPr lang="en-US" sz="1200" dirty="0">
              <a:latin typeface="+mn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572903"/>
              </p:ext>
            </p:extLst>
          </p:nvPr>
        </p:nvGraphicFramePr>
        <p:xfrm>
          <a:off x="5637389" y="3719439"/>
          <a:ext cx="3367228" cy="1439583"/>
        </p:xfrm>
        <a:graphic>
          <a:graphicData uri="http://schemas.openxmlformats.org/drawingml/2006/table">
            <a:tbl>
              <a:tblPr/>
              <a:tblGrid>
                <a:gridCol w="2364576"/>
                <a:gridCol w="1002652"/>
              </a:tblGrid>
              <a:tr h="5061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Language</a:t>
                      </a:r>
                      <a:r>
                        <a:rPr lang="en-US" sz="1400" baseline="0" dirty="0" smtClean="0"/>
                        <a:t> variation HMMs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#HMMs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Bite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variational</a:t>
                      </a:r>
                      <a:r>
                        <a:rPr lang="en-US" sz="1200" baseline="0" dirty="0" smtClean="0"/>
                        <a:t> HMMs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9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Utensiling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variational</a:t>
                      </a:r>
                      <a:r>
                        <a:rPr lang="en-US" sz="1200" baseline="0" dirty="0" smtClean="0"/>
                        <a:t> HMMs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Other </a:t>
                      </a:r>
                      <a:r>
                        <a:rPr lang="en-US" sz="1200" dirty="0" err="1" smtClean="0"/>
                        <a:t>variational</a:t>
                      </a:r>
                      <a:r>
                        <a:rPr lang="en-US" sz="1200" dirty="0" smtClean="0"/>
                        <a:t> HMMs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95536" y="805910"/>
            <a:ext cx="2508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Other </a:t>
            </a:r>
            <a:r>
              <a:rPr lang="en-US" dirty="0" err="1">
                <a:latin typeface="+mj-lt"/>
              </a:rPr>
              <a:t>variational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HMMs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73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92" y="3699314"/>
            <a:ext cx="1848889" cy="1386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60" y="2303332"/>
            <a:ext cx="1848889" cy="1386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59" y="879899"/>
            <a:ext cx="1848889" cy="1386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7" y="4345414"/>
            <a:ext cx="2417778" cy="181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7" y="1673830"/>
            <a:ext cx="2417778" cy="1813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" y="2765384"/>
            <a:ext cx="2133333" cy="1600000"/>
          </a:xfrm>
          <a:prstGeom prst="rect">
            <a:avLst/>
          </a:prstGeom>
        </p:spPr>
      </p:pic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90246" y="6427726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46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3850" y="242888"/>
            <a:ext cx="54069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+mj-lt"/>
              </a:rPr>
              <a:t>Contextual HMMs: </a:t>
            </a:r>
            <a:r>
              <a:rPr lang="en-US" altLang="zh-CN" sz="2400" dirty="0" smtClean="0"/>
              <a:t>bottom</a:t>
            </a:r>
            <a:r>
              <a:rPr lang="en-US" sz="2400" dirty="0" smtClean="0"/>
              <a:t>-up </a:t>
            </a:r>
            <a:r>
              <a:rPr lang="en-US" sz="2400" dirty="0"/>
              <a:t>approach</a:t>
            </a:r>
            <a:endParaRPr lang="en-US" altLang="zh-CN" sz="24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850" y="822452"/>
            <a:ext cx="8250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Extend sub-vocabularies </a:t>
            </a:r>
            <a:r>
              <a:rPr lang="en-US" sz="1600" dirty="0">
                <a:latin typeface="+mn-lt"/>
              </a:rPr>
              <a:t>of </a:t>
            </a:r>
            <a:r>
              <a:rPr lang="en-US" sz="1600" dirty="0" smtClean="0">
                <a:latin typeface="+mn-lt"/>
              </a:rPr>
              <a:t>bite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Log-score </a:t>
            </a:r>
            <a:r>
              <a:rPr lang="en-US" sz="1600" dirty="0">
                <a:latin typeface="+mn-lt"/>
              </a:rPr>
              <a:t>clustered </a:t>
            </a:r>
            <a:r>
              <a:rPr lang="en-US" sz="1600" dirty="0" smtClean="0">
                <a:latin typeface="+mn-lt"/>
              </a:rPr>
              <a:t>HMMs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K-means </a:t>
            </a:r>
            <a:r>
              <a:rPr lang="en-US" sz="1600" dirty="0">
                <a:latin typeface="+mn-lt"/>
              </a:rPr>
              <a:t>clustered </a:t>
            </a:r>
            <a:r>
              <a:rPr lang="en-US" sz="1600" dirty="0" smtClean="0">
                <a:latin typeface="+mn-lt"/>
              </a:rPr>
              <a:t>HMMs</a:t>
            </a:r>
            <a:endParaRPr lang="en-US" sz="1600" dirty="0">
              <a:latin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08" y="5102225"/>
            <a:ext cx="1848889" cy="138666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1243429" y="2306157"/>
            <a:ext cx="541102" cy="30855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243429" y="4938725"/>
            <a:ext cx="518432" cy="31335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326313" y="1641252"/>
            <a:ext cx="395245" cy="23550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345389" y="2894867"/>
            <a:ext cx="409080" cy="24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392487" y="6254100"/>
            <a:ext cx="738748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</a:t>
            </a:r>
            <a:r>
              <a:rPr lang="en-US" sz="1400" baseline="30000" dirty="0" smtClean="0">
                <a:latin typeface="+mj-lt"/>
              </a:rPr>
              <a:t>st</a:t>
            </a:r>
            <a:r>
              <a:rPr lang="en-US" sz="1400" dirty="0" smtClean="0">
                <a:latin typeface="+mj-lt"/>
              </a:rPr>
              <a:t> split</a:t>
            </a:r>
            <a:endParaRPr lang="en-US" sz="1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70422" y="6272325"/>
            <a:ext cx="81584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split</a:t>
            </a:r>
            <a:endParaRPr lang="en-US" sz="14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45042" y="6275494"/>
            <a:ext cx="81584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3</a:t>
            </a:r>
            <a:r>
              <a:rPr lang="en-US" sz="1400" baseline="30000" dirty="0" smtClean="0">
                <a:latin typeface="+mj-lt"/>
              </a:rPr>
              <a:t>rd</a:t>
            </a:r>
            <a:r>
              <a:rPr lang="en-US" sz="1400" dirty="0" smtClean="0">
                <a:latin typeface="+mj-lt"/>
              </a:rPr>
              <a:t> split</a:t>
            </a:r>
            <a:endParaRPr lang="en-US" sz="14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5800" y="2062730"/>
            <a:ext cx="90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</a:t>
            </a:r>
            <a:r>
              <a:rPr lang="en-US" sz="1200" dirty="0" smtClean="0">
                <a:latin typeface="+mj-lt"/>
              </a:rPr>
              <a:t>op 50%</a:t>
            </a:r>
            <a:endParaRPr lang="en-US" sz="1200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35800" y="4604540"/>
            <a:ext cx="1140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bottom 50%</a:t>
            </a:r>
            <a:endParaRPr lang="en-US" sz="1200" dirty="0">
              <a:latin typeface="+mj-lt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6693145" y="2588758"/>
            <a:ext cx="251048" cy="225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6698839" y="3948677"/>
            <a:ext cx="251048" cy="225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697097" y="5300805"/>
            <a:ext cx="251048" cy="225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666943" y="1665196"/>
            <a:ext cx="252781" cy="196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707780" y="2992898"/>
            <a:ext cx="252781" cy="196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695200" y="4350430"/>
            <a:ext cx="252781" cy="196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93145" y="5698778"/>
            <a:ext cx="252781" cy="196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404367" y="3383687"/>
            <a:ext cx="1453880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8 bite clusters from log scores</a:t>
            </a:r>
            <a:endParaRPr lang="en-US" sz="1600" dirty="0"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63369" y="1172628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…</a:t>
            </a:r>
            <a:endParaRPr lang="en-US" sz="2800" dirty="0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60561" y="251279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…</a:t>
            </a:r>
            <a:endParaRPr lang="en-US" sz="2800" dirty="0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60561" y="3912272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…</a:t>
            </a:r>
            <a:endParaRPr lang="en-US" sz="2800" dirty="0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60561" y="5238988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…</a:t>
            </a:r>
            <a:endParaRPr lang="en-US" sz="2800" dirty="0">
              <a:latin typeface="+mj-lt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4326314" y="4569053"/>
            <a:ext cx="395245" cy="23550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328611" y="5594570"/>
            <a:ext cx="409080" cy="24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656849" y="1120038"/>
            <a:ext cx="251048" cy="225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6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47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3850" y="242888"/>
            <a:ext cx="3461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K-means </a:t>
            </a:r>
            <a:r>
              <a:rPr lang="en-US" sz="2400" b="1" dirty="0">
                <a:latin typeface="+mj-lt"/>
              </a:rPr>
              <a:t>clustered HMMs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30122"/>
            <a:ext cx="4586684" cy="3409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35" y="1147464"/>
            <a:ext cx="4642565" cy="33743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1000" y="4803727"/>
            <a:ext cx="8147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Roll motion of bite from eight clusters by </a:t>
            </a:r>
            <a:r>
              <a:rPr lang="en-US" sz="1600" dirty="0" smtClean="0">
                <a:latin typeface="+mn-lt"/>
              </a:rPr>
              <a:t>k-means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Black </a:t>
            </a:r>
            <a:r>
              <a:rPr lang="en-US" sz="1600" dirty="0">
                <a:latin typeface="+mn-lt"/>
              </a:rPr>
              <a:t>curve indicates the </a:t>
            </a:r>
            <a:r>
              <a:rPr lang="en-US" sz="1600" dirty="0" smtClean="0">
                <a:latin typeface="+mn-lt"/>
              </a:rPr>
              <a:t>averaged roll </a:t>
            </a:r>
            <a:r>
              <a:rPr lang="en-US" sz="1600" dirty="0">
                <a:latin typeface="+mn-lt"/>
              </a:rPr>
              <a:t>motion and the standard deviation, gray curves indicate the instances in each </a:t>
            </a:r>
            <a:r>
              <a:rPr lang="en-US" sz="1600" dirty="0" smtClean="0">
                <a:latin typeface="+mn-lt"/>
              </a:rPr>
              <a:t>cluster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7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48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3850" y="242888"/>
            <a:ext cx="5735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+mj-lt"/>
              </a:rPr>
              <a:t>Contextual HMMs with one gesture </a:t>
            </a:r>
            <a:r>
              <a:rPr lang="en-US" sz="2400" b="1" dirty="0" smtClean="0">
                <a:latin typeface="+mj-lt"/>
              </a:rPr>
              <a:t>history</a:t>
            </a:r>
            <a:endParaRPr lang="en-US" sz="24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90872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B</a:t>
            </a:r>
            <a:r>
              <a:rPr lang="en-US" sz="1600" dirty="0" smtClean="0">
                <a:latin typeface="+mj-lt"/>
              </a:rPr>
              <a:t>ite </a:t>
            </a:r>
            <a:r>
              <a:rPr lang="en-US" sz="1600" dirty="0" err="1" smtClean="0">
                <a:latin typeface="+mj-lt"/>
              </a:rPr>
              <a:t>variational</a:t>
            </a:r>
            <a:r>
              <a:rPr lang="en-US" sz="1600" dirty="0" smtClean="0">
                <a:latin typeface="+mj-lt"/>
              </a:rPr>
              <a:t> HMMs </a:t>
            </a:r>
            <a:r>
              <a:rPr lang="en-US" sz="1600" dirty="0">
                <a:latin typeface="+mj-lt"/>
              </a:rPr>
              <a:t>with one gesture history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Log-score clustered HMMs with one gesture history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K-means clustered HMMs with one gesture history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7214"/>
            <a:ext cx="6766397" cy="3600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5527004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State transition for </a:t>
            </a:r>
            <a:r>
              <a:rPr lang="en-US" sz="1400" dirty="0" smtClean="0">
                <a:latin typeface="+mn-lt"/>
              </a:rPr>
              <a:t>HMM-1 </a:t>
            </a:r>
            <a:r>
              <a:rPr lang="en-US" sz="1400" dirty="0" smtClean="0">
                <a:latin typeface="+mn-lt"/>
              </a:rPr>
              <a:t>and bite </a:t>
            </a:r>
            <a:r>
              <a:rPr lang="en-US" sz="1400" dirty="0" err="1" smtClean="0">
                <a:latin typeface="+mn-lt"/>
              </a:rPr>
              <a:t>variational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HMM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49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360" y="817989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n-lt"/>
              </a:rPr>
              <a:t>All classifiers were trained and tested using </a:t>
            </a:r>
            <a:r>
              <a:rPr lang="en-US" dirty="0" smtClean="0">
                <a:latin typeface="+mn-lt"/>
              </a:rPr>
              <a:t>five-fold cross </a:t>
            </a:r>
            <a:r>
              <a:rPr lang="en-US" dirty="0" smtClean="0">
                <a:latin typeface="+mn-lt"/>
              </a:rPr>
              <a:t>validation</a:t>
            </a:r>
            <a:endParaRPr lang="en-US" dirty="0">
              <a:latin typeface="+mn-lt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23850" y="242888"/>
            <a:ext cx="2248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Results - Overall</a:t>
            </a:r>
            <a:endParaRPr lang="en-US" sz="2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256012"/>
            <a:ext cx="6228692" cy="3691208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5652120" y="1950779"/>
            <a:ext cx="310454" cy="2793534"/>
          </a:xfrm>
          <a:custGeom>
            <a:avLst/>
            <a:gdLst>
              <a:gd name="connsiteX0" fmla="*/ 0 w 310454"/>
              <a:gd name="connsiteY0" fmla="*/ 0 h 2793534"/>
              <a:gd name="connsiteX1" fmla="*/ 310393 w 310454"/>
              <a:gd name="connsiteY1" fmla="*/ 1526796 h 2793534"/>
              <a:gd name="connsiteX2" fmla="*/ 20973 w 310454"/>
              <a:gd name="connsiteY2" fmla="*/ 2793534 h 279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454" h="2793534">
                <a:moveTo>
                  <a:pt x="0" y="0"/>
                </a:moveTo>
                <a:cubicBezTo>
                  <a:pt x="153449" y="530603"/>
                  <a:pt x="306898" y="1061207"/>
                  <a:pt x="310393" y="1526796"/>
                </a:cubicBezTo>
                <a:cubicBezTo>
                  <a:pt x="313889" y="1992385"/>
                  <a:pt x="167431" y="2392959"/>
                  <a:pt x="20973" y="2793534"/>
                </a:cubicBezTo>
              </a:path>
            </a:pathLst>
          </a:cu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960841" y="2810137"/>
            <a:ext cx="9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+1.2%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841222" y="1969500"/>
            <a:ext cx="277425" cy="1883328"/>
          </a:xfrm>
          <a:custGeom>
            <a:avLst/>
            <a:gdLst>
              <a:gd name="connsiteX0" fmla="*/ 0 w 277425"/>
              <a:gd name="connsiteY0" fmla="*/ 0 h 1883328"/>
              <a:gd name="connsiteX1" fmla="*/ 276837 w 277425"/>
              <a:gd name="connsiteY1" fmla="*/ 1124125 h 1883328"/>
              <a:gd name="connsiteX2" fmla="*/ 58723 w 277425"/>
              <a:gd name="connsiteY2" fmla="*/ 1883328 h 188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425" h="1883328">
                <a:moveTo>
                  <a:pt x="0" y="0"/>
                </a:moveTo>
                <a:cubicBezTo>
                  <a:pt x="133525" y="405118"/>
                  <a:pt x="267050" y="810237"/>
                  <a:pt x="276837" y="1124125"/>
                </a:cubicBezTo>
                <a:cubicBezTo>
                  <a:pt x="286624" y="1438013"/>
                  <a:pt x="172673" y="1660670"/>
                  <a:pt x="58723" y="1883328"/>
                </a:cubicBezTo>
              </a:path>
            </a:pathLst>
          </a:cu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0516" y="2603387"/>
            <a:ext cx="9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+6.7%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96" y="5043172"/>
            <a:ext cx="6227916" cy="974239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5076056" y="5334656"/>
            <a:ext cx="172205" cy="213919"/>
          </a:xfrm>
          <a:custGeom>
            <a:avLst/>
            <a:gdLst>
              <a:gd name="connsiteX0" fmla="*/ 172205 w 172205"/>
              <a:gd name="connsiteY0" fmla="*/ 0 h 213919"/>
              <a:gd name="connsiteX1" fmla="*/ 230 w 172205"/>
              <a:gd name="connsiteY1" fmla="*/ 104863 h 213919"/>
              <a:gd name="connsiteX2" fmla="*/ 142843 w 172205"/>
              <a:gd name="connsiteY2" fmla="*/ 213919 h 21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05" h="213919">
                <a:moveTo>
                  <a:pt x="172205" y="0"/>
                </a:moveTo>
                <a:cubicBezTo>
                  <a:pt x="88664" y="34605"/>
                  <a:pt x="5124" y="69210"/>
                  <a:pt x="230" y="104863"/>
                </a:cubicBezTo>
                <a:cubicBezTo>
                  <a:pt x="-4664" y="140516"/>
                  <a:pt x="69089" y="177217"/>
                  <a:pt x="142843" y="213919"/>
                </a:cubicBezTo>
              </a:path>
            </a:pathLst>
          </a:custGeom>
          <a:noFill/>
          <a:ln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836926" y="5373216"/>
            <a:ext cx="151458" cy="197141"/>
          </a:xfrm>
          <a:custGeom>
            <a:avLst/>
            <a:gdLst>
              <a:gd name="connsiteX0" fmla="*/ 0 w 151458"/>
              <a:gd name="connsiteY0" fmla="*/ 0 h 197141"/>
              <a:gd name="connsiteX1" fmla="*/ 151002 w 151458"/>
              <a:gd name="connsiteY1" fmla="*/ 71307 h 197141"/>
              <a:gd name="connsiteX2" fmla="*/ 37750 w 151458"/>
              <a:gd name="connsiteY2" fmla="*/ 197141 h 19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58" h="197141">
                <a:moveTo>
                  <a:pt x="0" y="0"/>
                </a:moveTo>
                <a:cubicBezTo>
                  <a:pt x="72355" y="19225"/>
                  <a:pt x="144710" y="38450"/>
                  <a:pt x="151002" y="71307"/>
                </a:cubicBezTo>
                <a:cubicBezTo>
                  <a:pt x="157294" y="104164"/>
                  <a:pt x="97522" y="150652"/>
                  <a:pt x="37750" y="197141"/>
                </a:cubicBezTo>
              </a:path>
            </a:pathLst>
          </a:custGeom>
          <a:noFill/>
          <a:ln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005723" y="5301208"/>
            <a:ext cx="9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+1.5%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99992" y="5287726"/>
            <a:ext cx="9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-0.6%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54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/>
      <p:bldP spid="26" grpId="0" animBg="1"/>
      <p:bldP spid="27" grpId="0"/>
      <p:bldP spid="31" grpId="0" animBg="1"/>
      <p:bldP spid="32" grpId="0" animBg="1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323850" y="212725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>
                <a:latin typeface="Calibri"/>
              </a:rPr>
              <a:t>Self-report tools measuring EI</a:t>
            </a:r>
            <a:endParaRPr lang="en-US" altLang="zh-CN">
              <a:latin typeface="Calibri"/>
            </a:endParaRPr>
          </a:p>
          <a:p>
            <a:pPr eaLnBrk="0" hangingPunct="0"/>
            <a:endParaRPr lang="en-US" altLang="zh-CN">
              <a:latin typeface="Calibri"/>
            </a:endParaRPr>
          </a:p>
          <a:p>
            <a:pPr eaLnBrk="0" hangingPunct="0"/>
            <a:endParaRPr lang="en-US" altLang="zh-CN">
              <a:latin typeface="Calibri"/>
            </a:endParaRPr>
          </a:p>
          <a:p>
            <a:pPr eaLnBrk="0" hangingPunct="0"/>
            <a:endParaRPr lang="en-US" altLang="zh-CN">
              <a:latin typeface="Calibri"/>
            </a:endParaRPr>
          </a:p>
          <a:p>
            <a:pPr eaLnBrk="0" hangingPunct="0"/>
            <a:endParaRPr lang="en-US" altLang="zh-CN">
              <a:latin typeface="Calibri"/>
            </a:endParaRPr>
          </a:p>
        </p:txBody>
      </p:sp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2532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2534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C7DFE5-C893-4357-8C23-B91F60171385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425" y="5135563"/>
            <a:ext cx="7764463" cy="8318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Arial" pitchFamily="34" charset="0"/>
              </a:rPr>
              <a:t>Problem: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  <a:ea typeface="+mn-ea"/>
                <a:cs typeface="Arial" pitchFamily="34" charset="0"/>
              </a:rPr>
              <a:t>Compliance (not easy to use for long period of time</a:t>
            </a:r>
            <a:r>
              <a:rPr lang="en-US" altLang="en-US" sz="1600" dirty="0" smtClean="0">
                <a:latin typeface="+mn-lt"/>
                <a:ea typeface="+mn-ea"/>
                <a:cs typeface="Arial" pitchFamily="34" charset="0"/>
              </a:rPr>
              <a:t>)</a:t>
            </a:r>
            <a:endParaRPr lang="en-US" alt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People underestimate/underreport true consumption by 10% to 50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%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253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994" y="962421"/>
            <a:ext cx="2306920" cy="351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355" y="1836737"/>
            <a:ext cx="27749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42988" y="4576763"/>
            <a:ext cx="70580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ea typeface="+mn-ea"/>
                <a:cs typeface="Arial" pitchFamily="34" charset="0"/>
              </a:rPr>
              <a:t>Self-report: 24-hour recall, food diary, database-assisted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logs.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253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1187" y="943100"/>
            <a:ext cx="3161958" cy="354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64" y="1916832"/>
            <a:ext cx="6072287" cy="4072542"/>
          </a:xfrm>
          <a:prstGeom prst="rect">
            <a:avLst/>
          </a:prstGeom>
        </p:spPr>
      </p:pic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50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565" y="947440"/>
            <a:ext cx="80984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The maximum improvements of rest, utensiling, bite, drink </a:t>
            </a:r>
            <a:r>
              <a:rPr lang="en-US" sz="1600" dirty="0" smtClean="0">
                <a:latin typeface="+mj-lt"/>
              </a:rPr>
              <a:t>and other </a:t>
            </a:r>
            <a:r>
              <a:rPr lang="en-US" sz="1600" dirty="0">
                <a:latin typeface="+mj-lt"/>
              </a:rPr>
              <a:t>are: 1.4%, 5.2%, 9.7%, 0.6% and 9.3%, </a:t>
            </a:r>
            <a:r>
              <a:rPr lang="en-US" sz="1600" dirty="0" smtClean="0">
                <a:latin typeface="+mj-lt"/>
              </a:rPr>
              <a:t>respectively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  <a:cs typeface="Arial" pitchFamily="34" charset="0"/>
              </a:rPr>
              <a:t>Modeling eating "dialects" can improve recognition </a:t>
            </a:r>
            <a:r>
              <a:rPr lang="en-US" sz="1600" dirty="0" smtClean="0">
                <a:latin typeface="+mj-lt"/>
                <a:cs typeface="Arial" pitchFamily="34" charset="0"/>
              </a:rPr>
              <a:t>accuracy</a:t>
            </a:r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72137" y="3064435"/>
            <a:ext cx="576064" cy="262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60032" y="4390711"/>
            <a:ext cx="576064" cy="262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52120" y="5182799"/>
            <a:ext cx="576064" cy="262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28184" y="4581128"/>
            <a:ext cx="576064" cy="262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48264" y="4581128"/>
            <a:ext cx="576064" cy="262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23850" y="242888"/>
            <a:ext cx="3077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Results – Gesture Type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97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51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06276"/>
            <a:ext cx="5436604" cy="40774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576" y="4929421"/>
            <a:ext cx="8289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j-lt"/>
              </a:rPr>
              <a:t>We investigate the #gestures </a:t>
            </a:r>
            <a:r>
              <a:rPr lang="en-US" sz="1600" dirty="0">
                <a:latin typeface="+mj-lt"/>
              </a:rPr>
              <a:t>that are failed to recognize w.r.t. the amount of contextual </a:t>
            </a:r>
            <a:r>
              <a:rPr lang="en-US" sz="1600" dirty="0" smtClean="0">
                <a:latin typeface="+mj-lt"/>
              </a:rPr>
              <a:t>HMMs</a:t>
            </a: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j-lt"/>
              </a:rPr>
              <a:t>#gestures </a:t>
            </a:r>
            <a:r>
              <a:rPr lang="en-US" sz="1600" dirty="0">
                <a:latin typeface="+mj-lt"/>
              </a:rPr>
              <a:t>that are failed to recognize </a:t>
            </a:r>
            <a:r>
              <a:rPr lang="en-US" sz="1600" dirty="0" smtClean="0">
                <a:latin typeface="+mj-lt"/>
              </a:rPr>
              <a:t>reaches </a:t>
            </a:r>
            <a:r>
              <a:rPr lang="en-US" sz="1600" dirty="0">
                <a:latin typeface="+mj-lt"/>
              </a:rPr>
              <a:t>the plateau when </a:t>
            </a:r>
            <a:r>
              <a:rPr lang="en-US" sz="1600" dirty="0" smtClean="0">
                <a:latin typeface="+mj-lt"/>
              </a:rPr>
              <a:t>around 7 </a:t>
            </a:r>
            <a:r>
              <a:rPr lang="en-US" sz="1600" dirty="0">
                <a:latin typeface="+mj-lt"/>
              </a:rPr>
              <a:t>contextual HMMs are </a:t>
            </a:r>
            <a:r>
              <a:rPr lang="en-US" sz="1600" dirty="0" smtClean="0">
                <a:latin typeface="+mj-lt"/>
              </a:rPr>
              <a:t>applied</a:t>
            </a:r>
            <a:endParaRPr lang="en-US" sz="1600" dirty="0"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3850" y="242888"/>
            <a:ext cx="4935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Accuracy Bound of Contextual HMMs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5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52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79180"/>
              </p:ext>
            </p:extLst>
          </p:nvPr>
        </p:nvGraphicFramePr>
        <p:xfrm>
          <a:off x="381001" y="1531248"/>
          <a:ext cx="8298919" cy="1249680"/>
        </p:xfrm>
        <a:graphic>
          <a:graphicData uri="http://schemas.openxmlformats.org/drawingml/2006/table">
            <a:tbl>
              <a:tblPr/>
              <a:tblGrid>
                <a:gridCol w="2304255"/>
                <a:gridCol w="864096"/>
                <a:gridCol w="738080"/>
                <a:gridCol w="936104"/>
                <a:gridCol w="936104"/>
                <a:gridCol w="648072"/>
                <a:gridCol w="936104"/>
                <a:gridCol w="936104"/>
              </a:tblGrid>
              <a:tr h="209725">
                <a:tc rowSpan="3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#words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Original expr.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Expr. </a:t>
                      </a:r>
                      <a:r>
                        <a:rPr lang="en-US" sz="1600" baseline="0" dirty="0" smtClean="0"/>
                        <a:t>in this dissertation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#N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Accuracy (%)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#N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Accuracy (%)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Intake</a:t>
                      </a:r>
                      <a:r>
                        <a:rPr lang="en-US" sz="1600" baseline="0" dirty="0" smtClean="0"/>
                        <a:t>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Intake</a:t>
                      </a:r>
                      <a:r>
                        <a:rPr lang="en-US" sz="1600" baseline="0" dirty="0" smtClean="0"/>
                        <a:t> gestures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340800"/>
              </p:ext>
            </p:extLst>
          </p:nvPr>
        </p:nvGraphicFramePr>
        <p:xfrm>
          <a:off x="381000" y="2780928"/>
          <a:ext cx="8298919" cy="1676400"/>
        </p:xfrm>
        <a:graphic>
          <a:graphicData uri="http://schemas.openxmlformats.org/drawingml/2006/table">
            <a:tbl>
              <a:tblPr/>
              <a:tblGrid>
                <a:gridCol w="2304255"/>
                <a:gridCol w="864094"/>
                <a:gridCol w="738083"/>
                <a:gridCol w="936103"/>
                <a:gridCol w="936104"/>
                <a:gridCol w="648072"/>
                <a:gridCol w="936104"/>
                <a:gridCol w="936104"/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Non-HMM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81.0%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81.0%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HMM-S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84.3%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85.2%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HMM-1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87.7%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89.5%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91.5%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Context</a:t>
                      </a:r>
                      <a:r>
                        <a:rPr lang="en-US" sz="1600" baseline="0" dirty="0" smtClean="0"/>
                        <a:t> HMM-S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86.4%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91.7%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Context HMM-1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88.9%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93.0%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213911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Results of All Models</a:t>
            </a:r>
          </a:p>
        </p:txBody>
      </p:sp>
      <p:sp>
        <p:nvSpPr>
          <p:cNvPr id="7" name="Freeform 6"/>
          <p:cNvSpPr/>
          <p:nvPr/>
        </p:nvSpPr>
        <p:spPr>
          <a:xfrm>
            <a:off x="7436840" y="3284290"/>
            <a:ext cx="172089" cy="666925"/>
          </a:xfrm>
          <a:custGeom>
            <a:avLst/>
            <a:gdLst>
              <a:gd name="connsiteX0" fmla="*/ 0 w 172089"/>
              <a:gd name="connsiteY0" fmla="*/ 0 h 666925"/>
              <a:gd name="connsiteX1" fmla="*/ 171975 w 172089"/>
              <a:gd name="connsiteY1" fmla="*/ 348143 h 666925"/>
              <a:gd name="connsiteX2" fmla="*/ 20973 w 172089"/>
              <a:gd name="connsiteY2" fmla="*/ 666925 h 6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089" h="666925">
                <a:moveTo>
                  <a:pt x="0" y="0"/>
                </a:moveTo>
                <a:cubicBezTo>
                  <a:pt x="84240" y="118494"/>
                  <a:pt x="168480" y="236989"/>
                  <a:pt x="171975" y="348143"/>
                </a:cubicBezTo>
                <a:cubicBezTo>
                  <a:pt x="175471" y="459297"/>
                  <a:pt x="98222" y="563111"/>
                  <a:pt x="20973" y="666925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439325" y="3284290"/>
            <a:ext cx="155382" cy="683703"/>
          </a:xfrm>
          <a:custGeom>
            <a:avLst/>
            <a:gdLst>
              <a:gd name="connsiteX0" fmla="*/ 25167 w 155382"/>
              <a:gd name="connsiteY0" fmla="*/ 0 h 683703"/>
              <a:gd name="connsiteX1" fmla="*/ 155196 w 155382"/>
              <a:gd name="connsiteY1" fmla="*/ 331365 h 683703"/>
              <a:gd name="connsiteX2" fmla="*/ 0 w 155382"/>
              <a:gd name="connsiteY2" fmla="*/ 683703 h 68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382" h="683703">
                <a:moveTo>
                  <a:pt x="25167" y="0"/>
                </a:moveTo>
                <a:cubicBezTo>
                  <a:pt x="92278" y="108707"/>
                  <a:pt x="159390" y="217415"/>
                  <a:pt x="155196" y="331365"/>
                </a:cubicBezTo>
                <a:cubicBezTo>
                  <a:pt x="151002" y="445315"/>
                  <a:pt x="75501" y="564509"/>
                  <a:pt x="0" y="683703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22300" y="3615655"/>
            <a:ext cx="148283" cy="654341"/>
          </a:xfrm>
          <a:custGeom>
            <a:avLst/>
            <a:gdLst>
              <a:gd name="connsiteX0" fmla="*/ 148283 w 148283"/>
              <a:gd name="connsiteY0" fmla="*/ 0 h 654341"/>
              <a:gd name="connsiteX1" fmla="*/ 1476 w 148283"/>
              <a:gd name="connsiteY1" fmla="*/ 385894 h 654341"/>
              <a:gd name="connsiteX2" fmla="*/ 85366 w 148283"/>
              <a:gd name="connsiteY2" fmla="*/ 654341 h 6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283" h="654341">
                <a:moveTo>
                  <a:pt x="148283" y="0"/>
                </a:moveTo>
                <a:cubicBezTo>
                  <a:pt x="80122" y="138418"/>
                  <a:pt x="11962" y="276837"/>
                  <a:pt x="1476" y="385894"/>
                </a:cubicBezTo>
                <a:cubicBezTo>
                  <a:pt x="-9010" y="494951"/>
                  <a:pt x="38178" y="574646"/>
                  <a:pt x="85366" y="654341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96003" y="3594683"/>
            <a:ext cx="226731" cy="696286"/>
          </a:xfrm>
          <a:custGeom>
            <a:avLst/>
            <a:gdLst>
              <a:gd name="connsiteX0" fmla="*/ 226731 w 226731"/>
              <a:gd name="connsiteY0" fmla="*/ 0 h 696286"/>
              <a:gd name="connsiteX1" fmla="*/ 228 w 226731"/>
              <a:gd name="connsiteY1" fmla="*/ 419449 h 696286"/>
              <a:gd name="connsiteX2" fmla="*/ 184786 w 226731"/>
              <a:gd name="connsiteY2" fmla="*/ 696286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731" h="696286">
                <a:moveTo>
                  <a:pt x="226731" y="0"/>
                </a:moveTo>
                <a:cubicBezTo>
                  <a:pt x="116975" y="151700"/>
                  <a:pt x="7219" y="303401"/>
                  <a:pt x="228" y="419449"/>
                </a:cubicBezTo>
                <a:cubicBezTo>
                  <a:pt x="-6763" y="535497"/>
                  <a:pt x="148434" y="613095"/>
                  <a:pt x="184786" y="696286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10400" y="357301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-0.6%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2440" y="340614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+6.7%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0475" y="301852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+1.2%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0475" y="419571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+1.5%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61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1" grpId="0" animBg="1"/>
      <p:bldP spid="12" grpId="0"/>
      <p:bldP spid="18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53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881553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Although intake gesture accuracy is improved up to 6.7%, all </a:t>
            </a:r>
            <a:r>
              <a:rPr lang="en-US" sz="1600" dirty="0">
                <a:latin typeface="+mn-lt"/>
              </a:rPr>
              <a:t>gestures accuracy in contextual HMMs does not improve </a:t>
            </a:r>
            <a:r>
              <a:rPr lang="en-US" sz="1600" dirty="0" smtClean="0">
                <a:latin typeface="+mn-lt"/>
              </a:rPr>
              <a:t>much (up to 1.2</a:t>
            </a:r>
            <a:r>
              <a:rPr lang="en-US" sz="1600" dirty="0" smtClean="0">
                <a:latin typeface="+mn-lt"/>
              </a:rPr>
              <a:t>%)</a:t>
            </a:r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A large motion variations in other, with the accuracy between 40.4</a:t>
            </a:r>
            <a:r>
              <a:rPr lang="en-US" sz="1600" dirty="0">
                <a:latin typeface="+mn-lt"/>
              </a:rPr>
              <a:t>% and 61.9</a:t>
            </a:r>
            <a:r>
              <a:rPr lang="en-US" sz="1600" dirty="0" smtClean="0">
                <a:latin typeface="+mn-lt"/>
              </a:rPr>
              <a:t>%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Some gestures are confusing: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More head-towards-plate </a:t>
            </a:r>
            <a:r>
              <a:rPr lang="en-US" sz="1600" dirty="0">
                <a:latin typeface="+mn-lt"/>
              </a:rPr>
              <a:t>motions when a food is prone to </a:t>
            </a:r>
            <a:r>
              <a:rPr lang="en-US" sz="1600" dirty="0" smtClean="0">
                <a:latin typeface="+mn-lt"/>
              </a:rPr>
              <a:t>spillage.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</a:rPr>
              <a:t>Challenging to </a:t>
            </a:r>
            <a:r>
              <a:rPr lang="en-US" sz="1600" dirty="0">
                <a:latin typeface="+mn-lt"/>
              </a:rPr>
              <a:t>recognize gestures with short </a:t>
            </a:r>
            <a:r>
              <a:rPr lang="en-US" sz="1600" dirty="0" smtClean="0">
                <a:latin typeface="+mn-lt"/>
              </a:rPr>
              <a:t>duration</a:t>
            </a:r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4804"/>
            <a:ext cx="2788920" cy="1805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83" y="3538898"/>
            <a:ext cx="2766060" cy="1798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38898"/>
            <a:ext cx="2796159" cy="180422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3850" y="242888"/>
            <a:ext cx="2739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Examples of failures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58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54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3850" y="242888"/>
            <a:ext cx="1699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Conclusions</a:t>
            </a:r>
            <a:endParaRPr lang="en-US" sz="2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549" y="986172"/>
            <a:ext cx="83935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j-lt"/>
                <a:cs typeface="Arial" pitchFamily="34" charset="0"/>
              </a:rPr>
              <a:t>Modeling eating "dialects" can improve </a:t>
            </a:r>
            <a:r>
              <a:rPr lang="en-US" sz="1600" dirty="0" smtClean="0">
                <a:latin typeface="+mj-lt"/>
                <a:cs typeface="Arial" pitchFamily="34" charset="0"/>
              </a:rPr>
              <a:t>recognition </a:t>
            </a:r>
          </a:p>
          <a:p>
            <a:pPr eaLnBrk="0" hangingPunct="0"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accuracy</a:t>
            </a:r>
            <a:endParaRPr lang="en-US" sz="1600" dirty="0" smtClean="0">
              <a:latin typeface="+mj-lt"/>
              <a:cs typeface="Arial" pitchFamily="34" charset="0"/>
            </a:endParaRPr>
          </a:p>
          <a:p>
            <a:pPr eaLnBrk="0" hangingPunct="0">
              <a:defRPr/>
            </a:pPr>
            <a:endParaRPr lang="en-US" sz="1600" dirty="0" smtClean="0">
              <a:latin typeface="+mj-lt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j-lt"/>
              </a:rPr>
              <a:t>5 </a:t>
            </a:r>
            <a:r>
              <a:rPr lang="en-US" sz="1600" dirty="0">
                <a:latin typeface="+mj-lt"/>
              </a:rPr>
              <a:t>gestures are </a:t>
            </a:r>
            <a:r>
              <a:rPr lang="en-US" sz="1600" dirty="0" smtClean="0">
                <a:latin typeface="+mj-lt"/>
              </a:rPr>
              <a:t>defined</a:t>
            </a:r>
            <a:endParaRPr lang="en-US" sz="1600" dirty="0" smtClean="0">
              <a:latin typeface="+mj-lt"/>
            </a:endParaRPr>
          </a:p>
          <a:p>
            <a:pPr eaLnBrk="0" hangingPunct="0">
              <a:defRPr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latin typeface="+mj-lt"/>
              </a:rPr>
              <a:t>Inter-rater reliability evaluated the consistency </a:t>
            </a:r>
            <a:endParaRPr lang="en-US" sz="1600" dirty="0" smtClean="0">
              <a:latin typeface="+mj-lt"/>
            </a:endParaRPr>
          </a:p>
          <a:p>
            <a:pPr eaLnBrk="0" hangingPunct="0">
              <a:defRPr/>
            </a:pPr>
            <a:r>
              <a:rPr lang="en-US" sz="1600" dirty="0" smtClean="0">
                <a:latin typeface="+mj-lt"/>
              </a:rPr>
              <a:t>of </a:t>
            </a:r>
            <a:r>
              <a:rPr lang="en-US" sz="1600" dirty="0">
                <a:latin typeface="+mj-lt"/>
              </a:rPr>
              <a:t>the definitions in a large dataset of 488 </a:t>
            </a:r>
            <a:r>
              <a:rPr lang="en-US" sz="1600" dirty="0" smtClean="0">
                <a:latin typeface="+mj-lt"/>
              </a:rPr>
              <a:t>courses, </a:t>
            </a:r>
          </a:p>
          <a:p>
            <a:pPr eaLnBrk="0" hangingPunct="0">
              <a:defRPr/>
            </a:pPr>
            <a:r>
              <a:rPr lang="en-US" sz="1600" dirty="0" smtClean="0">
                <a:latin typeface="+mj-lt"/>
              </a:rPr>
              <a:t>showing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overall agreement </a:t>
            </a:r>
            <a:r>
              <a:rPr lang="en-US" sz="1600" dirty="0">
                <a:latin typeface="+mj-lt"/>
              </a:rPr>
              <a:t>rate of 92.4</a:t>
            </a:r>
            <a:r>
              <a:rPr lang="en-US" sz="1600" dirty="0" smtClean="0">
                <a:latin typeface="+mj-lt"/>
              </a:rPr>
              <a:t>%</a:t>
            </a:r>
            <a:endParaRPr lang="en-US" sz="1600" dirty="0" smtClean="0">
              <a:latin typeface="+mj-lt"/>
            </a:endParaRPr>
          </a:p>
          <a:p>
            <a:pPr eaLnBrk="0" hangingPunct="0">
              <a:defRPr/>
            </a:pPr>
            <a:endParaRPr lang="en-US" sz="1600" dirty="0" smtClean="0">
              <a:latin typeface="+mj-lt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Three baselines: 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Non-HMM algorithm: 75.0% </a:t>
            </a:r>
            <a:r>
              <a:rPr lang="en-US" sz="1600" dirty="0" smtClean="0">
                <a:latin typeface="+mj-lt"/>
                <a:cs typeface="Arial" pitchFamily="34" charset="0"/>
              </a:rPr>
              <a:t>accuracy</a:t>
            </a:r>
            <a:endParaRPr lang="en-US" sz="1600" dirty="0" smtClean="0">
              <a:latin typeface="+mj-lt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Generic HMMs: 85.2% all gestures, and 85.0% intake </a:t>
            </a:r>
            <a:r>
              <a:rPr lang="en-US" sz="1600" dirty="0" smtClean="0">
                <a:latin typeface="+mj-lt"/>
                <a:cs typeface="Arial" pitchFamily="34" charset="0"/>
              </a:rPr>
              <a:t>gestures</a:t>
            </a:r>
            <a:endParaRPr lang="en-US" sz="1600" dirty="0" smtClean="0">
              <a:latin typeface="+mj-lt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Generic HMMs with one history: 89.5% all gestures, 91.5% intake </a:t>
            </a:r>
            <a:r>
              <a:rPr lang="en-US" sz="1600" dirty="0" smtClean="0">
                <a:latin typeface="+mj-lt"/>
                <a:cs typeface="Arial" pitchFamily="34" charset="0"/>
              </a:rPr>
              <a:t>gestures</a:t>
            </a:r>
          </a:p>
          <a:p>
            <a:pPr eaLnBrk="0" hangingPunct="0">
              <a:defRPr/>
            </a:pPr>
            <a:endParaRPr lang="en-US" sz="1600" dirty="0" smtClean="0">
              <a:latin typeface="+mj-lt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Findings</a:t>
            </a:r>
            <a:r>
              <a:rPr lang="en-US" sz="1600" dirty="0" smtClean="0">
                <a:latin typeface="+mj-lt"/>
                <a:cs typeface="Arial" pitchFamily="34" charset="0"/>
              </a:rPr>
              <a:t>: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Contextual HMMs: up to 86.4% all gestures, 91.7% intake </a:t>
            </a:r>
            <a:r>
              <a:rPr lang="en-US" sz="1600" dirty="0" smtClean="0">
                <a:latin typeface="+mj-lt"/>
                <a:cs typeface="Arial" pitchFamily="34" charset="0"/>
              </a:rPr>
              <a:t>gestures</a:t>
            </a:r>
            <a:endParaRPr lang="en-US" sz="1600" dirty="0" smtClean="0">
              <a:latin typeface="+mj-lt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600" dirty="0">
                <a:latin typeface="+mj-lt"/>
                <a:cs typeface="Arial" pitchFamily="34" charset="0"/>
              </a:rPr>
              <a:t> </a:t>
            </a:r>
            <a:r>
              <a:rPr lang="en-US" sz="1600" dirty="0" smtClean="0">
                <a:latin typeface="+mj-lt"/>
                <a:cs typeface="Arial" pitchFamily="34" charset="0"/>
              </a:rPr>
              <a:t>     +</a:t>
            </a:r>
            <a:r>
              <a:rPr lang="en-US" sz="1600" dirty="0">
                <a:latin typeface="+mj-lt"/>
                <a:cs typeface="Arial" pitchFamily="34" charset="0"/>
              </a:rPr>
              <a:t>1.2% all gestures, +6.7% intake gestures </a:t>
            </a:r>
            <a:r>
              <a:rPr lang="en-US" sz="1600" dirty="0" smtClean="0">
                <a:latin typeface="+mj-lt"/>
                <a:cs typeface="Arial" pitchFamily="34" charset="0"/>
              </a:rPr>
              <a:t>over generic </a:t>
            </a:r>
            <a:r>
              <a:rPr lang="en-US" sz="1600" dirty="0" smtClean="0">
                <a:latin typeface="+mj-lt"/>
                <a:cs typeface="Arial" pitchFamily="34" charset="0"/>
              </a:rPr>
              <a:t>HMMs</a:t>
            </a:r>
            <a:endParaRPr lang="en-US" sz="1600" dirty="0" smtClean="0">
              <a:latin typeface="+mj-lt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Contextual HMMs with one gesture history: up to 88.9% all gestures, 93.0% intake gestures.</a:t>
            </a:r>
            <a:endParaRPr lang="en-US" sz="1600" dirty="0">
              <a:latin typeface="+mj-lt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1600" dirty="0">
                <a:latin typeface="+mj-lt"/>
                <a:cs typeface="Arial" pitchFamily="34" charset="0"/>
              </a:rPr>
              <a:t> </a:t>
            </a:r>
            <a:r>
              <a:rPr lang="en-US" sz="1600" dirty="0" smtClean="0">
                <a:latin typeface="+mj-lt"/>
                <a:cs typeface="Arial" pitchFamily="34" charset="0"/>
              </a:rPr>
              <a:t>     -0.6% all gestures, +1.5% intake gestures over generic HMMs with one </a:t>
            </a:r>
            <a:r>
              <a:rPr lang="en-US" sz="1600" dirty="0" smtClean="0">
                <a:latin typeface="+mj-lt"/>
                <a:cs typeface="Arial" pitchFamily="34" charset="0"/>
              </a:rPr>
              <a:t>history</a:t>
            </a:r>
            <a:endParaRPr lang="en-US" sz="1600" dirty="0" smtClean="0">
              <a:latin typeface="+mj-lt"/>
              <a:cs typeface="Arial" pitchFamily="34" charset="0"/>
            </a:endParaRPr>
          </a:p>
          <a:p>
            <a:pPr algn="just"/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549" y="1690686"/>
            <a:ext cx="836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3596" y="930439"/>
            <a:ext cx="3640087" cy="241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52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55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850" y="242888"/>
            <a:ext cx="5702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Future Work – Automatically Segmentation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9704"/>
            <a:ext cx="8149465" cy="33616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59288" y="4461820"/>
                <a:ext cx="7992888" cy="19559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A 1s </a:t>
                </a:r>
                <a:r>
                  <a:rPr lang="en-US" sz="1600" dirty="0">
                    <a:latin typeface="+mn-lt"/>
                  </a:rPr>
                  <a:t>window centered at each </a:t>
                </a:r>
                <a:r>
                  <a:rPr lang="en-US" sz="1600">
                    <a:latin typeface="+mn-lt"/>
                  </a:rPr>
                  <a:t>time </a:t>
                </a:r>
                <a:r>
                  <a:rPr lang="en-US" sz="1600" smtClean="0">
                    <a:latin typeface="+mn-lt"/>
                  </a:rPr>
                  <a:t>index: </a:t>
                </a:r>
                <a:r>
                  <a:rPr lang="en-US" sz="1600" dirty="0" smtClean="0">
                    <a:latin typeface="+mn-lt"/>
                  </a:rPr>
                  <a:t>eating </a:t>
                </a:r>
                <a:r>
                  <a:rPr lang="en-US" sz="1600" dirty="0">
                    <a:latin typeface="+mn-lt"/>
                  </a:rPr>
                  <a:t>or </a:t>
                </a:r>
                <a:r>
                  <a:rPr lang="en-US" sz="1600" dirty="0" smtClean="0">
                    <a:latin typeface="+mn-lt"/>
                  </a:rPr>
                  <a:t>non-eating</a:t>
                </a:r>
                <a:endParaRPr lang="en-US" sz="16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Observables with 18 dimension are computed in each window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2 HMMs are trained: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Non-eating HMM &amp; eating HMM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13 states &amp; 5 Gaussians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Training &amp; testing using the same data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+mn-lt"/>
                  </a:rPr>
                  <a:t>Output: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𝑒𝑎𝑡𝑖𝑛𝑔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𝑒𝑎𝑡𝑖𝑛𝑔</m:t>
                        </m:r>
                      </m:den>
                    </m:f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+mn-lt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88" y="4461820"/>
                <a:ext cx="7992888" cy="1955920"/>
              </a:xfrm>
              <a:prstGeom prst="rect">
                <a:avLst/>
              </a:prstGeom>
              <a:blipFill rotWithShape="0">
                <a:blip r:embed="rId5"/>
                <a:stretch>
                  <a:fillRect l="-305" t="-935" b="-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3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36867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36869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1945D1-9B1D-4B2A-9E88-953C08094AF0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56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391856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j-lt"/>
              </a:rPr>
              <a:t>Thank you!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6600" dirty="0">
                <a:latin typeface="+mj-lt"/>
              </a:rPr>
              <a:t>Q</a:t>
            </a:r>
            <a:r>
              <a:rPr lang="en-US" sz="4000" dirty="0">
                <a:latin typeface="+mj-lt"/>
              </a:rPr>
              <a:t>uestions?</a:t>
            </a:r>
          </a:p>
        </p:txBody>
      </p:sp>
    </p:spTree>
    <p:extLst>
      <p:ext uri="{BB962C8B-B14F-4D97-AF65-F5344CB8AC3E}">
        <p14:creationId xmlns:p14="http://schemas.microsoft.com/office/powerpoint/2010/main" val="14773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250825" y="212725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Calibri"/>
              </a:rPr>
              <a:t>Wearable tools </a:t>
            </a:r>
            <a:r>
              <a:rPr lang="en-US" altLang="zh-CN" sz="2400" b="1" dirty="0">
                <a:latin typeface="Calibri"/>
              </a:rPr>
              <a:t>measuring EI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4580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4582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84819C-9EE7-412F-93D7-8942061E5F0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6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824693"/>
            <a:ext cx="6911975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j-lt"/>
                <a:ea typeface="+mn-ea"/>
                <a:cs typeface="Arial" pitchFamily="34" charset="0"/>
              </a:rPr>
              <a:t>Wearable-sensors based </a:t>
            </a:r>
            <a:r>
              <a:rPr lang="en-US" sz="2000" dirty="0" smtClean="0">
                <a:latin typeface="+mj-lt"/>
                <a:ea typeface="+mn-ea"/>
                <a:cs typeface="Arial" pitchFamily="34" charset="0"/>
              </a:rPr>
              <a:t>approaches</a:t>
            </a:r>
            <a:endParaRPr lang="en-US" sz="2000" dirty="0">
              <a:latin typeface="+mj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latin typeface="+mj-lt"/>
                <a:ea typeface="+mn-ea"/>
                <a:cs typeface="Arial" pitchFamily="34" charset="0"/>
              </a:rPr>
              <a:t>Acoustic sensing systems: </a:t>
            </a:r>
            <a:r>
              <a:rPr lang="en-US" sz="1600" dirty="0" smtClean="0">
                <a:latin typeface="+mj-lt"/>
              </a:rPr>
              <a:t>detect </a:t>
            </a:r>
            <a:r>
              <a:rPr lang="en-US" sz="1600" dirty="0">
                <a:latin typeface="+mj-lt"/>
              </a:rPr>
              <a:t>chewing or swallow </a:t>
            </a:r>
            <a:r>
              <a:rPr lang="en-US" sz="1600" dirty="0" smtClean="0">
                <a:latin typeface="+mj-lt"/>
              </a:rPr>
              <a:t>sounds</a:t>
            </a:r>
            <a:endParaRPr lang="en-US" sz="1400" b="1" dirty="0">
              <a:latin typeface="+mj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j-lt"/>
                <a:ea typeface="+mn-ea"/>
                <a:cs typeface="Arial" pitchFamily="34" charset="0"/>
              </a:rPr>
              <a:t>Camera-based sensing systems</a:t>
            </a:r>
            <a:endParaRPr lang="en-US" sz="1600" dirty="0">
              <a:latin typeface="+mj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j-lt"/>
                <a:ea typeface="+mn-ea"/>
                <a:cs typeface="Arial" pitchFamily="34" charset="0"/>
              </a:rPr>
              <a:t>Motion-based sensing systems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j-lt"/>
                <a:ea typeface="+mn-ea"/>
                <a:cs typeface="Arial" pitchFamily="34" charset="0"/>
              </a:rPr>
              <a:t>Multimodal-based sensing systems</a:t>
            </a:r>
            <a:endParaRPr lang="en-US" sz="1600" dirty="0">
              <a:latin typeface="+mj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82" y="2255838"/>
            <a:ext cx="5960947" cy="206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54" y="4255561"/>
            <a:ext cx="5960946" cy="2197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18602"/>
            <a:ext cx="2156002" cy="1829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2" y="4338145"/>
            <a:ext cx="2153436" cy="1767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250825" y="212725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>
                <a:latin typeface="Calibri"/>
              </a:rPr>
              <a:t>Wearable tools measuring EI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4580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4582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84819C-9EE7-412F-93D7-8942061E5F0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7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283" y="867207"/>
            <a:ext cx="6911975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n-lt"/>
                <a:ea typeface="+mn-ea"/>
                <a:cs typeface="Arial" pitchFamily="34" charset="0"/>
              </a:rPr>
              <a:t>Wearable-sensors based </a:t>
            </a:r>
            <a:r>
              <a:rPr lang="en-US" sz="2000" dirty="0" smtClean="0">
                <a:latin typeface="+mn-lt"/>
                <a:ea typeface="+mn-ea"/>
                <a:cs typeface="Arial" pitchFamily="34" charset="0"/>
              </a:rPr>
              <a:t>approaches</a:t>
            </a:r>
            <a:endParaRPr lang="en-US" sz="20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Acoustic sensing systems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latin typeface="+mn-lt"/>
                <a:ea typeface="+mn-ea"/>
                <a:cs typeface="Arial" pitchFamily="34" charset="0"/>
              </a:rPr>
              <a:t>Camera-based sensing systems: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capture image or videos while eating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Motion-based sensing systems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Multimodal-based sensing systems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763786"/>
            <a:ext cx="4148558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1556158" cy="1702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28" y="4058586"/>
            <a:ext cx="1555069" cy="1703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93" y="2345942"/>
            <a:ext cx="2330773" cy="3416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1600" y="589281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(a) semi-auto food detection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645071" y="589281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(b) auto food detection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31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250825" y="212725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>
                <a:latin typeface="Calibri"/>
              </a:rPr>
              <a:t>Wearable tools measuring EI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4580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4582" name="Slide Number Placeholder 27"/>
          <p:cNvSpPr>
            <a:spLocks noGrp="1"/>
          </p:cNvSpPr>
          <p:nvPr>
            <p:ph type="sldNum" sz="quarter" idx="12"/>
          </p:nvPr>
        </p:nvSpPr>
        <p:spPr bwMode="auto">
          <a:xfrm>
            <a:off x="6588224" y="6372679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84819C-9EE7-412F-93D7-8942061E5F0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8</a:t>
            </a:fld>
            <a:endParaRPr lang="en-US" altLang="zh-CN" dirty="0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169" y="788387"/>
            <a:ext cx="763207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n-lt"/>
                <a:ea typeface="+mn-ea"/>
                <a:cs typeface="Arial" pitchFamily="34" charset="0"/>
              </a:rPr>
              <a:t>Wearable-sensors based </a:t>
            </a:r>
            <a:r>
              <a:rPr lang="en-US" sz="2000" dirty="0" smtClean="0">
                <a:latin typeface="+mn-lt"/>
                <a:ea typeface="+mn-ea"/>
                <a:cs typeface="Arial" pitchFamily="34" charset="0"/>
              </a:rPr>
              <a:t>approaches</a:t>
            </a:r>
            <a:endParaRPr lang="en-US" sz="20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Acoustic sensing systems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Camera-based sensing systems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latin typeface="+mn-lt"/>
                <a:ea typeface="+mn-ea"/>
                <a:cs typeface="Arial" pitchFamily="34" charset="0"/>
              </a:rPr>
              <a:t>Motion-based sensing systems: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inertial sensors mounted on different body locations to detect eating activities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Multimodal-based sensing systems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169" y="2747869"/>
            <a:ext cx="3004518" cy="14442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32067"/>
            <a:ext cx="4735593" cy="1921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72787"/>
            <a:ext cx="5112568" cy="2777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37112"/>
            <a:ext cx="184398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250825" y="212725"/>
            <a:ext cx="678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>
                <a:latin typeface="Calibri"/>
              </a:rPr>
              <a:t>Wearable tools measuring EI</a:t>
            </a:r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  <a:p>
            <a:pPr eaLnBrk="0" hangingPunct="0"/>
            <a:endParaRPr lang="en-US" altLang="zh-CN" dirty="0">
              <a:latin typeface="Calibri"/>
            </a:endParaRPr>
          </a:p>
        </p:txBody>
      </p:sp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zh-CN">
              <a:latin typeface="Calibri"/>
            </a:endParaRPr>
          </a:p>
        </p:txBody>
      </p:sp>
      <p:pic>
        <p:nvPicPr>
          <p:cNvPr id="24580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/>
          </a:p>
        </p:txBody>
      </p:sp>
      <p:sp>
        <p:nvSpPr>
          <p:cNvPr id="24582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84819C-9EE7-412F-93D7-8942061E5F06}" type="slidenum">
              <a:rPr lang="en-US" altLang="zh-CN" smtClean="0">
                <a:solidFill>
                  <a:srgbClr val="898989"/>
                </a:solidFill>
                <a:latin typeface="Calibri"/>
                <a:ea typeface="MS PGothic" pitchFamily="34" charset="-128"/>
              </a:rPr>
              <a:pPr/>
              <a:t>9</a:t>
            </a:fld>
            <a:endParaRPr lang="en-US" altLang="zh-CN" smtClean="0">
              <a:solidFill>
                <a:srgbClr val="898989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820023"/>
            <a:ext cx="76320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n-lt"/>
                <a:ea typeface="+mn-ea"/>
                <a:cs typeface="Arial" pitchFamily="34" charset="0"/>
              </a:rPr>
              <a:t>Wearable-sensors based </a:t>
            </a:r>
            <a:r>
              <a:rPr lang="en-US" sz="2000" dirty="0" smtClean="0">
                <a:latin typeface="+mn-lt"/>
                <a:ea typeface="+mn-ea"/>
                <a:cs typeface="Arial" pitchFamily="34" charset="0"/>
              </a:rPr>
              <a:t>approaches</a:t>
            </a:r>
            <a:endParaRPr lang="en-US" sz="20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Acoustic sensing systems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Camera-based sensing systems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Motion-based sensing systems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latin typeface="+mn-lt"/>
                <a:ea typeface="+mn-ea"/>
                <a:cs typeface="Arial" pitchFamily="34" charset="0"/>
              </a:rPr>
              <a:t>Multimodal-based sensing systems: </a:t>
            </a:r>
            <a:r>
              <a:rPr lang="en-US" sz="1600" dirty="0" smtClean="0">
                <a:latin typeface="+mn-lt"/>
                <a:ea typeface="+mn-ea"/>
                <a:cs typeface="Arial" pitchFamily="34" charset="0"/>
              </a:rPr>
              <a:t>sensor fusion on different body locations</a:t>
            </a:r>
            <a:endParaRPr lang="en-US" sz="1600" dirty="0">
              <a:latin typeface="+mn-lt"/>
              <a:ea typeface="+mn-ea"/>
              <a:cs typeface="Arial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73622"/>
            <a:ext cx="8800656" cy="3187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92" y="4270272"/>
            <a:ext cx="90974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3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9dcef75-b2b3-4d9d-86fe-4ad572a8aed0" Revision="1" Stencil="System.MyShapes" StencilVersion="1.0"/>
</Control>
</file>

<file path=customXml/itemProps1.xml><?xml version="1.0" encoding="utf-8"?>
<ds:datastoreItem xmlns:ds="http://schemas.openxmlformats.org/officeDocument/2006/customXml" ds:itemID="{8F9A1570-8C60-462E-80B9-1A855876B7D3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62751</TotalTime>
  <Words>3119</Words>
  <Application>Microsoft Office PowerPoint</Application>
  <PresentationFormat>On-screen Show (4:3)</PresentationFormat>
  <Paragraphs>777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MS PGothic</vt:lpstr>
      <vt:lpstr>宋体</vt:lpstr>
      <vt:lpstr>Arial</vt:lpstr>
      <vt:lpstr>Calibri</vt:lpstr>
      <vt:lpstr>Cambria Math</vt:lpstr>
      <vt:lpstr>Times New Roman</vt:lpstr>
      <vt:lpstr>Verdana</vt:lpstr>
      <vt:lpstr>Wingdings</vt:lpstr>
      <vt:lpstr>3_Capsules</vt:lpstr>
      <vt:lpstr>Office Theme</vt:lpstr>
      <vt:lpstr>Storyboard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yirus</dc:creator>
  <cp:lastModifiedBy>Windows User</cp:lastModifiedBy>
  <cp:revision>828</cp:revision>
  <dcterms:created xsi:type="dcterms:W3CDTF">1601-01-01T00:00:00Z</dcterms:created>
  <dcterms:modified xsi:type="dcterms:W3CDTF">2018-11-15T02:33:28Z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