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video/unknown"/>
  <Default Extension="avi" ContentType="video/unknown"/>
  <Default Extension="wmv" ContentType="video/unknown"/>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9.gif" ContentType="image/gif"/>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3.gif" ContentType="image/gif"/>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108.gif" ContentType="image/gif"/>
  <Override PartName="/ppt/media/image110.gif" ContentType="image/gif"/>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handoutMasterIdLst>
    <p:handoutMasterId r:id="rId97"/>
  </p:handoutMasterIdLst>
  <p:sldIdLst>
    <p:sldId id="260" r:id="rId2"/>
    <p:sldId id="340" r:id="rId3"/>
    <p:sldId id="323" r:id="rId4"/>
    <p:sldId id="351" r:id="rId5"/>
    <p:sldId id="372" r:id="rId6"/>
    <p:sldId id="331" r:id="rId7"/>
    <p:sldId id="317" r:id="rId8"/>
    <p:sldId id="299" r:id="rId9"/>
    <p:sldId id="406" r:id="rId10"/>
    <p:sldId id="402" r:id="rId11"/>
    <p:sldId id="403" r:id="rId12"/>
    <p:sldId id="408" r:id="rId13"/>
    <p:sldId id="404" r:id="rId14"/>
    <p:sldId id="336" r:id="rId15"/>
    <p:sldId id="378" r:id="rId16"/>
    <p:sldId id="401" r:id="rId17"/>
    <p:sldId id="466" r:id="rId18"/>
    <p:sldId id="328" r:id="rId19"/>
    <p:sldId id="273" r:id="rId20"/>
    <p:sldId id="274" r:id="rId21"/>
    <p:sldId id="289" r:id="rId22"/>
    <p:sldId id="358" r:id="rId23"/>
    <p:sldId id="379" r:id="rId24"/>
    <p:sldId id="380" r:id="rId25"/>
    <p:sldId id="481" r:id="rId26"/>
    <p:sldId id="295" r:id="rId27"/>
    <p:sldId id="329" r:id="rId28"/>
    <p:sldId id="395" r:id="rId29"/>
    <p:sldId id="302" r:id="rId30"/>
    <p:sldId id="350" r:id="rId31"/>
    <p:sldId id="330" r:id="rId32"/>
    <p:sldId id="421" r:id="rId33"/>
    <p:sldId id="394" r:id="rId34"/>
    <p:sldId id="467" r:id="rId35"/>
    <p:sldId id="360" r:id="rId36"/>
    <p:sldId id="429" r:id="rId37"/>
    <p:sldId id="425" r:id="rId38"/>
    <p:sldId id="426" r:id="rId39"/>
    <p:sldId id="364" r:id="rId40"/>
    <p:sldId id="428" r:id="rId41"/>
    <p:sldId id="427" r:id="rId42"/>
    <p:sldId id="361" r:id="rId43"/>
    <p:sldId id="480" r:id="rId44"/>
    <p:sldId id="435" r:id="rId45"/>
    <p:sldId id="469" r:id="rId46"/>
    <p:sldId id="470" r:id="rId47"/>
    <p:sldId id="476" r:id="rId48"/>
    <p:sldId id="436" r:id="rId49"/>
    <p:sldId id="471" r:id="rId50"/>
    <p:sldId id="477" r:id="rId51"/>
    <p:sldId id="478" r:id="rId52"/>
    <p:sldId id="437" r:id="rId53"/>
    <p:sldId id="439" r:id="rId54"/>
    <p:sldId id="473" r:id="rId55"/>
    <p:sldId id="440" r:id="rId56"/>
    <p:sldId id="446" r:id="rId57"/>
    <p:sldId id="448" r:id="rId58"/>
    <p:sldId id="447" r:id="rId59"/>
    <p:sldId id="474" r:id="rId60"/>
    <p:sldId id="457" r:id="rId61"/>
    <p:sldId id="445" r:id="rId62"/>
    <p:sldId id="449" r:id="rId63"/>
    <p:sldId id="450" r:id="rId64"/>
    <p:sldId id="451" r:id="rId65"/>
    <p:sldId id="455" r:id="rId66"/>
    <p:sldId id="443" r:id="rId67"/>
    <p:sldId id="444" r:id="rId68"/>
    <p:sldId id="464" r:id="rId69"/>
    <p:sldId id="270" r:id="rId70"/>
    <p:sldId id="424" r:id="rId71"/>
    <p:sldId id="479" r:id="rId72"/>
    <p:sldId id="373" r:id="rId73"/>
    <p:sldId id="374" r:id="rId74"/>
    <p:sldId id="375" r:id="rId75"/>
    <p:sldId id="371" r:id="rId76"/>
    <p:sldId id="376" r:id="rId77"/>
    <p:sldId id="384" r:id="rId78"/>
    <p:sldId id="385" r:id="rId79"/>
    <p:sldId id="386" r:id="rId80"/>
    <p:sldId id="392" r:id="rId81"/>
    <p:sldId id="409" r:id="rId82"/>
    <p:sldId id="410" r:id="rId83"/>
    <p:sldId id="411" r:id="rId84"/>
    <p:sldId id="412" r:id="rId85"/>
    <p:sldId id="414" r:id="rId86"/>
    <p:sldId id="415" r:id="rId87"/>
    <p:sldId id="416" r:id="rId88"/>
    <p:sldId id="417" r:id="rId89"/>
    <p:sldId id="418" r:id="rId90"/>
    <p:sldId id="419" r:id="rId91"/>
    <p:sldId id="431" r:id="rId92"/>
    <p:sldId id="432" r:id="rId93"/>
    <p:sldId id="433" r:id="rId94"/>
    <p:sldId id="468" r:id="rId9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9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55462" autoAdjust="0"/>
  </p:normalViewPr>
  <p:slideViewPr>
    <p:cSldViewPr>
      <p:cViewPr>
        <p:scale>
          <a:sx n="50" d="100"/>
          <a:sy n="50" d="100"/>
        </p:scale>
        <p:origin x="-1722" y="2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0"/>
    </p:cViewPr>
  </p:sorterViewPr>
  <p:notesViewPr>
    <p:cSldViewPr>
      <p:cViewPr varScale="1">
        <p:scale>
          <a:sx n="58" d="100"/>
          <a:sy n="58" d="100"/>
        </p:scale>
        <p:origin x="-249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sz="quarter" idx="1"/>
          </p:nvPr>
        </p:nvSpPr>
        <p:spPr>
          <a:xfrm>
            <a:off x="3970940" y="0"/>
            <a:ext cx="3037840" cy="464820"/>
          </a:xfrm>
          <a:prstGeom prst="rect">
            <a:avLst/>
          </a:prstGeom>
        </p:spPr>
        <p:txBody>
          <a:bodyPr vert="horz" lIns="93166" tIns="46583" rIns="93166" bIns="46583" rtlCol="0"/>
          <a:lstStyle>
            <a:lvl1pPr algn="r">
              <a:defRPr sz="1200"/>
            </a:lvl1pPr>
          </a:lstStyle>
          <a:p>
            <a:fld id="{A2AF015E-4659-4A9C-8BE8-F08F4605EE86}" type="datetimeFigureOut">
              <a:rPr lang="en-US" smtClean="0"/>
              <a:t>11/24/2012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lIns="93166" tIns="46583" rIns="93166" bIns="46583" rtlCol="0" anchor="b"/>
          <a:lstStyle>
            <a:lvl1pPr algn="r">
              <a:defRPr sz="1200"/>
            </a:lvl1pPr>
          </a:lstStyle>
          <a:p>
            <a:fld id="{00F6EE68-DB9C-48B9-A6CF-C60325B89487}" type="slidenum">
              <a:rPr lang="en-US" smtClean="0"/>
              <a:t>‹#›</a:t>
            </a:fld>
            <a:endParaRPr lang="en-US" dirty="0"/>
          </a:p>
        </p:txBody>
      </p:sp>
    </p:spTree>
    <p:extLst>
      <p:ext uri="{BB962C8B-B14F-4D97-AF65-F5344CB8AC3E}">
        <p14:creationId xmlns:p14="http://schemas.microsoft.com/office/powerpoint/2010/main" val="2595328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66" tIns="46583" rIns="93166" bIns="46583" rtlCol="0"/>
          <a:lstStyle>
            <a:lvl1pPr algn="r">
              <a:defRPr sz="1200"/>
            </a:lvl1pPr>
          </a:lstStyle>
          <a:p>
            <a:fld id="{0C64A9FC-9876-49FB-9BE2-7C17BE7AC9F7}" type="datetimeFigureOut">
              <a:rPr lang="en-US" smtClean="0"/>
              <a:t>11/24/2012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6" tIns="46583" rIns="93166"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66" tIns="46583" rIns="93166" bIns="46583" rtlCol="0" anchor="b"/>
          <a:lstStyle>
            <a:lvl1pPr algn="r">
              <a:defRPr sz="1200"/>
            </a:lvl1pPr>
          </a:lstStyle>
          <a:p>
            <a:fld id="{59B0B525-A25E-47BB-88D1-C64E1031CC0D}" type="slidenum">
              <a:rPr lang="en-US" smtClean="0"/>
              <a:t>‹#›</a:t>
            </a:fld>
            <a:endParaRPr lang="en-US" dirty="0"/>
          </a:p>
        </p:txBody>
      </p:sp>
    </p:spTree>
    <p:extLst>
      <p:ext uri="{BB962C8B-B14F-4D97-AF65-F5344CB8AC3E}">
        <p14:creationId xmlns:p14="http://schemas.microsoft.com/office/powerpoint/2010/main" val="2244253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B0B525-A25E-47BB-88D1-C64E1031CC0D}" type="slidenum">
              <a:rPr lang="en-US" smtClean="0"/>
              <a:t>1</a:t>
            </a:fld>
            <a:endParaRPr lang="en-US" dirty="0"/>
          </a:p>
        </p:txBody>
      </p:sp>
    </p:spTree>
    <p:extLst>
      <p:ext uri="{BB962C8B-B14F-4D97-AF65-F5344CB8AC3E}">
        <p14:creationId xmlns:p14="http://schemas.microsoft.com/office/powerpoint/2010/main" val="3893651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10</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dirty="0"/>
              <a:t>The state transition equations are a set of equations that describe the range</a:t>
            </a:r>
          </a:p>
          <a:p>
            <a:r>
              <a:rPr lang="en-US" dirty="0"/>
              <a:t>of expected behaviors of the thing being tracked</a:t>
            </a:r>
            <a:endParaRPr lang="en-US" dirty="0" smtClean="0">
              <a:latin typeface="Arial" charset="0"/>
              <a:ea typeface="ヒラギノ角ゴ Pro W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11</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dirty="0"/>
              <a:t>Sensors provide observations (measurements) of the object being tracked. The</a:t>
            </a:r>
          </a:p>
          <a:p>
            <a:r>
              <a:rPr lang="en-US" dirty="0"/>
              <a:t>observation equations are a set of equations that describe the expected range of observations</a:t>
            </a:r>
          </a:p>
          <a:p>
            <a:r>
              <a:rPr lang="en-US" dirty="0"/>
              <a:t>given the current state of the thing being tracking</a:t>
            </a:r>
          </a:p>
          <a:p>
            <a:r>
              <a:rPr lang="en-US" baseline="0" dirty="0" smtClean="0">
                <a:latin typeface="Arial" charset="0"/>
                <a:ea typeface="ヒラギノ角ゴ Pro W3" charset="-128"/>
              </a:rPr>
              <a:t>Here </a:t>
            </a:r>
            <a:r>
              <a:rPr lang="en-US" baseline="0" dirty="0" smtClean="0">
                <a:latin typeface="Arial" charset="0"/>
                <a:ea typeface="ヒラギノ角ゴ Pro W3" charset="-128"/>
              </a:rPr>
              <a:t>we assume that there is a zero mean Gaussian noise in the observations</a:t>
            </a:r>
            <a:endParaRPr lang="en-US" dirty="0" smtClean="0">
              <a:latin typeface="Arial" charset="0"/>
              <a:ea typeface="ヒラギノ角ゴ Pro W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12</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marL="287865" indent="-287865">
              <a:buFont typeface="Arial"/>
              <a:buChar char="•"/>
            </a:pPr>
            <a:r>
              <a:rPr lang="en-US" dirty="0"/>
              <a:t>One of the most popular techniques for filtering linear motion models with </a:t>
            </a:r>
            <a:r>
              <a:rPr lang="en-US" dirty="0" err="1"/>
              <a:t>gaussian</a:t>
            </a:r>
            <a:r>
              <a:rPr lang="en-US" dirty="0"/>
              <a:t> noises</a:t>
            </a:r>
          </a:p>
          <a:p>
            <a:pPr marL="287865" indent="-287865">
              <a:buFont typeface="Arial"/>
              <a:buChar char="•"/>
            </a:pPr>
            <a:r>
              <a:rPr lang="en-US" dirty="0"/>
              <a:t>Iterate through the five equations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13</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A probabilistic</a:t>
            </a:r>
            <a:r>
              <a:rPr lang="en-US" baseline="0" dirty="0" smtClean="0">
                <a:latin typeface="Arial" charset="0"/>
                <a:ea typeface="ヒラギノ角ゴ Pro W3" charset="-128"/>
              </a:rPr>
              <a:t> filtering technique</a:t>
            </a:r>
            <a:endParaRPr lang="en-US" dirty="0" smtClean="0">
              <a:latin typeface="Arial" charset="0"/>
              <a:ea typeface="ヒラギノ角ゴ Pro W3" charset="-128"/>
            </a:endParaRPr>
          </a:p>
          <a:p>
            <a:pPr eaLnBrk="1" hangingPunct="1">
              <a:spcBef>
                <a:spcPct val="0"/>
              </a:spcBef>
            </a:pPr>
            <a:r>
              <a:rPr lang="en-US" dirty="0" smtClean="0">
                <a:latin typeface="Arial" charset="0"/>
                <a:ea typeface="ヒラギノ角ゴ Pro W3" charset="-128"/>
              </a:rPr>
              <a:t>By </a:t>
            </a:r>
            <a:r>
              <a:rPr lang="en-US" dirty="0" smtClean="0">
                <a:latin typeface="Arial" charset="0"/>
                <a:ea typeface="ヒラギノ角ゴ Pro W3" charset="-128"/>
              </a:rPr>
              <a:t>selecting the proposal distribution</a:t>
            </a:r>
            <a:r>
              <a:rPr lang="en-US" baseline="0" dirty="0" smtClean="0">
                <a:latin typeface="Arial" charset="0"/>
                <a:ea typeface="ヒラギノ角ゴ Pro W3" charset="-128"/>
              </a:rPr>
              <a:t> equal to the prior distribution, we can update weights using equation </a:t>
            </a:r>
            <a:r>
              <a:rPr lang="en-US" baseline="0" dirty="0" smtClean="0">
                <a:latin typeface="Arial" charset="0"/>
                <a:ea typeface="ヒラギノ角ゴ Pro W3" charset="-128"/>
              </a:rPr>
              <a:t>13</a:t>
            </a:r>
            <a:endParaRPr lang="en-US" dirty="0" smtClean="0">
              <a:latin typeface="Arial" charset="0"/>
              <a:ea typeface="ヒラギノ角ゴ Pro W3"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14</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15</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charset="0"/>
              <a:ea typeface="ヒラギノ角ゴ Pro W3"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6078" indent="-3818026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11" eaLnBrk="0" fontAlgn="base" hangingPunct="0">
              <a:spcBef>
                <a:spcPct val="0"/>
              </a:spcBef>
              <a:spcAft>
                <a:spcPct val="0"/>
              </a:spcAft>
              <a:defRPr sz="2400">
                <a:solidFill>
                  <a:schemeClr val="tx1"/>
                </a:solidFill>
                <a:latin typeface="Arial" charset="0"/>
                <a:ea typeface="ＭＳ Ｐゴシック" charset="-128"/>
              </a:defRPr>
            </a:lvl6pPr>
            <a:lvl7pPr marL="931621" eaLnBrk="0" fontAlgn="base" hangingPunct="0">
              <a:spcBef>
                <a:spcPct val="0"/>
              </a:spcBef>
              <a:spcAft>
                <a:spcPct val="0"/>
              </a:spcAft>
              <a:defRPr sz="2400">
                <a:solidFill>
                  <a:schemeClr val="tx1"/>
                </a:solidFill>
                <a:latin typeface="Arial" charset="0"/>
                <a:ea typeface="ＭＳ Ｐゴシック" charset="-128"/>
              </a:defRPr>
            </a:lvl7pPr>
            <a:lvl8pPr marL="1397430" eaLnBrk="0" fontAlgn="base" hangingPunct="0">
              <a:spcBef>
                <a:spcPct val="0"/>
              </a:spcBef>
              <a:spcAft>
                <a:spcPct val="0"/>
              </a:spcAft>
              <a:defRPr sz="2400">
                <a:solidFill>
                  <a:schemeClr val="tx1"/>
                </a:solidFill>
                <a:latin typeface="Arial" charset="0"/>
                <a:ea typeface="ＭＳ Ｐゴシック" charset="-128"/>
              </a:defRPr>
            </a:lvl8pPr>
            <a:lvl9pPr marL="1863241"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16</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a:latin typeface="Arial" charset="0"/>
                <a:ea typeface="ヒラギノ角ゴ Pro W3" charset="-128"/>
              </a:rPr>
              <a:t>There are three approaches taken by researchers to model noise in an indoor UWB based positioning system</a:t>
            </a:r>
          </a:p>
          <a:p>
            <a:pPr eaLnBrk="1" hangingPunct="1">
              <a:spcBef>
                <a:spcPct val="0"/>
              </a:spcBef>
            </a:pPr>
            <a:r>
              <a:rPr lang="en-US" dirty="0">
                <a:latin typeface="Arial" charset="0"/>
                <a:ea typeface="ヒラギノ角ゴ Pro W3" charset="-128"/>
              </a:rPr>
              <a:t>Prototypes, Isolation of noise sources and Simulations</a:t>
            </a:r>
          </a:p>
          <a:p>
            <a:pPr marL="171440" indent="-171440">
              <a:spcBef>
                <a:spcPct val="0"/>
              </a:spcBef>
              <a:buFont typeface="Arial" pitchFamily="34" charset="0"/>
              <a:buChar char="•"/>
            </a:pPr>
            <a:r>
              <a:rPr lang="en-US" dirty="0">
                <a:latin typeface="Arial" charset="0"/>
                <a:ea typeface="ヒラギノ角ゴ Pro W3" charset="-128"/>
              </a:rPr>
              <a:t>Fontana developed one of the early FCC approved localization systems. He conducted indoor and outdoor tests to determine the range of the system. He observed that indoor clutter has an impact on the tracking accuracies.</a:t>
            </a:r>
          </a:p>
          <a:p>
            <a:pPr marL="171440" indent="-171440">
              <a:spcBef>
                <a:spcPct val="0"/>
              </a:spcBef>
              <a:buFont typeface="Arial" pitchFamily="34" charset="0"/>
              <a:buChar char="•"/>
            </a:pPr>
            <a:r>
              <a:rPr lang="en-US" dirty="0" err="1">
                <a:latin typeface="Arial" charset="0"/>
                <a:ea typeface="ヒラギノ角ゴ Pro W3" charset="-128"/>
              </a:rPr>
              <a:t>Guoping</a:t>
            </a:r>
            <a:r>
              <a:rPr lang="en-US" dirty="0">
                <a:latin typeface="Arial" charset="0"/>
                <a:ea typeface="ヒラギノ角ゴ Pro W3" charset="-128"/>
              </a:rPr>
              <a:t> and </a:t>
            </a:r>
            <a:r>
              <a:rPr lang="en-US" dirty="0" err="1">
                <a:latin typeface="Arial" charset="0"/>
                <a:ea typeface="ヒラギノ角ゴ Pro W3" charset="-128"/>
              </a:rPr>
              <a:t>Rao</a:t>
            </a:r>
            <a:r>
              <a:rPr lang="en-US" dirty="0">
                <a:latin typeface="Arial" charset="0"/>
                <a:ea typeface="ヒラギノ角ゴ Pro W3" charset="-128"/>
              </a:rPr>
              <a:t> also developed a low cost localization system and combined it with a correlation detector and ADCs to detect LOS signals and reduce errors caused due to TDOA</a:t>
            </a:r>
          </a:p>
          <a:p>
            <a:pPr marL="171440" indent="-171440">
              <a:spcBef>
                <a:spcPct val="0"/>
              </a:spcBef>
              <a:buFont typeface="Arial" pitchFamily="34" charset="0"/>
              <a:buChar char="•"/>
            </a:pPr>
            <a:r>
              <a:rPr lang="en-US" dirty="0" err="1">
                <a:latin typeface="Arial" charset="0"/>
                <a:ea typeface="ヒラギノ角ゴ Pro W3" charset="-128"/>
              </a:rPr>
              <a:t>Zetik</a:t>
            </a:r>
            <a:r>
              <a:rPr lang="en-US" dirty="0">
                <a:latin typeface="Arial" charset="0"/>
                <a:ea typeface="ヒラギノ角ゴ Pro W3" charset="-128"/>
              </a:rPr>
              <a:t> et. al. isolated each of these noise sources. Using passive and active approaches to 2d and 3d localization they achieved an accuracy of 30 cm.</a:t>
            </a:r>
          </a:p>
          <a:p>
            <a:pPr marL="171440" indent="-171440">
              <a:spcBef>
                <a:spcPct val="0"/>
              </a:spcBef>
              <a:buFont typeface="Arial" pitchFamily="34" charset="0"/>
              <a:buChar char="•"/>
            </a:pPr>
            <a:r>
              <a:rPr lang="en-US" dirty="0">
                <a:latin typeface="Arial" charset="0"/>
                <a:ea typeface="ヒラギノ角ゴ Pro W3" charset="-128"/>
              </a:rPr>
              <a:t>Similarly Mahfouz et al. also conducted experiments in a small test area, 1-2 m where they studied … noise sources in isolation. Using LOS signals they achieved a mm level accuracy in 1D, 2D and 3D tracking</a:t>
            </a:r>
          </a:p>
          <a:p>
            <a:pPr marL="171440" indent="-171440">
              <a:spcBef>
                <a:spcPct val="0"/>
              </a:spcBef>
              <a:buFont typeface="Arial" pitchFamily="34" charset="0"/>
              <a:buChar char="•"/>
            </a:pPr>
            <a:r>
              <a:rPr lang="en-US" dirty="0">
                <a:latin typeface="Arial" charset="0"/>
                <a:ea typeface="ヒラギノ角ゴ Pro W3" charset="-128"/>
              </a:rPr>
              <a:t>Since UWB signals have a large bandwidth which is greater than 500 MHz, the different spectral components behave differently as they pass through various materials. Jing et al theoretically studied the impact of the various spectral components as they pass through typically used building materials</a:t>
            </a:r>
          </a:p>
          <a:p>
            <a:pPr marL="171440" indent="-171440">
              <a:spcBef>
                <a:spcPct val="0"/>
              </a:spcBef>
              <a:buFont typeface="Arial" pitchFamily="34" charset="0"/>
              <a:buChar char="•"/>
            </a:pPr>
            <a:r>
              <a:rPr lang="en-US" dirty="0" err="1">
                <a:latin typeface="Arial" charset="0"/>
                <a:ea typeface="ヒラギノ角ゴ Pro W3" charset="-128"/>
              </a:rPr>
              <a:t>Shen</a:t>
            </a:r>
            <a:r>
              <a:rPr lang="en-US" dirty="0">
                <a:latin typeface="Arial" charset="0"/>
                <a:ea typeface="ヒラギノ角ゴ Pro W3" charset="-128"/>
              </a:rPr>
              <a:t> et al compared the mean square errors with the variance of the LOS range estimates. If </a:t>
            </a:r>
            <a:r>
              <a:rPr lang="en-US" dirty="0" err="1">
                <a:latin typeface="Arial" charset="0"/>
                <a:ea typeface="ヒラギノ角ゴ Pro W3" charset="-128"/>
              </a:rPr>
              <a:t>mse</a:t>
            </a:r>
            <a:r>
              <a:rPr lang="en-US" dirty="0">
                <a:latin typeface="Arial" charset="0"/>
                <a:ea typeface="ヒラギノ角ゴ Pro W3" charset="-128"/>
              </a:rPr>
              <a:t> was greater than the LOS estimate then it indicated  a NLOS condition and they discarded the sensor providing the NLOS estimate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17</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18</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dirty="0" smtClean="0">
                <a:solidFill>
                  <a:schemeClr val="tx1"/>
                </a:solidFill>
                <a:latin typeface="Georgia" pitchFamily="18" charset="0"/>
                <a:cs typeface="Arial" pitchFamily="34" charset="0"/>
              </a:rPr>
              <a:t>Before</a:t>
            </a:r>
            <a:r>
              <a:rPr lang="en-US" baseline="0" dirty="0" smtClean="0">
                <a:solidFill>
                  <a:schemeClr val="tx1"/>
                </a:solidFill>
                <a:latin typeface="Georgia" pitchFamily="18" charset="0"/>
                <a:cs typeface="Arial" pitchFamily="34" charset="0"/>
              </a:rPr>
              <a:t> I describe the problem, I would like to explain the principle of trilateration which is used to make a measurement. </a:t>
            </a:r>
          </a:p>
          <a:p>
            <a:r>
              <a:rPr lang="en-US" dirty="0" smtClean="0">
                <a:solidFill>
                  <a:schemeClr val="tx1"/>
                </a:solidFill>
                <a:latin typeface="Georgia" pitchFamily="18" charset="0"/>
                <a:cs typeface="Arial" pitchFamily="34" charset="0"/>
              </a:rPr>
              <a:t>First we consider an ideal</a:t>
            </a:r>
            <a:r>
              <a:rPr lang="en-US" baseline="0" dirty="0" smtClean="0">
                <a:solidFill>
                  <a:schemeClr val="tx1"/>
                </a:solidFill>
                <a:latin typeface="Georgia" pitchFamily="18" charset="0"/>
                <a:cs typeface="Arial" pitchFamily="34" charset="0"/>
              </a:rPr>
              <a:t> case where we know the distance of the transmitter from the receiver A. </a:t>
            </a:r>
          </a:p>
          <a:p>
            <a:r>
              <a:rPr lang="en-US" baseline="0" dirty="0" smtClean="0">
                <a:solidFill>
                  <a:schemeClr val="tx1"/>
                </a:solidFill>
                <a:latin typeface="Georgia" pitchFamily="18" charset="0"/>
                <a:cs typeface="Arial" pitchFamily="34" charset="0"/>
              </a:rPr>
              <a:t>Now the transmitter can lie anywhere on a circle with a radius equal to the distance to the receiver.</a:t>
            </a:r>
          </a:p>
          <a:p>
            <a:r>
              <a:rPr lang="en-US" baseline="0" dirty="0" smtClean="0">
                <a:solidFill>
                  <a:schemeClr val="tx1"/>
                </a:solidFill>
                <a:latin typeface="Georgia" pitchFamily="18" charset="0"/>
                <a:cs typeface="Arial" pitchFamily="34" charset="0"/>
              </a:rPr>
              <a:t>Suppose we have another receiver B and we know the distance to that receiver as well, we can draw another circle from B.</a:t>
            </a:r>
          </a:p>
          <a:p>
            <a:r>
              <a:rPr lang="en-US" baseline="0" dirty="0" smtClean="0">
                <a:solidFill>
                  <a:schemeClr val="tx1"/>
                </a:solidFill>
                <a:latin typeface="Georgia" pitchFamily="18" charset="0"/>
                <a:cs typeface="Arial" pitchFamily="34" charset="0"/>
              </a:rPr>
              <a:t>The intersection of the two circles gives us two possible locations of the transmitter.</a:t>
            </a:r>
          </a:p>
          <a:p>
            <a:r>
              <a:rPr lang="en-US" baseline="0" dirty="0" smtClean="0">
                <a:solidFill>
                  <a:schemeClr val="tx1"/>
                </a:solidFill>
                <a:latin typeface="Georgia" pitchFamily="18" charset="0"/>
                <a:cs typeface="Arial" pitchFamily="34" charset="0"/>
              </a:rPr>
              <a:t>Using another distance measurement to receiver C we can draw a third circle which intersects the previous circles at a single point, which gives us the location of the transmitter</a:t>
            </a:r>
          </a:p>
          <a:p>
            <a:endParaRPr lang="en-US" baseline="0" dirty="0" smtClean="0">
              <a:solidFill>
                <a:schemeClr val="tx1"/>
              </a:solidFill>
              <a:latin typeface="Georgia" pitchFamily="18" charset="0"/>
              <a:cs typeface="Arial" pitchFamily="34" charset="0"/>
            </a:endParaRPr>
          </a:p>
          <a:p>
            <a:r>
              <a:rPr lang="en-US" baseline="0" dirty="0" smtClean="0">
                <a:solidFill>
                  <a:schemeClr val="tx1"/>
                </a:solidFill>
                <a:latin typeface="Georgia" pitchFamily="18" charset="0"/>
                <a:cs typeface="Arial" pitchFamily="34" charset="0"/>
              </a:rPr>
              <a:t>However, in practical situations, due to errors in measuring the distances the circles do not always intersect at a single point, giving us a region of uncertainty within which the transmitter lies.</a:t>
            </a:r>
          </a:p>
          <a:p>
            <a:r>
              <a:rPr lang="en-US" baseline="0" dirty="0" smtClean="0">
                <a:solidFill>
                  <a:schemeClr val="tx1"/>
                </a:solidFill>
                <a:latin typeface="Georgia" pitchFamily="18" charset="0"/>
                <a:cs typeface="Arial" pitchFamily="34" charset="0"/>
              </a:rPr>
              <a:t>The location of the transmitter is then computed using least squares or similar approaches.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19</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dirty="0" smtClean="0">
                <a:solidFill>
                  <a:schemeClr val="tx1"/>
                </a:solidFill>
                <a:latin typeface="Georgia" pitchFamily="18" charset="0"/>
                <a:cs typeface="Arial" pitchFamily="34" charset="0"/>
              </a:rPr>
              <a:t>Although this noise is present in other systems, its impact is much more obvious in Local</a:t>
            </a:r>
            <a:r>
              <a:rPr lang="en-US" baseline="0" dirty="0" smtClean="0">
                <a:solidFill>
                  <a:schemeClr val="tx1"/>
                </a:solidFill>
                <a:latin typeface="Georgia" pitchFamily="18" charset="0"/>
                <a:cs typeface="Arial" pitchFamily="34" charset="0"/>
              </a:rPr>
              <a:t> positioning systems</a:t>
            </a:r>
            <a:endParaRPr lang="en-US" dirty="0" smtClean="0">
              <a:solidFill>
                <a:schemeClr val="tx1"/>
              </a:solidFill>
              <a:latin typeface="Georgia" pitchFamily="18"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I</a:t>
            </a:r>
            <a:r>
              <a:rPr lang="en-US" baseline="0" dirty="0" smtClean="0">
                <a:latin typeface="Arial" charset="0"/>
                <a:ea typeface="ヒラギノ角ゴ Pro W3" charset="-128"/>
              </a:rPr>
              <a:t> will begin with the motivation, the background, followed by the problem and finally ongoing work.</a:t>
            </a:r>
            <a:endParaRPr lang="en-US" dirty="0" smtClean="0">
              <a:latin typeface="Arial" charset="0"/>
              <a:ea typeface="ヒラギノ角ゴ Pro W3"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20</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 video shows the noise</a:t>
            </a:r>
            <a:r>
              <a:rPr lang="en-US" baseline="0" dirty="0" smtClean="0">
                <a:latin typeface="Arial" charset="0"/>
                <a:ea typeface="ヒラギノ角ゴ Pro W3" charset="-128"/>
              </a:rPr>
              <a:t> due to switching sensor sets</a:t>
            </a:r>
          </a:p>
          <a:p>
            <a:pPr defTabSz="914349">
              <a:spcBef>
                <a:spcPct val="0"/>
              </a:spcBef>
            </a:pPr>
            <a:r>
              <a:rPr lang="en-US" baseline="0" dirty="0" smtClean="0">
                <a:latin typeface="Arial" charset="0"/>
                <a:ea typeface="ヒラギノ角ゴ Pro W3" charset="-128"/>
              </a:rPr>
              <a:t>Here, the tag has been placed at a fixed location in the room</a:t>
            </a:r>
            <a:endParaRPr lang="en-US"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The red tag shows the tag being tracked and lines show the sensors being used to calculate the measurements</a:t>
            </a:r>
          </a:p>
          <a:p>
            <a:pPr eaLnBrk="1" hangingPunct="1">
              <a:spcBef>
                <a:spcPct val="0"/>
              </a:spcBef>
            </a:pPr>
            <a:r>
              <a:rPr lang="en-US" baseline="0" dirty="0" smtClean="0">
                <a:latin typeface="Arial" charset="0"/>
                <a:ea typeface="ヒラギノ角ゴ Pro W3" charset="-128"/>
              </a:rPr>
              <a:t>The other green tags show the last known positions of the inactive tags</a:t>
            </a:r>
          </a:p>
          <a:p>
            <a:pPr eaLnBrk="1" hangingPunct="1">
              <a:spcBef>
                <a:spcPct val="0"/>
              </a:spcBef>
            </a:pPr>
            <a:r>
              <a:rPr lang="en-US" baseline="0" dirty="0" smtClean="0">
                <a:latin typeface="Arial" charset="0"/>
                <a:ea typeface="ヒラギノ角ゴ Pro W3" charset="-128"/>
              </a:rPr>
              <a:t>We can observe that even though the tag is not actually moving, the measurements are jumping due to sensor set switching noise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21</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charset="0"/>
              <a:ea typeface="ヒラギノ角ゴ Pro W3"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22</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23</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charset="0"/>
              <a:ea typeface="ヒラギノ角ゴ Pro W3"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24</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err="1" smtClean="0">
                <a:latin typeface="Arial" charset="0"/>
                <a:ea typeface="ヒラギノ角ゴ Pro W3" charset="-128"/>
              </a:rPr>
              <a:t>Ubisense</a:t>
            </a:r>
            <a:r>
              <a:rPr lang="en-US" dirty="0" smtClean="0">
                <a:latin typeface="Arial" charset="0"/>
                <a:ea typeface="ヒラギノ角ゴ Pro W3" charset="-128"/>
              </a:rPr>
              <a:t> a company based in UK</a:t>
            </a:r>
            <a:endParaRPr lang="en-US" baseline="0" dirty="0" smtClean="0">
              <a:latin typeface="Arial" charset="0"/>
              <a:ea typeface="ヒラギノ角ゴ Pro W3" charset="-128"/>
            </a:endParaRPr>
          </a:p>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25</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In order to generate</a:t>
            </a:r>
            <a:r>
              <a:rPr lang="en-US" baseline="0" dirty="0" smtClean="0">
                <a:latin typeface="Arial" charset="0"/>
                <a:ea typeface="ヒラギノ角ゴ Pro W3" charset="-128"/>
              </a:rPr>
              <a:t> a dictionary of sensor sets and their noise models, we consider 6 calibration points in the room.</a:t>
            </a:r>
          </a:p>
          <a:p>
            <a:pPr eaLnBrk="1" hangingPunct="1">
              <a:spcBef>
                <a:spcPct val="0"/>
              </a:spcBef>
            </a:pPr>
            <a:r>
              <a:rPr lang="en-US" baseline="0" dirty="0" smtClean="0">
                <a:latin typeface="Arial" charset="0"/>
                <a:ea typeface="ヒラギノ角ゴ Pro W3" charset="-128"/>
              </a:rPr>
              <a:t>We consider this area since it is almost LOS to the sensors and to avoid errors due to NLOS and multipath from overshadowing the effect of sensor set switching</a:t>
            </a:r>
          </a:p>
          <a:p>
            <a:pPr eaLnBrk="1" hangingPunct="1">
              <a:spcBef>
                <a:spcPct val="0"/>
              </a:spcBef>
            </a:pPr>
            <a:r>
              <a:rPr lang="en-US" baseline="0" dirty="0" smtClean="0">
                <a:latin typeface="Arial" charset="0"/>
                <a:ea typeface="ヒラギノ角ゴ Pro W3" charset="-128"/>
              </a:rPr>
              <a:t>At each of these locations we collect 1000 measurements</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We use a wooden sawhorse to collect raw measurements.</a:t>
            </a:r>
          </a:p>
          <a:p>
            <a:pPr eaLnBrk="1" hangingPunct="1">
              <a:spcBef>
                <a:spcPct val="0"/>
              </a:spcBef>
            </a:pPr>
            <a:r>
              <a:rPr lang="en-US" baseline="0" dirty="0" smtClean="0">
                <a:latin typeface="Arial" charset="0"/>
                <a:ea typeface="ヒラギノ角ゴ Pro W3" charset="-128"/>
              </a:rPr>
              <a:t>The base and the top of the sawhorse has been marked at 10 cm intervals which are aligned with the ground truth locations which have been previously marked on the floor</a:t>
            </a:r>
          </a:p>
          <a:p>
            <a:pPr eaLnBrk="1" hangingPunct="1">
              <a:spcBef>
                <a:spcPct val="0"/>
              </a:spcBef>
            </a:pPr>
            <a:r>
              <a:rPr lang="en-US" baseline="0" dirty="0" smtClean="0">
                <a:latin typeface="Arial" charset="0"/>
                <a:ea typeface="ヒラギノ角ゴ Pro W3" charset="-128"/>
              </a:rPr>
              <a:t>The measurements are accurate </a:t>
            </a:r>
            <a:r>
              <a:rPr lang="en-US" baseline="0" dirty="0" err="1" smtClean="0">
                <a:latin typeface="Arial" charset="0"/>
                <a:ea typeface="ヒラギノ角ゴ Pro W3" charset="-128"/>
              </a:rPr>
              <a:t>upto</a:t>
            </a:r>
            <a:r>
              <a:rPr lang="en-US" baseline="0" dirty="0" smtClean="0">
                <a:latin typeface="Arial" charset="0"/>
                <a:ea typeface="ヒラギノ角ゴ Pro W3" charset="-128"/>
              </a:rPr>
              <a:t> 1 cm</a:t>
            </a:r>
            <a:endParaRPr lang="en-US" dirty="0" smtClean="0">
              <a:latin typeface="Arial" charset="0"/>
              <a:ea typeface="ヒラギノ角ゴ Pro W3"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26</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Shows the actual position where</a:t>
            </a:r>
            <a:r>
              <a:rPr lang="en-US" baseline="0" dirty="0" smtClean="0">
                <a:latin typeface="Arial" charset="0"/>
                <a:ea typeface="ヒラギノ角ゴ Pro W3" charset="-128"/>
              </a:rPr>
              <a:t> recordings are collected</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The height of the tripod is adjusted to be equal to that of the sawhorse used for the calibration step</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The recordings are accurate to </a:t>
            </a:r>
            <a:r>
              <a:rPr lang="en-US" baseline="0" dirty="0" err="1" smtClean="0">
                <a:latin typeface="Arial" charset="0"/>
                <a:ea typeface="ヒラギノ角ゴ Pro W3" charset="-128"/>
              </a:rPr>
              <a:t>upto</a:t>
            </a:r>
            <a:r>
              <a:rPr lang="en-US" baseline="0" dirty="0" smtClean="0">
                <a:latin typeface="Arial" charset="0"/>
                <a:ea typeface="ヒラギノ角ゴ Pro W3" charset="-128"/>
              </a:rPr>
              <a:t> 1 cm</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endParaRPr lang="en-US" baseline="0" dirty="0" smtClean="0">
              <a:latin typeface="Arial" charset="0"/>
              <a:ea typeface="ヒラギノ角ゴ Pro W3" charset="-128"/>
            </a:endParaRPr>
          </a:p>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27</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We consider 5 recordings which</a:t>
            </a:r>
            <a:r>
              <a:rPr lang="en-US" baseline="0" dirty="0" smtClean="0">
                <a:latin typeface="Arial" charset="0"/>
                <a:ea typeface="ヒラギノ角ゴ Pro W3" charset="-128"/>
              </a:rPr>
              <a:t> have a wide range of motions -  from the slow crawl of a robot to the fast pace of a human walk</a:t>
            </a:r>
          </a:p>
          <a:p>
            <a:pPr eaLnBrk="1" hangingPunct="1">
              <a:spcBef>
                <a:spcPct val="0"/>
              </a:spcBef>
            </a:pPr>
            <a:r>
              <a:rPr lang="en-US" baseline="0" dirty="0" smtClean="0">
                <a:latin typeface="Arial" charset="0"/>
                <a:ea typeface="ヒラギノ角ゴ Pro W3" charset="-128"/>
              </a:rPr>
              <a:t>In each of these recordings, the tripod has been moved back and forth 7 times along the laid out ground truth</a:t>
            </a:r>
          </a:p>
          <a:p>
            <a:pPr eaLnBrk="1" hangingPunct="1">
              <a:spcBef>
                <a:spcPct val="0"/>
              </a:spcBef>
            </a:pPr>
            <a:r>
              <a:rPr lang="en-US" baseline="0" dirty="0" smtClean="0">
                <a:latin typeface="Arial" charset="0"/>
                <a:ea typeface="ヒラギノ角ゴ Pro W3" charset="-128"/>
              </a:rPr>
              <a:t>The raw error in measurements is around 22-23 cm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28</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In the recordings,</a:t>
            </a:r>
            <a:r>
              <a:rPr lang="en-US" baseline="0" dirty="0" smtClean="0">
                <a:latin typeface="Arial" charset="0"/>
                <a:ea typeface="ヒラギノ角ゴ Pro W3" charset="-128"/>
              </a:rPr>
              <a:t> motion occurs along the X-axis</a:t>
            </a:r>
          </a:p>
          <a:p>
            <a:pPr eaLnBrk="1" hangingPunct="1">
              <a:spcBef>
                <a:spcPct val="0"/>
              </a:spcBef>
            </a:pPr>
            <a:r>
              <a:rPr lang="en-US" baseline="0" dirty="0" smtClean="0">
                <a:latin typeface="Arial" charset="0"/>
                <a:ea typeface="ヒラギノ角ゴ Pro W3" charset="-128"/>
              </a:rPr>
              <a:t>In this figure, we show the measurements along the X-axis, where the curves indicate the back and forth motion</a:t>
            </a:r>
          </a:p>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29</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 figure shows the comparison</a:t>
            </a:r>
            <a:r>
              <a:rPr lang="en-US" baseline="0" dirty="0" smtClean="0">
                <a:latin typeface="Arial" charset="0"/>
                <a:ea typeface="ヒラギノ角ゴ Pro W3" charset="-128"/>
              </a:rPr>
              <a:t> between basic and sensor set switching particle filters</a:t>
            </a:r>
          </a:p>
          <a:p>
            <a:pPr eaLnBrk="1" hangingPunct="1">
              <a:spcBef>
                <a:spcPct val="0"/>
              </a:spcBef>
            </a:pPr>
            <a:r>
              <a:rPr lang="en-US" baseline="0" dirty="0" smtClean="0">
                <a:latin typeface="Arial" charset="0"/>
                <a:ea typeface="ヒラギノ角ゴ Pro W3" charset="-128"/>
              </a:rPr>
              <a:t>Both the filters outperform the raw measurements</a:t>
            </a:r>
          </a:p>
          <a:p>
            <a:pPr eaLnBrk="1" hangingPunct="1">
              <a:spcBef>
                <a:spcPct val="0"/>
              </a:spcBef>
            </a:pPr>
            <a:r>
              <a:rPr lang="en-US" baseline="0" dirty="0" smtClean="0">
                <a:latin typeface="Arial" charset="0"/>
                <a:ea typeface="ヒラギノ角ゴ Pro W3" charset="-128"/>
              </a:rPr>
              <a:t>This can seen in the region corresponding to measurements 180-240 where there are a few outliers in the raw measurements</a:t>
            </a:r>
          </a:p>
          <a:p>
            <a:pPr eaLnBrk="1" hangingPunct="1">
              <a:spcBef>
                <a:spcPct val="0"/>
              </a:spcBef>
            </a:pPr>
            <a:r>
              <a:rPr lang="en-US" baseline="0" dirty="0" smtClean="0">
                <a:latin typeface="Arial" charset="0"/>
                <a:ea typeface="ヒラギノ角ゴ Pro W3" charset="-128"/>
              </a:rPr>
              <a:t>The basic particle filter performs well and does not react much to the outliers</a:t>
            </a:r>
          </a:p>
          <a:p>
            <a:pPr eaLnBrk="1" hangingPunct="1">
              <a:spcBef>
                <a:spcPct val="0"/>
              </a:spcBef>
            </a:pPr>
            <a:r>
              <a:rPr lang="en-US" baseline="0" dirty="0" smtClean="0">
                <a:latin typeface="Arial" charset="0"/>
                <a:ea typeface="ヒラギノ角ゴ Pro W3" charset="-128"/>
              </a:rPr>
              <a:t>However, the switching particle filter does not react at all to the outliers and is close to the ground truth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For any navigation</a:t>
            </a:r>
            <a:r>
              <a:rPr lang="en-US" baseline="0" dirty="0" smtClean="0">
                <a:latin typeface="Arial" charset="0"/>
                <a:ea typeface="ヒラギノ角ゴ Pro W3" charset="-128"/>
              </a:rPr>
              <a:t> based application, it is important to know one’s current location.</a:t>
            </a:r>
          </a:p>
          <a:p>
            <a:pPr eaLnBrk="1" hangingPunct="1">
              <a:spcBef>
                <a:spcPct val="0"/>
              </a:spcBef>
            </a:pPr>
            <a:r>
              <a:rPr lang="en-US" baseline="0" dirty="0" smtClean="0">
                <a:latin typeface="Arial" charset="0"/>
                <a:ea typeface="ヒラギノ角ゴ Pro W3" charset="-128"/>
              </a:rPr>
              <a:t>Once we have an idea of where we are, we want to know it with ever increasing precision.</a:t>
            </a:r>
          </a:p>
          <a:p>
            <a:pPr eaLnBrk="1" hangingPunct="1">
              <a:spcBef>
                <a:spcPct val="0"/>
              </a:spcBef>
            </a:pPr>
            <a:r>
              <a:rPr lang="en-US" baseline="0" dirty="0" smtClean="0">
                <a:latin typeface="Arial" charset="0"/>
                <a:ea typeface="ヒラギノ角ゴ Pro W3" charset="-128"/>
              </a:rPr>
              <a:t>Using modern radio-navigation aids such as the GPS, one can get an approximate idea where one is, for example Have I reached near the building?</a:t>
            </a:r>
          </a:p>
          <a:p>
            <a:pPr eaLnBrk="1" hangingPunct="1">
              <a:spcBef>
                <a:spcPct val="0"/>
              </a:spcBef>
            </a:pPr>
            <a:r>
              <a:rPr lang="en-US" baseline="0" dirty="0" smtClean="0">
                <a:latin typeface="Arial" charset="0"/>
                <a:ea typeface="ヒラギノ角ゴ Pro W3" charset="-128"/>
              </a:rPr>
              <a:t>Using additional signal information such as from cellular signals and </a:t>
            </a:r>
            <a:r>
              <a:rPr lang="en-US" baseline="0" dirty="0" err="1" smtClean="0">
                <a:latin typeface="Arial" charset="0"/>
                <a:ea typeface="ヒラギノ角ゴ Pro W3" charset="-128"/>
              </a:rPr>
              <a:t>Wifi</a:t>
            </a:r>
            <a:r>
              <a:rPr lang="en-US" baseline="0" dirty="0" smtClean="0">
                <a:latin typeface="Arial" charset="0"/>
                <a:ea typeface="ヒラギノ角ゴ Pro W3" charset="-128"/>
              </a:rPr>
              <a:t> one can get a better idea of one’s location – Am I in the building or on the road adjacent to the building?</a:t>
            </a:r>
          </a:p>
          <a:p>
            <a:pPr eaLnBrk="1" hangingPunct="1">
              <a:spcBef>
                <a:spcPct val="0"/>
              </a:spcBef>
            </a:pPr>
            <a:r>
              <a:rPr lang="en-US" baseline="0" dirty="0" smtClean="0">
                <a:latin typeface="Arial" charset="0"/>
                <a:ea typeface="ヒラギノ角ゴ Pro W3" charset="-128"/>
              </a:rPr>
              <a:t>Using Local positioning systems one can get an approximate idea of where one is within a building.</a:t>
            </a:r>
          </a:p>
          <a:p>
            <a:pPr eaLnBrk="1" hangingPunct="1">
              <a:spcBef>
                <a:spcPct val="0"/>
              </a:spcBef>
            </a:pPr>
            <a:r>
              <a:rPr lang="en-US" baseline="0" dirty="0" smtClean="0">
                <a:latin typeface="Arial" charset="0"/>
                <a:ea typeface="ヒラギノ角ゴ Pro W3" charset="-128"/>
              </a:rPr>
              <a:t>However, our goal is to answer where exactly are we inside a room? </a:t>
            </a:r>
          </a:p>
          <a:p>
            <a:pPr eaLnBrk="1" hangingPunct="1">
              <a:spcBef>
                <a:spcPct val="0"/>
              </a:spcBef>
            </a:pPr>
            <a:r>
              <a:rPr lang="en-US" baseline="0" dirty="0" smtClean="0">
                <a:latin typeface="Arial" charset="0"/>
                <a:ea typeface="ヒラギノ角ゴ Pro W3" charset="-128"/>
              </a:rPr>
              <a:t>In other words we want to answer the question of achieving centimeter level accuracy.</a:t>
            </a:r>
            <a:endParaRPr lang="en-US" dirty="0" smtClean="0">
              <a:latin typeface="Arial" charset="0"/>
              <a:ea typeface="ヒラギノ角ゴ Pro W3"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30</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31</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We have</a:t>
            </a:r>
            <a:r>
              <a:rPr lang="en-US" baseline="0" dirty="0" smtClean="0">
                <a:latin typeface="Arial" charset="0"/>
                <a:ea typeface="ヒラギノ角ゴ Pro W3" charset="-128"/>
              </a:rPr>
              <a:t> identified a new noise source due to switching of sensor sets and developed mathematical noise models for them</a:t>
            </a:r>
          </a:p>
          <a:p>
            <a:pPr eaLnBrk="1" hangingPunct="1">
              <a:spcBef>
                <a:spcPct val="0"/>
              </a:spcBef>
            </a:pPr>
            <a:r>
              <a:rPr lang="en-US" baseline="0" dirty="0" smtClean="0">
                <a:latin typeface="Arial" charset="0"/>
                <a:ea typeface="ヒラギノ角ゴ Pro W3" charset="-128"/>
              </a:rPr>
              <a:t>These noise models have been used in a particle filtering framework to improve the accuracy by approximately 15% as compared to raw measurements and 10% as compared to a basic particle filter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32</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The </a:t>
            </a:r>
            <a:r>
              <a:rPr lang="en-US" dirty="0" smtClean="0">
                <a:latin typeface="Arial" charset="0"/>
                <a:ea typeface="ヒラギノ角ゴ Pro W3" charset="-128"/>
              </a:rPr>
              <a:t>second part of</a:t>
            </a:r>
            <a:r>
              <a:rPr lang="en-US" baseline="0" dirty="0" smtClean="0">
                <a:latin typeface="Arial" charset="0"/>
                <a:ea typeface="ヒラギノ角ゴ Pro W3" charset="-128"/>
              </a:rPr>
              <a:t> the</a:t>
            </a:r>
            <a:r>
              <a:rPr lang="en-US" dirty="0" smtClean="0">
                <a:latin typeface="Arial" charset="0"/>
                <a:ea typeface="ヒラギノ角ゴ Pro W3" charset="-128"/>
              </a:rPr>
              <a:t> </a:t>
            </a:r>
            <a:r>
              <a:rPr lang="en-US" dirty="0" smtClean="0">
                <a:latin typeface="Arial" charset="0"/>
                <a:ea typeface="ヒラギノ角ゴ Pro W3" charset="-128"/>
              </a:rPr>
              <a:t>work is related to augmenting</a:t>
            </a:r>
            <a:r>
              <a:rPr lang="en-US" baseline="0" dirty="0" smtClean="0">
                <a:latin typeface="Arial" charset="0"/>
                <a:ea typeface="ヒラギノ角ゴ Pro W3" charset="-128"/>
              </a:rPr>
              <a:t> UWB measurements</a:t>
            </a:r>
            <a:endParaRPr lang="en-US" dirty="0" smtClean="0">
              <a:latin typeface="Arial" charset="0"/>
              <a:ea typeface="ヒラギノ角ゴ Pro W3"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6078" indent="-3818026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11" eaLnBrk="0" fontAlgn="base" hangingPunct="0">
              <a:spcBef>
                <a:spcPct val="0"/>
              </a:spcBef>
              <a:spcAft>
                <a:spcPct val="0"/>
              </a:spcAft>
              <a:defRPr sz="2400">
                <a:solidFill>
                  <a:schemeClr val="tx1"/>
                </a:solidFill>
                <a:latin typeface="Arial" charset="0"/>
                <a:ea typeface="ＭＳ Ｐゴシック" charset="-128"/>
              </a:defRPr>
            </a:lvl6pPr>
            <a:lvl7pPr marL="931621" eaLnBrk="0" fontAlgn="base" hangingPunct="0">
              <a:spcBef>
                <a:spcPct val="0"/>
              </a:spcBef>
              <a:spcAft>
                <a:spcPct val="0"/>
              </a:spcAft>
              <a:defRPr sz="2400">
                <a:solidFill>
                  <a:schemeClr val="tx1"/>
                </a:solidFill>
                <a:latin typeface="Arial" charset="0"/>
                <a:ea typeface="ＭＳ Ｐゴシック" charset="-128"/>
              </a:defRPr>
            </a:lvl7pPr>
            <a:lvl8pPr marL="1397430" eaLnBrk="0" fontAlgn="base" hangingPunct="0">
              <a:spcBef>
                <a:spcPct val="0"/>
              </a:spcBef>
              <a:spcAft>
                <a:spcPct val="0"/>
              </a:spcAft>
              <a:defRPr sz="2400">
                <a:solidFill>
                  <a:schemeClr val="tx1"/>
                </a:solidFill>
                <a:latin typeface="Arial" charset="0"/>
                <a:ea typeface="ＭＳ Ｐゴシック" charset="-128"/>
              </a:defRPr>
            </a:lvl8pPr>
            <a:lvl9pPr marL="1863241"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33</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Researchers have used IMU and odometers</a:t>
            </a:r>
            <a:r>
              <a:rPr lang="en-US" baseline="0" dirty="0" smtClean="0">
                <a:latin typeface="Arial" charset="0"/>
                <a:ea typeface="ヒラギノ角ゴ Pro W3" charset="-128"/>
              </a:rPr>
              <a:t> to augment UWB measurements</a:t>
            </a:r>
          </a:p>
          <a:p>
            <a:pPr eaLnBrk="1" hangingPunct="1">
              <a:spcBef>
                <a:spcPct val="0"/>
              </a:spcBef>
            </a:pPr>
            <a:endParaRPr lang="en-US" baseline="0" dirty="0" smtClean="0">
              <a:latin typeface="Arial" charset="0"/>
              <a:ea typeface="ヒラギノ角ゴ Pro W3" charset="-128"/>
            </a:endParaRPr>
          </a:p>
          <a:p>
            <a:pPr marL="171440" indent="-171440">
              <a:spcBef>
                <a:spcPct val="0"/>
              </a:spcBef>
              <a:buFont typeface="Arial" pitchFamily="34" charset="0"/>
              <a:buChar char="•"/>
            </a:pPr>
            <a:r>
              <a:rPr lang="en-US" baseline="0" dirty="0" err="1" smtClean="0">
                <a:latin typeface="Arial" charset="0"/>
                <a:ea typeface="ヒラギノ角ゴ Pro W3" charset="-128"/>
              </a:rPr>
              <a:t>Jourdan</a:t>
            </a:r>
            <a:r>
              <a:rPr lang="en-US" baseline="0" dirty="0" smtClean="0">
                <a:latin typeface="Arial" charset="0"/>
                <a:ea typeface="ヒラギノ角ゴ Pro W3" charset="-128"/>
              </a:rPr>
              <a:t> et al. combined IMU and UWB measurements. The IMU provides attitude and acceleration measurements which are used to correct range biases in UWB and discard outliers</a:t>
            </a:r>
          </a:p>
          <a:p>
            <a:pPr marL="171440" indent="-171440">
              <a:spcBef>
                <a:spcPct val="0"/>
              </a:spcBef>
              <a:buFont typeface="Arial" pitchFamily="34" charset="0"/>
              <a:buChar char="•"/>
            </a:pPr>
            <a:r>
              <a:rPr lang="en-US" baseline="0" dirty="0" err="1" smtClean="0">
                <a:latin typeface="Arial" charset="0"/>
                <a:ea typeface="ヒラギノ角ゴ Pro W3" charset="-128"/>
              </a:rPr>
              <a:t>Pittel</a:t>
            </a:r>
            <a:r>
              <a:rPr lang="en-US" baseline="0" dirty="0" smtClean="0">
                <a:latin typeface="Arial" charset="0"/>
                <a:ea typeface="ヒラギノ角ゴ Pro W3" charset="-128"/>
              </a:rPr>
              <a:t> et al conducted experiments in classroom built of steel walls approximately 12 by 12 m in dimension where the UWB and IMU measurements were combined using EKF. In this case also IMU was used to correct range biases in UWB and eliminate outliers</a:t>
            </a:r>
          </a:p>
          <a:p>
            <a:pPr marL="171440" indent="-171440">
              <a:spcBef>
                <a:spcPct val="0"/>
              </a:spcBef>
              <a:buFont typeface="Arial" pitchFamily="34" charset="0"/>
              <a:buChar char="•"/>
            </a:pPr>
            <a:r>
              <a:rPr lang="en-US" baseline="0" dirty="0" smtClean="0">
                <a:latin typeface="Arial" charset="0"/>
                <a:ea typeface="ヒラギノ角ゴ Pro W3" charset="-128"/>
              </a:rPr>
              <a:t>Corrales et al combined 18 IMUs with UWB using </a:t>
            </a:r>
            <a:r>
              <a:rPr lang="en-US" baseline="0" dirty="0" err="1" smtClean="0">
                <a:latin typeface="Arial" charset="0"/>
                <a:ea typeface="ヒラギノ角ゴ Pro W3" charset="-128"/>
              </a:rPr>
              <a:t>Kalman</a:t>
            </a:r>
            <a:r>
              <a:rPr lang="en-US" baseline="0" dirty="0" smtClean="0">
                <a:latin typeface="Arial" charset="0"/>
                <a:ea typeface="ヒラギノ角ゴ Pro W3" charset="-128"/>
              </a:rPr>
              <a:t> filter in a system which involved tracking a person interacting with a robotic arm</a:t>
            </a:r>
          </a:p>
          <a:p>
            <a:pPr marL="171440" indent="-171440">
              <a:spcBef>
                <a:spcPct val="0"/>
              </a:spcBef>
              <a:buFont typeface="Arial" pitchFamily="34" charset="0"/>
              <a:buChar char="•"/>
            </a:pPr>
            <a:r>
              <a:rPr lang="en-US" baseline="0" dirty="0" err="1" smtClean="0">
                <a:latin typeface="Arial" charset="0"/>
                <a:ea typeface="ヒラギノ角ゴ Pro W3" charset="-128"/>
              </a:rPr>
              <a:t>Cheok</a:t>
            </a:r>
            <a:r>
              <a:rPr lang="en-US" baseline="0" dirty="0" smtClean="0">
                <a:latin typeface="Arial" charset="0"/>
                <a:ea typeface="ヒラギノ角ゴ Pro W3" charset="-128"/>
              </a:rPr>
              <a:t> et al combined UWB with wheel speed encoders and digital compass. The odometer and compass provided correction measurements and helped eliminate outliers</a:t>
            </a:r>
          </a:p>
          <a:p>
            <a:pPr marL="171440" indent="-171440">
              <a:spcBef>
                <a:spcPct val="0"/>
              </a:spcBef>
              <a:buFont typeface="Arial" pitchFamily="34" charset="0"/>
              <a:buChar char="•"/>
            </a:pPr>
            <a:endParaRPr lang="en-US" baseline="0" dirty="0" smtClean="0">
              <a:latin typeface="Arial" charset="0"/>
              <a:ea typeface="ヒラギノ角ゴ Pro W3"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34</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Since indoor</a:t>
            </a:r>
            <a:r>
              <a:rPr lang="en-US" baseline="0" dirty="0" smtClean="0">
                <a:latin typeface="Arial" charset="0"/>
                <a:ea typeface="ヒラギノ角ゴ Pro W3" charset="-128"/>
              </a:rPr>
              <a:t> positioning is similar to GPS, we can ask the question whether accuracy of UWB based LPS be improved using differential signals?</a:t>
            </a:r>
            <a:endParaRPr lang="en-US" dirty="0" smtClean="0">
              <a:latin typeface="Arial" charset="0"/>
              <a:ea typeface="ヒラギノ角ゴ Pro W3"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35</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 figure shows an</a:t>
            </a:r>
            <a:r>
              <a:rPr lang="en-US" baseline="0" dirty="0" smtClean="0">
                <a:latin typeface="Arial" charset="0"/>
                <a:ea typeface="ヒラギノ角ゴ Pro W3" charset="-128"/>
              </a:rPr>
              <a:t> example of differential LPS.</a:t>
            </a:r>
          </a:p>
          <a:p>
            <a:pPr defTabSz="921167">
              <a:spcBef>
                <a:spcPct val="0"/>
              </a:spcBef>
            </a:pPr>
            <a:r>
              <a:rPr lang="en-US" baseline="0" dirty="0" smtClean="0">
                <a:latin typeface="Arial" charset="0"/>
                <a:ea typeface="ヒラギノ角ゴ Pro W3" charset="-128"/>
              </a:rPr>
              <a:t>The 6 UWB sensors are placed across a facility and are NLOS.</a:t>
            </a:r>
          </a:p>
          <a:p>
            <a:pPr defTabSz="921167">
              <a:spcBef>
                <a:spcPct val="0"/>
              </a:spcBef>
            </a:pPr>
            <a:r>
              <a:rPr lang="en-US" baseline="0" dirty="0" smtClean="0">
                <a:latin typeface="Arial" charset="0"/>
                <a:ea typeface="ヒラギノ角ゴ Pro W3" charset="-128"/>
              </a:rPr>
              <a:t>Therefore, they provide a rough estimate of where the object is and the precision is lower</a:t>
            </a:r>
          </a:p>
          <a:p>
            <a:pPr eaLnBrk="1" hangingPunct="1">
              <a:spcBef>
                <a:spcPct val="0"/>
              </a:spcBef>
            </a:pPr>
            <a:r>
              <a:rPr lang="en-US" baseline="0" dirty="0" smtClean="0">
                <a:latin typeface="Arial" charset="0"/>
                <a:ea typeface="ヒラギノ角ゴ Pro W3" charset="-128"/>
              </a:rPr>
              <a:t>In </a:t>
            </a:r>
            <a:r>
              <a:rPr lang="en-US" baseline="0" dirty="0" smtClean="0">
                <a:latin typeface="Arial" charset="0"/>
                <a:ea typeface="ヒラギノ角ゴ Pro W3" charset="-128"/>
              </a:rPr>
              <a:t>this case a </a:t>
            </a:r>
            <a:r>
              <a:rPr lang="en-US" baseline="0" dirty="0" smtClean="0">
                <a:latin typeface="Arial" charset="0"/>
                <a:ea typeface="ヒラギノ角ゴ Pro W3" charset="-128"/>
              </a:rPr>
              <a:t>differential sensor </a:t>
            </a:r>
            <a:r>
              <a:rPr lang="en-US" baseline="0" dirty="0" smtClean="0">
                <a:latin typeface="Arial" charset="0"/>
                <a:ea typeface="ヒラギノ角ゴ Pro W3" charset="-128"/>
              </a:rPr>
              <a:t>is placed in each room to provide an additional distance measurement</a:t>
            </a:r>
            <a:r>
              <a:rPr lang="en-US" baseline="0" dirty="0" smtClean="0">
                <a:latin typeface="Arial" charset="0"/>
                <a:ea typeface="ヒラギノ角ゴ Pro W3" charset="-128"/>
              </a:rPr>
              <a:t>.</a:t>
            </a:r>
          </a:p>
          <a:p>
            <a:pPr eaLnBrk="1" hangingPunct="1">
              <a:spcBef>
                <a:spcPct val="0"/>
              </a:spcBef>
            </a:pPr>
            <a:r>
              <a:rPr lang="en-US" baseline="0" dirty="0" smtClean="0">
                <a:latin typeface="Arial" charset="0"/>
                <a:ea typeface="ヒラギノ角ゴ Pro W3" charset="-128"/>
              </a:rPr>
              <a:t>Since the differential sensors are placed LOS the measurements have higher precision </a:t>
            </a:r>
          </a:p>
          <a:p>
            <a:pPr eaLnBrk="1" hangingPunct="1">
              <a:spcBef>
                <a:spcPct val="0"/>
              </a:spcBef>
            </a:pPr>
            <a:r>
              <a:rPr lang="en-US" baseline="0" dirty="0" smtClean="0">
                <a:latin typeface="Arial" charset="0"/>
                <a:ea typeface="ヒラギノ角ゴ Pro W3" charset="-128"/>
              </a:rPr>
              <a:t>In our experiments we consider two differential sensors to augment UWB  - LADAR and camera</a:t>
            </a:r>
          </a:p>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36</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For</a:t>
            </a:r>
            <a:r>
              <a:rPr lang="en-US" baseline="0" dirty="0" smtClean="0">
                <a:latin typeface="Arial" charset="0"/>
                <a:ea typeface="ヒラギノ角ゴ Pro W3" charset="-128"/>
              </a:rPr>
              <a:t> data fusion we consider two categories of sensors for target tracking systems – aided and unaided</a:t>
            </a:r>
          </a:p>
          <a:p>
            <a:pPr eaLnBrk="1" hangingPunct="1">
              <a:spcBef>
                <a:spcPct val="0"/>
              </a:spcBef>
            </a:pPr>
            <a:r>
              <a:rPr lang="en-US" baseline="0" dirty="0" smtClean="0">
                <a:latin typeface="Arial" charset="0"/>
                <a:ea typeface="ヒラギノ角ゴ Pro W3" charset="-128"/>
              </a:rPr>
              <a:t>An aided sensor is one where the target actively assists with its tracking by carrying an object that broadcasts its location</a:t>
            </a:r>
          </a:p>
          <a:p>
            <a:pPr eaLnBrk="1" hangingPunct="1">
              <a:spcBef>
                <a:spcPct val="0"/>
              </a:spcBef>
            </a:pPr>
            <a:r>
              <a:rPr lang="en-US" baseline="0" dirty="0" smtClean="0">
                <a:latin typeface="Arial" charset="0"/>
                <a:ea typeface="ヒラギノ角ゴ Pro W3" charset="-128"/>
              </a:rPr>
              <a:t>An unaided sensor is one where the sensor does not receive any such information</a:t>
            </a:r>
            <a:endParaRPr lang="en-US" dirty="0" smtClean="0">
              <a:latin typeface="Arial" charset="0"/>
              <a:ea typeface="ヒラギノ角ゴ Pro W3"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37</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 figure shows a block diagram of the fusion framework.</a:t>
            </a:r>
          </a:p>
          <a:p>
            <a:pPr eaLnBrk="1" hangingPunct="1">
              <a:spcBef>
                <a:spcPct val="0"/>
              </a:spcBef>
            </a:pPr>
            <a:r>
              <a:rPr lang="en-US" dirty="0" smtClean="0">
                <a:latin typeface="Arial" charset="0"/>
                <a:ea typeface="ヒラギノ角ゴ Pro W3" charset="-128"/>
              </a:rPr>
              <a:t>There are three sections</a:t>
            </a:r>
            <a:r>
              <a:rPr lang="en-US" baseline="0" dirty="0" smtClean="0">
                <a:latin typeface="Arial" charset="0"/>
                <a:ea typeface="ヒラギノ角ゴ Pro W3" charset="-128"/>
              </a:rPr>
              <a:t> in the framework: raw measurements, motion model and the filter</a:t>
            </a:r>
          </a:p>
          <a:p>
            <a:pPr eaLnBrk="1" hangingPunct="1">
              <a:spcBef>
                <a:spcPct val="0"/>
              </a:spcBef>
            </a:pPr>
            <a:r>
              <a:rPr lang="en-US" baseline="0" dirty="0" smtClean="0">
                <a:latin typeface="Arial" charset="0"/>
                <a:ea typeface="ヒラギノ角ゴ Pro W3" charset="-128"/>
              </a:rPr>
              <a:t>In the first section we receive measurements from the aided and unaided sensors</a:t>
            </a:r>
          </a:p>
          <a:p>
            <a:pPr eaLnBrk="1" hangingPunct="1">
              <a:spcBef>
                <a:spcPct val="0"/>
              </a:spcBef>
            </a:pPr>
            <a:r>
              <a:rPr lang="en-US" baseline="0" dirty="0" smtClean="0">
                <a:latin typeface="Arial" charset="0"/>
                <a:ea typeface="ヒラギノ角ゴ Pro W3" charset="-128"/>
              </a:rPr>
              <a:t>In case of the aided sensor the ID, and </a:t>
            </a:r>
            <a:r>
              <a:rPr lang="en-US" baseline="0" dirty="0" err="1" smtClean="0">
                <a:latin typeface="Arial" charset="0"/>
                <a:ea typeface="ヒラギノ角ゴ Pro W3" charset="-128"/>
              </a:rPr>
              <a:t>xy</a:t>
            </a:r>
            <a:r>
              <a:rPr lang="en-US" baseline="0" dirty="0" smtClean="0">
                <a:latin typeface="Arial" charset="0"/>
                <a:ea typeface="ヒラギノ角ゴ Pro W3" charset="-128"/>
              </a:rPr>
              <a:t> positions are known, whereas in the case of the unaided sensor we receive a raw image from which the positions of the objects have to be segmented</a:t>
            </a:r>
          </a:p>
          <a:p>
            <a:pPr eaLnBrk="1" hangingPunct="1">
              <a:spcBef>
                <a:spcPct val="0"/>
              </a:spcBef>
            </a:pPr>
            <a:r>
              <a:rPr lang="en-US" baseline="0" dirty="0" smtClean="0">
                <a:latin typeface="Arial" charset="0"/>
                <a:ea typeface="ヒラギノ角ゴ Pro W3" charset="-128"/>
              </a:rPr>
              <a:t>Next these positions have to be associated temporally or using information from other sensors</a:t>
            </a:r>
          </a:p>
          <a:p>
            <a:pPr eaLnBrk="1" hangingPunct="1">
              <a:spcBef>
                <a:spcPct val="0"/>
              </a:spcBef>
            </a:pPr>
            <a:r>
              <a:rPr lang="en-US" baseline="0" dirty="0" smtClean="0">
                <a:latin typeface="Arial" charset="0"/>
                <a:ea typeface="ヒラギノ角ゴ Pro W3" charset="-128"/>
              </a:rPr>
              <a:t>The motion model can be chosen based on the expected behavior of the motion of the object being tracked</a:t>
            </a:r>
          </a:p>
          <a:p>
            <a:pPr eaLnBrk="1" hangingPunct="1">
              <a:spcBef>
                <a:spcPct val="0"/>
              </a:spcBef>
            </a:pPr>
            <a:r>
              <a:rPr lang="en-US" baseline="0" dirty="0" smtClean="0">
                <a:latin typeface="Arial" charset="0"/>
                <a:ea typeface="ヒラギノ角ゴ Pro W3" charset="-128"/>
              </a:rPr>
              <a:t>The filter receives measurements from the sensors and estimates from the motion model and uses them recursively to generate filtered outputs</a:t>
            </a:r>
          </a:p>
          <a:p>
            <a:pPr eaLnBrk="1" hangingPunct="1">
              <a:spcBef>
                <a:spcPct val="0"/>
              </a:spcBef>
            </a:pPr>
            <a:r>
              <a:rPr lang="en-US" baseline="0" dirty="0" smtClean="0">
                <a:latin typeface="Arial" charset="0"/>
                <a:ea typeface="ヒラギノ角ゴ Pro W3" charset="-128"/>
              </a:rPr>
              <a:t>The filter uses the IDs, x and y to segment the raw unaided sensor measurements</a:t>
            </a:r>
            <a:endParaRPr lang="en-US" dirty="0" smtClean="0">
              <a:latin typeface="Arial" charset="0"/>
              <a:ea typeface="ヒラギノ角ゴ Pro W3"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38</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LADAR scans</a:t>
            </a:r>
            <a:r>
              <a:rPr lang="en-US" baseline="0" dirty="0" smtClean="0">
                <a:latin typeface="Arial" charset="0"/>
                <a:ea typeface="ヒラギノ角ゴ Pro W3" charset="-128"/>
              </a:rPr>
              <a:t> from top to bottom counter-clockwise </a:t>
            </a:r>
            <a:endParaRPr lang="en-US" dirty="0" smtClean="0">
              <a:latin typeface="Arial" charset="0"/>
              <a:ea typeface="ヒラギノ角ゴ Pro W3"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39</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 video shows an example of raw UWB indoor tracking. </a:t>
            </a:r>
          </a:p>
          <a:p>
            <a:pPr eaLnBrk="1" hangingPunct="1">
              <a:spcBef>
                <a:spcPct val="0"/>
              </a:spcBef>
            </a:pPr>
            <a:r>
              <a:rPr lang="en-US" dirty="0" smtClean="0">
                <a:latin typeface="Arial" charset="0"/>
                <a:ea typeface="ヒラギノ角ゴ Pro W3" charset="-128"/>
              </a:rPr>
              <a:t>As you can observe that even though the tracking takes place in a room where sensors are almost LOS, there is noise in the measurements</a:t>
            </a:r>
          </a:p>
          <a:p>
            <a:pPr eaLnBrk="1" hangingPunct="1">
              <a:spcBef>
                <a:spcPct val="0"/>
              </a:spcBef>
            </a:pPr>
            <a:r>
              <a:rPr lang="en-US" dirty="0" smtClean="0">
                <a:latin typeface="Arial" charset="0"/>
                <a:ea typeface="ヒラギノ角ゴ Pro W3" charset="-128"/>
              </a:rPr>
              <a:t>Moreover, the noise also depends on where we are in the room.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40</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Figure on left</a:t>
            </a:r>
            <a:r>
              <a:rPr lang="en-US" baseline="0" dirty="0" smtClean="0">
                <a:latin typeface="Arial" charset="0"/>
                <a:ea typeface="ヒラギノ角ゴ Pro W3" charset="-128"/>
              </a:rPr>
              <a:t> shows the actual location of a LADAR in the sensor network lab.</a:t>
            </a:r>
          </a:p>
          <a:p>
            <a:pPr eaLnBrk="1" hangingPunct="1">
              <a:spcBef>
                <a:spcPct val="0"/>
              </a:spcBef>
            </a:pPr>
            <a:r>
              <a:rPr lang="en-US" baseline="0" dirty="0" smtClean="0">
                <a:latin typeface="Arial" charset="0"/>
                <a:ea typeface="ヒラギノ角ゴ Pro W3" charset="-128"/>
              </a:rPr>
              <a:t>We use a …..</a:t>
            </a:r>
          </a:p>
          <a:p>
            <a:pPr eaLnBrk="1" hangingPunct="1">
              <a:spcBef>
                <a:spcPct val="0"/>
              </a:spcBef>
            </a:pPr>
            <a:r>
              <a:rPr lang="en-US" dirty="0" smtClean="0">
                <a:latin typeface="Arial" charset="0"/>
                <a:ea typeface="ヒラギノ角ゴ Pro W3" charset="-128"/>
              </a:rPr>
              <a:t>A LADAR provides distance measurements</a:t>
            </a:r>
          </a:p>
          <a:p>
            <a:pPr eaLnBrk="1" hangingPunct="1">
              <a:spcBef>
                <a:spcPct val="0"/>
              </a:spcBef>
            </a:pPr>
            <a:r>
              <a:rPr lang="en-US" dirty="0" smtClean="0">
                <a:latin typeface="Arial" charset="0"/>
                <a:ea typeface="ヒラギノ角ゴ Pro W3" charset="-128"/>
              </a:rPr>
              <a:t>A</a:t>
            </a:r>
            <a:r>
              <a:rPr lang="en-US" baseline="0" dirty="0" smtClean="0">
                <a:latin typeface="Arial" charset="0"/>
                <a:ea typeface="ヒラギノ角ゴ Pro W3" charset="-128"/>
              </a:rPr>
              <a:t>s seen in figure on top right, when there are no objects in view we get the same distance for all angles</a:t>
            </a:r>
          </a:p>
          <a:p>
            <a:pPr eaLnBrk="1" hangingPunct="1">
              <a:spcBef>
                <a:spcPct val="0"/>
              </a:spcBef>
            </a:pPr>
            <a:r>
              <a:rPr lang="en-US" baseline="0" dirty="0" smtClean="0">
                <a:latin typeface="Arial" charset="0"/>
                <a:ea typeface="ヒラギノ角ゴ Pro W3" charset="-128"/>
              </a:rPr>
              <a:t>However, when an object is in view we </a:t>
            </a:r>
            <a:r>
              <a:rPr lang="en-US" baseline="0" dirty="0" smtClean="0">
                <a:latin typeface="Arial" charset="0"/>
                <a:ea typeface="ヒラギノ角ゴ Pro W3" charset="-128"/>
              </a:rPr>
              <a:t>get </a:t>
            </a:r>
            <a:r>
              <a:rPr lang="en-US" baseline="0" dirty="0" smtClean="0">
                <a:latin typeface="Arial" charset="0"/>
                <a:ea typeface="ヒラギノ角ゴ Pro W3" charset="-128"/>
              </a:rPr>
              <a:t>a lesser distance measurement at the angles corresponding to the position of the </a:t>
            </a:r>
            <a:r>
              <a:rPr lang="en-US" baseline="0" dirty="0" smtClean="0">
                <a:latin typeface="Arial" charset="0"/>
                <a:ea typeface="ヒラギノ角ゴ Pro W3" charset="-128"/>
              </a:rPr>
              <a:t>object</a:t>
            </a:r>
          </a:p>
          <a:p>
            <a:pPr eaLnBrk="1" hangingPunct="1">
              <a:spcBef>
                <a:spcPct val="0"/>
              </a:spcBef>
            </a:pPr>
            <a:r>
              <a:rPr lang="en-US" baseline="0" dirty="0" smtClean="0">
                <a:latin typeface="Arial" charset="0"/>
                <a:ea typeface="ヒラギノ角ゴ Pro W3" charset="-128"/>
              </a:rPr>
              <a:t>The distance-angle measurements are converted to </a:t>
            </a:r>
            <a:r>
              <a:rPr lang="en-US" baseline="0" dirty="0" err="1" smtClean="0">
                <a:latin typeface="Arial" charset="0"/>
                <a:ea typeface="ヒラギノ角ゴ Pro W3" charset="-128"/>
              </a:rPr>
              <a:t>x,y</a:t>
            </a:r>
            <a:r>
              <a:rPr lang="en-US" baseline="0" dirty="0" smtClean="0">
                <a:latin typeface="Arial" charset="0"/>
                <a:ea typeface="ヒラギノ角ゴ Pro W3" charset="-128"/>
              </a:rPr>
              <a:t> positions in the UWB coordinate frame</a:t>
            </a:r>
            <a:endParaRPr lang="en-US" dirty="0" smtClean="0">
              <a:latin typeface="Arial" charset="0"/>
              <a:ea typeface="ヒラギノ角ゴ Pro W3"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41</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The</a:t>
            </a:r>
            <a:r>
              <a:rPr lang="en-US" baseline="0" dirty="0" smtClean="0">
                <a:latin typeface="Arial" charset="0"/>
                <a:ea typeface="ヒラギノ角ゴ Pro W3" charset="-128"/>
              </a:rPr>
              <a:t> cameras use the intensity values from the grayscale images to create an occupancy map</a:t>
            </a:r>
          </a:p>
          <a:p>
            <a:pPr eaLnBrk="1" hangingPunct="1">
              <a:spcBef>
                <a:spcPct val="0"/>
              </a:spcBef>
            </a:pPr>
            <a:r>
              <a:rPr lang="en-US" baseline="0" dirty="0" smtClean="0">
                <a:latin typeface="Arial" charset="0"/>
                <a:ea typeface="ヒラギノ角ゴ Pro W3" charset="-128"/>
              </a:rPr>
              <a:t>Then blob detection algorithm is used to detect objects in the room</a:t>
            </a:r>
          </a:p>
          <a:p>
            <a:pPr eaLnBrk="1" hangingPunct="1">
              <a:spcBef>
                <a:spcPct val="0"/>
              </a:spcBef>
            </a:pPr>
            <a:r>
              <a:rPr lang="en-US" baseline="0" dirty="0" smtClean="0">
                <a:latin typeface="Arial" charset="0"/>
                <a:ea typeface="ヒラギノ角ゴ Pro W3" charset="-128"/>
              </a:rPr>
              <a:t>The </a:t>
            </a:r>
            <a:r>
              <a:rPr lang="en-US" baseline="0" dirty="0" err="1" smtClean="0">
                <a:latin typeface="Arial" charset="0"/>
                <a:ea typeface="ヒラギノ角ゴ Pro W3" charset="-128"/>
              </a:rPr>
              <a:t>x,y</a:t>
            </a:r>
            <a:r>
              <a:rPr lang="en-US" baseline="0" dirty="0" smtClean="0">
                <a:latin typeface="Arial" charset="0"/>
                <a:ea typeface="ヒラギノ角ゴ Pro W3" charset="-128"/>
              </a:rPr>
              <a:t> positions in the image space are mapped to </a:t>
            </a:r>
            <a:r>
              <a:rPr lang="en-US" baseline="0" dirty="0" err="1" smtClean="0">
                <a:latin typeface="Arial" charset="0"/>
                <a:ea typeface="ヒラギノ角ゴ Pro W3" charset="-128"/>
              </a:rPr>
              <a:t>x,y</a:t>
            </a:r>
            <a:r>
              <a:rPr lang="en-US" baseline="0" dirty="0" smtClean="0">
                <a:latin typeface="Arial" charset="0"/>
                <a:ea typeface="ヒラギノ角ゴ Pro W3" charset="-128"/>
              </a:rPr>
              <a:t> positions in the UWB coordinate space</a:t>
            </a:r>
            <a:endParaRPr lang="en-US" dirty="0" smtClean="0">
              <a:latin typeface="Arial" charset="0"/>
              <a:ea typeface="ヒラギノ角ゴ Pro W3"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42</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 video demonstrates</a:t>
            </a:r>
            <a:r>
              <a:rPr lang="en-US" baseline="0" dirty="0" smtClean="0">
                <a:latin typeface="Arial" charset="0"/>
                <a:ea typeface="ヒラギノ角ゴ Pro W3" charset="-128"/>
              </a:rPr>
              <a:t> </a:t>
            </a:r>
            <a:r>
              <a:rPr lang="en-US" baseline="0" dirty="0" smtClean="0">
                <a:latin typeface="Arial" charset="0"/>
                <a:ea typeface="ヒラギノ角ゴ Pro W3" charset="-128"/>
              </a:rPr>
              <a:t>tracking and raw measurements obtained from UWB, LADAR and camera</a:t>
            </a: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There is one person moving and 2 static objects in the room</a:t>
            </a: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The colored circles show the positions from the UWB</a:t>
            </a: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The gray blobs correspond to raw measurements from the camera network while the yellow squares show the distance measurements corresponding to each angle from 0-180 </a:t>
            </a:r>
          </a:p>
          <a:p>
            <a:pPr eaLnBrk="1" hangingPunct="1">
              <a:spcBef>
                <a:spcPct val="0"/>
              </a:spcBef>
            </a:pPr>
            <a:r>
              <a:rPr lang="en-US" baseline="0" dirty="0" smtClean="0">
                <a:latin typeface="Arial" charset="0"/>
                <a:ea typeface="ヒラギノ角ゴ Pro W3" charset="-128"/>
              </a:rPr>
              <a:t>When the moving person is close to the objects the LADAR measurements are occluded and can detect only 1 object</a:t>
            </a:r>
          </a:p>
          <a:p>
            <a:pPr eaLnBrk="1" hangingPunct="1">
              <a:spcBef>
                <a:spcPct val="0"/>
              </a:spcBef>
            </a:pPr>
            <a:r>
              <a:rPr lang="en-US" baseline="0" dirty="0" smtClean="0">
                <a:latin typeface="Arial" charset="0"/>
                <a:ea typeface="ヒラギノ角ゴ Pro W3" charset="-128"/>
              </a:rPr>
              <a:t>Similarly for the camera we have only 1 big blob corresponding to two people</a:t>
            </a:r>
          </a:p>
          <a:p>
            <a:pPr eaLnBrk="1" hangingPunct="1">
              <a:spcBef>
                <a:spcPct val="0"/>
              </a:spcBef>
            </a:pPr>
            <a:r>
              <a:rPr lang="en-US" baseline="0" dirty="0" smtClean="0">
                <a:latin typeface="Arial" charset="0"/>
                <a:ea typeface="ヒラギノ角ゴ Pro W3" charset="-128"/>
              </a:rPr>
              <a:t>However, for UWB we have 3 unique position estimates</a:t>
            </a:r>
            <a:endParaRPr lang="en-US" baseline="0" dirty="0" smtClean="0">
              <a:latin typeface="Arial" charset="0"/>
              <a:ea typeface="ヒラギノ角ゴ Pro W3" charset="-128"/>
            </a:endParaRPr>
          </a:p>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43</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marL="287865" indent="-287865">
              <a:buFont typeface="Arial"/>
              <a:buChar char="•"/>
            </a:pPr>
            <a:r>
              <a:rPr lang="en-US" dirty="0"/>
              <a:t>Iterate through the five equations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44</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There are three different cases</a:t>
            </a:r>
            <a:endParaRPr lang="en-US" dirty="0" smtClean="0">
              <a:latin typeface="Arial" charset="0"/>
              <a:ea typeface="ヒラギノ角ゴ Pro W3"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45</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Based on previous work, the standard deviation in the measurements for</a:t>
            </a:r>
            <a:r>
              <a:rPr lang="en-US" baseline="0" dirty="0" smtClean="0">
                <a:latin typeface="Arial" charset="0"/>
                <a:ea typeface="ヒラギノ角ゴ Pro W3" charset="-128"/>
              </a:rPr>
              <a:t> UWB was found to be roughly 40 cm</a:t>
            </a:r>
            <a:endParaRPr lang="en-US" dirty="0" smtClean="0">
              <a:latin typeface="Arial" charset="0"/>
              <a:ea typeface="ヒラギノ角ゴ Pro W3"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46</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Based on experiments, the standard deviation in</a:t>
            </a:r>
            <a:r>
              <a:rPr lang="en-US" baseline="0" dirty="0" smtClean="0">
                <a:latin typeface="Arial" charset="0"/>
                <a:ea typeface="ヒラギノ角ゴ Pro W3" charset="-128"/>
              </a:rPr>
              <a:t> the observations for the LADAR was 0.2 cm</a:t>
            </a:r>
            <a:endParaRPr lang="en-US" dirty="0" smtClean="0">
              <a:latin typeface="Arial" charset="0"/>
              <a:ea typeface="ヒラギノ角ゴ Pro W3"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47</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defTabSz="921167">
              <a:spcBef>
                <a:spcPct val="0"/>
              </a:spcBef>
            </a:pPr>
            <a:r>
              <a:rPr lang="en-US" dirty="0" smtClean="0">
                <a:latin typeface="Arial" charset="0"/>
                <a:ea typeface="ヒラギノ角ゴ Pro W3" charset="-128"/>
              </a:rPr>
              <a:t>Based on experiments, the standard deviation in</a:t>
            </a:r>
            <a:r>
              <a:rPr lang="en-US" baseline="0" dirty="0" smtClean="0">
                <a:latin typeface="Arial" charset="0"/>
                <a:ea typeface="ヒラギノ角ゴ Pro W3" charset="-128"/>
              </a:rPr>
              <a:t> the observations for the camera was 0.2 cm</a:t>
            </a:r>
            <a:endParaRPr lang="en-US" dirty="0" smtClean="0">
              <a:latin typeface="Arial" charset="0"/>
              <a:ea typeface="ヒラギノ角ゴ Pro W3" charset="-128"/>
            </a:endParaRPr>
          </a:p>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48</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49</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charset="0"/>
              <a:ea typeface="ヒラギノ角ゴ Pro W3"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50</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51</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52</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53</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8 people</a:t>
            </a:r>
            <a:r>
              <a:rPr lang="en-US" baseline="0" dirty="0" smtClean="0">
                <a:latin typeface="Arial" charset="0"/>
                <a:ea typeface="ヒラギノ角ゴ Pro W3" charset="-128"/>
              </a:rPr>
              <a:t> walking around the room along the laid down paths</a:t>
            </a:r>
          </a:p>
          <a:p>
            <a:pPr eaLnBrk="1" hangingPunct="1">
              <a:spcBef>
                <a:spcPct val="0"/>
              </a:spcBef>
            </a:pPr>
            <a:r>
              <a:rPr lang="en-US" baseline="0" dirty="0" smtClean="0">
                <a:latin typeface="Arial" charset="0"/>
                <a:ea typeface="ヒラギノ角ゴ Pro W3" charset="-128"/>
              </a:rPr>
              <a:t>We can observe people walking slowly trying to maintain their center of gravity along the path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54</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There are three types of errors that</a:t>
            </a:r>
            <a:r>
              <a:rPr lang="en-US" baseline="0" dirty="0" smtClean="0">
                <a:latin typeface="Arial" charset="0"/>
                <a:ea typeface="ヒラギノ角ゴ Pro W3" charset="-128"/>
              </a:rPr>
              <a:t> can be observed when tracking multiple objects</a:t>
            </a:r>
            <a:endParaRPr lang="en-US" dirty="0" smtClean="0">
              <a:latin typeface="Arial" charset="0"/>
              <a:ea typeface="ヒラギノ角ゴ Pro W3" charset="-128"/>
            </a:endParaRPr>
          </a:p>
          <a:p>
            <a:pPr eaLnBrk="1" hangingPunct="1">
              <a:spcBef>
                <a:spcPct val="0"/>
              </a:spcBef>
            </a:pPr>
            <a:r>
              <a:rPr lang="en-US" dirty="0" smtClean="0">
                <a:latin typeface="Arial" charset="0"/>
                <a:ea typeface="ヒラギノ角ゴ Pro W3" charset="-128"/>
              </a:rPr>
              <a:t>Mismatch explain</a:t>
            </a:r>
          </a:p>
          <a:p>
            <a:pPr eaLnBrk="1" hangingPunct="1">
              <a:spcBef>
                <a:spcPct val="0"/>
              </a:spcBef>
            </a:pPr>
            <a:r>
              <a:rPr lang="en-US" dirty="0" smtClean="0">
                <a:latin typeface="Arial" charset="0"/>
                <a:ea typeface="ヒラギノ角ゴ Pro W3" charset="-128"/>
              </a:rPr>
              <a:t>Miss – explain</a:t>
            </a:r>
          </a:p>
          <a:p>
            <a:pPr eaLnBrk="1" hangingPunct="1">
              <a:spcBef>
                <a:spcPct val="0"/>
              </a:spcBef>
            </a:pPr>
            <a:r>
              <a:rPr lang="en-US" dirty="0" smtClean="0">
                <a:latin typeface="Arial" charset="0"/>
                <a:ea typeface="ヒラギノ角ゴ Pro W3" charset="-128"/>
              </a:rPr>
              <a:t>False</a:t>
            </a:r>
            <a:r>
              <a:rPr lang="en-US" baseline="0" dirty="0" smtClean="0">
                <a:latin typeface="Arial" charset="0"/>
                <a:ea typeface="ヒラギノ角ゴ Pro W3" charset="-128"/>
              </a:rPr>
              <a:t> positive – explain, Here threshold is chosen to be 100 cm which is almost 3 sigma of UWB</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Example of these errors</a:t>
            </a:r>
            <a:endParaRPr lang="en-US" dirty="0" smtClean="0">
              <a:latin typeface="Arial" charset="0"/>
              <a:ea typeface="ヒラギノ角ゴ Pro W3"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55</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a:t>
            </a:r>
            <a:r>
              <a:rPr lang="en-US" baseline="0" dirty="0" smtClean="0">
                <a:latin typeface="Arial" charset="0"/>
                <a:ea typeface="ヒラギノ角ゴ Pro W3" charset="-128"/>
              </a:rPr>
              <a:t> figure illustrates the spatial and temporal performance when augmenting UWB with LADAR</a:t>
            </a:r>
            <a:endParaRPr lang="en-US" dirty="0" smtClean="0">
              <a:latin typeface="Arial" charset="0"/>
              <a:ea typeface="ヒラギノ角ゴ Pro W3" charset="-128"/>
            </a:endParaRPr>
          </a:p>
          <a:p>
            <a:pPr eaLnBrk="1" hangingPunct="1">
              <a:spcBef>
                <a:spcPct val="0"/>
              </a:spcBef>
            </a:pPr>
            <a:r>
              <a:rPr lang="en-US" dirty="0" smtClean="0">
                <a:latin typeface="Arial" charset="0"/>
                <a:ea typeface="ヒラギノ角ゴ Pro W3" charset="-128"/>
              </a:rPr>
              <a:t>Explain the X, y axis for all the plots</a:t>
            </a:r>
          </a:p>
          <a:p>
            <a:pPr eaLnBrk="1" hangingPunct="1">
              <a:spcBef>
                <a:spcPct val="0"/>
              </a:spcBef>
            </a:pPr>
            <a:r>
              <a:rPr lang="en-US" dirty="0" smtClean="0">
                <a:latin typeface="Arial" charset="0"/>
                <a:ea typeface="ヒラギノ角ゴ Pro W3" charset="-128"/>
              </a:rPr>
              <a:t>The plots (a) through (c) show the temporal representation of the errors</a:t>
            </a:r>
            <a:r>
              <a:rPr lang="en-US" baseline="0" dirty="0" smtClean="0">
                <a:latin typeface="Arial" charset="0"/>
                <a:ea typeface="ヒラギノ角ゴ Pro W3" charset="-128"/>
              </a:rPr>
              <a:t> for each track.</a:t>
            </a:r>
          </a:p>
          <a:p>
            <a:pPr eaLnBrk="1" hangingPunct="1">
              <a:spcBef>
                <a:spcPct val="0"/>
              </a:spcBef>
            </a:pPr>
            <a:r>
              <a:rPr lang="en-US" baseline="0" dirty="0" smtClean="0">
                <a:latin typeface="Arial" charset="0"/>
                <a:ea typeface="ヒラギノ角ゴ Pro W3" charset="-128"/>
              </a:rPr>
              <a:t>Y-axis is the Euclidean error while the x-axis is the time</a:t>
            </a:r>
            <a:endParaRPr lang="en-US" dirty="0" smtClean="0">
              <a:latin typeface="Arial" charset="0"/>
              <a:ea typeface="ヒラギノ角ゴ Pro W3" charset="-128"/>
            </a:endParaRPr>
          </a:p>
          <a:p>
            <a:pPr eaLnBrk="1" hangingPunct="1">
              <a:spcBef>
                <a:spcPct val="0"/>
              </a:spcBef>
            </a:pPr>
            <a:r>
              <a:rPr lang="en-US" dirty="0" smtClean="0">
                <a:latin typeface="Arial" charset="0"/>
                <a:ea typeface="ヒラギノ角ゴ Pro W3" charset="-128"/>
              </a:rPr>
              <a:t>Below</a:t>
            </a:r>
            <a:r>
              <a:rPr lang="en-US" baseline="0" dirty="0" smtClean="0">
                <a:latin typeface="Arial" charset="0"/>
                <a:ea typeface="ヒラギノ角ゴ Pro W3" charset="-128"/>
              </a:rPr>
              <a:t> is spatial representation of the tracking</a:t>
            </a:r>
          </a:p>
          <a:p>
            <a:pPr eaLnBrk="1" hangingPunct="1">
              <a:spcBef>
                <a:spcPct val="0"/>
              </a:spcBef>
            </a:pPr>
            <a:r>
              <a:rPr lang="en-US" baseline="0" dirty="0" smtClean="0">
                <a:latin typeface="Arial" charset="0"/>
                <a:ea typeface="ヒラギノ角ゴ Pro W3" charset="-128"/>
              </a:rPr>
              <a:t>UWB looks better spatially, however if we observe it temporally it has more errors compared to LADAR</a:t>
            </a:r>
          </a:p>
          <a:p>
            <a:pPr eaLnBrk="1" hangingPunct="1">
              <a:spcBef>
                <a:spcPct val="0"/>
              </a:spcBef>
            </a:pPr>
            <a:r>
              <a:rPr lang="en-US" baseline="0" dirty="0" smtClean="0">
                <a:latin typeface="Arial" charset="0"/>
                <a:ea typeface="ヒラギノ角ゴ Pro W3" charset="-128"/>
              </a:rPr>
              <a:t>The fused output is closer to LADAR since it injects more precise measurements and its noise model has a lower standard deviation</a:t>
            </a:r>
            <a:endParaRPr lang="en-US" dirty="0" smtClean="0">
              <a:latin typeface="Arial" charset="0"/>
              <a:ea typeface="ヒラギノ角ゴ Pro W3"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56</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Some missing measurements from </a:t>
            </a:r>
            <a:r>
              <a:rPr lang="en-US" dirty="0" err="1" smtClean="0">
                <a:latin typeface="Arial" charset="0"/>
                <a:ea typeface="ヒラギノ角ゴ Pro W3" charset="-128"/>
              </a:rPr>
              <a:t>LADAr</a:t>
            </a:r>
            <a:r>
              <a:rPr lang="en-US" dirty="0" smtClean="0">
                <a:latin typeface="Arial" charset="0"/>
                <a:ea typeface="ヒラギノ角ゴ Pro W3" charset="-128"/>
              </a:rPr>
              <a:t> . Some false positives along track</a:t>
            </a:r>
            <a:r>
              <a:rPr lang="en-US" baseline="0" dirty="0" smtClean="0">
                <a:latin typeface="Arial" charset="0"/>
                <a:ea typeface="ヒラギノ角ゴ Pro W3" charset="-128"/>
              </a:rPr>
              <a:t> 2 for UWB</a:t>
            </a:r>
          </a:p>
          <a:p>
            <a:pPr eaLnBrk="1" hangingPunct="1">
              <a:spcBef>
                <a:spcPct val="0"/>
              </a:spcBef>
            </a:pPr>
            <a:r>
              <a:rPr lang="en-US" dirty="0" smtClean="0">
                <a:latin typeface="Arial" charset="0"/>
                <a:ea typeface="ヒラギノ角ゴ Pro W3" charset="-128"/>
              </a:rPr>
              <a:t>However there are sufficient</a:t>
            </a:r>
            <a:r>
              <a:rPr lang="en-US" baseline="0" dirty="0" smtClean="0">
                <a:latin typeface="Arial" charset="0"/>
                <a:ea typeface="ヒラギノ角ゴ Pro W3" charset="-128"/>
              </a:rPr>
              <a:t> </a:t>
            </a:r>
            <a:r>
              <a:rPr lang="en-US" baseline="0" dirty="0" err="1" smtClean="0">
                <a:latin typeface="Arial" charset="0"/>
                <a:ea typeface="ヒラギノ角ゴ Pro W3" charset="-128"/>
              </a:rPr>
              <a:t>ladar</a:t>
            </a:r>
            <a:r>
              <a:rPr lang="en-US" baseline="0" dirty="0" smtClean="0">
                <a:latin typeface="Arial" charset="0"/>
                <a:ea typeface="ヒラギノ角ゴ Pro W3" charset="-128"/>
              </a:rPr>
              <a:t> measurements to improve the fused output</a:t>
            </a:r>
          </a:p>
          <a:p>
            <a:pPr eaLnBrk="1" hangingPunct="1">
              <a:spcBef>
                <a:spcPct val="0"/>
              </a:spcBef>
            </a:pPr>
            <a:r>
              <a:rPr lang="en-US" baseline="0" dirty="0" smtClean="0">
                <a:latin typeface="Arial" charset="0"/>
                <a:ea typeface="ヒラギノ角ゴ Pro W3" charset="-128"/>
              </a:rPr>
              <a:t>Not only are the missing measurements handled by the fusion, but the false positives due to UWB are also reduced</a:t>
            </a:r>
          </a:p>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57</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More missing</a:t>
            </a:r>
            <a:r>
              <a:rPr lang="en-US" baseline="0" dirty="0" smtClean="0">
                <a:latin typeface="Arial" charset="0"/>
                <a:ea typeface="ヒラギノ角ゴ Pro W3" charset="-128"/>
              </a:rPr>
              <a:t> data</a:t>
            </a:r>
          </a:p>
          <a:p>
            <a:pPr eaLnBrk="1" hangingPunct="1">
              <a:spcBef>
                <a:spcPct val="0"/>
              </a:spcBef>
            </a:pPr>
            <a:r>
              <a:rPr lang="en-US" baseline="0" dirty="0" smtClean="0">
                <a:latin typeface="Arial" charset="0"/>
                <a:ea typeface="ヒラギノ角ゴ Pro W3" charset="-128"/>
              </a:rPr>
              <a:t>LADAR mismatch errors present</a:t>
            </a:r>
          </a:p>
          <a:p>
            <a:pPr eaLnBrk="1" hangingPunct="1">
              <a:spcBef>
                <a:spcPct val="0"/>
              </a:spcBef>
            </a:pPr>
            <a:r>
              <a:rPr lang="en-US" baseline="0" dirty="0" smtClean="0">
                <a:latin typeface="Arial" charset="0"/>
                <a:ea typeface="ヒラギノ角ゴ Pro W3" charset="-128"/>
              </a:rPr>
              <a:t>Show false positives</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The fusion handles better for the magenta and blue tracks</a:t>
            </a:r>
          </a:p>
          <a:p>
            <a:pPr eaLnBrk="1" hangingPunct="1">
              <a:spcBef>
                <a:spcPct val="0"/>
              </a:spcBef>
            </a:pPr>
            <a:r>
              <a:rPr lang="en-US" baseline="0" dirty="0" smtClean="0">
                <a:latin typeface="Arial" charset="0"/>
                <a:ea typeface="ヒラギノ角ゴ Pro W3" charset="-128"/>
              </a:rPr>
              <a:t>Since so much missing data for the green LADAR the fused output basically follows the UWB</a:t>
            </a:r>
          </a:p>
          <a:p>
            <a:pPr eaLnBrk="1" hangingPunct="1">
              <a:spcBef>
                <a:spcPct val="0"/>
              </a:spcBef>
            </a:pPr>
            <a:r>
              <a:rPr lang="en-US" baseline="0" dirty="0" smtClean="0">
                <a:latin typeface="Arial" charset="0"/>
                <a:ea typeface="ヒラギノ角ゴ Pro W3" charset="-128"/>
              </a:rPr>
              <a:t>The fused temporal plots show how whenever there are LADAR measurements available the fused results snap close to it thereby causing the spiky results</a:t>
            </a:r>
          </a:p>
          <a:p>
            <a:pPr eaLnBrk="1" hangingPunct="1">
              <a:spcBef>
                <a:spcPct val="0"/>
              </a:spcBef>
            </a:pPr>
            <a:endParaRPr lang="en-US" baseline="0" dirty="0" smtClean="0">
              <a:latin typeface="Arial" charset="0"/>
              <a:ea typeface="ヒラギノ角ゴ Pro W3"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58</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Lot of missing data, 2 mostly complete tracks and 3 half tracks for LADAR</a:t>
            </a:r>
          </a:p>
          <a:p>
            <a:pPr eaLnBrk="1" hangingPunct="1">
              <a:spcBef>
                <a:spcPct val="0"/>
              </a:spcBef>
            </a:pPr>
            <a:r>
              <a:rPr lang="en-US" dirty="0" smtClean="0">
                <a:latin typeface="Arial" charset="0"/>
                <a:ea typeface="ヒラギノ角ゴ Pro W3" charset="-128"/>
              </a:rPr>
              <a:t>Not sufficient</a:t>
            </a:r>
            <a:r>
              <a:rPr lang="en-US" baseline="0" dirty="0" smtClean="0">
                <a:latin typeface="Arial" charset="0"/>
                <a:ea typeface="ヒラギノ角ゴ Pro W3" charset="-128"/>
              </a:rPr>
              <a:t> LADAR measurements to improve the UWB’s precision</a:t>
            </a:r>
          </a:p>
          <a:p>
            <a:pPr eaLnBrk="1" hangingPunct="1">
              <a:spcBef>
                <a:spcPct val="0"/>
              </a:spcBef>
            </a:pPr>
            <a:r>
              <a:rPr lang="en-US" baseline="0" dirty="0" smtClean="0">
                <a:latin typeface="Arial" charset="0"/>
                <a:ea typeface="ヒラギノ角ゴ Pro W3" charset="-128"/>
              </a:rPr>
              <a:t>Improves for red and black since have more LADAR </a:t>
            </a:r>
            <a:r>
              <a:rPr lang="en-US" baseline="0" dirty="0" err="1" smtClean="0">
                <a:latin typeface="Arial" charset="0"/>
                <a:ea typeface="ヒラギノ角ゴ Pro W3" charset="-128"/>
              </a:rPr>
              <a:t>meas</a:t>
            </a:r>
            <a:r>
              <a:rPr lang="en-US" baseline="0" dirty="0" smtClean="0">
                <a:latin typeface="Arial" charset="0"/>
                <a:ea typeface="ヒラギノ角ゴ Pro W3" charset="-128"/>
              </a:rPr>
              <a:t> available</a:t>
            </a:r>
          </a:p>
          <a:p>
            <a:pPr eaLnBrk="1" hangingPunct="1">
              <a:spcBef>
                <a:spcPct val="0"/>
              </a:spcBef>
            </a:pPr>
            <a:r>
              <a:rPr lang="en-US" baseline="0" dirty="0" smtClean="0">
                <a:latin typeface="Arial" charset="0"/>
                <a:ea typeface="ヒラギノ角ゴ Pro W3" charset="-128"/>
              </a:rPr>
              <a:t>Therefore </a:t>
            </a:r>
            <a:r>
              <a:rPr lang="en-US" baseline="0" dirty="0" err="1" smtClean="0">
                <a:latin typeface="Arial" charset="0"/>
                <a:ea typeface="ヒラギノ角ゴ Pro W3" charset="-128"/>
              </a:rPr>
              <a:t>avg</a:t>
            </a:r>
            <a:r>
              <a:rPr lang="en-US" baseline="0" dirty="0" smtClean="0">
                <a:latin typeface="Arial" charset="0"/>
                <a:ea typeface="ヒラギノ角ゴ Pro W3" charset="-128"/>
              </a:rPr>
              <a:t> fused precision is closer to UWB</a:t>
            </a:r>
            <a:endParaRPr lang="en-US" dirty="0" smtClean="0">
              <a:latin typeface="Arial" charset="0"/>
              <a:ea typeface="ヒラギノ角ゴ Pro W3"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59</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Need for a metric to evaluate the performance of</a:t>
            </a:r>
            <a:r>
              <a:rPr lang="en-US" baseline="0" dirty="0" smtClean="0">
                <a:latin typeface="Arial" charset="0"/>
                <a:ea typeface="ヒラギノ角ゴ Pro W3" charset="-128"/>
              </a:rPr>
              <a:t> an algorithm for MOT</a:t>
            </a:r>
            <a:endParaRPr lang="en-US" dirty="0" smtClean="0">
              <a:latin typeface="Arial" charset="0"/>
              <a:ea typeface="ヒラギノ角ゴ Pro W3" charset="-128"/>
            </a:endParaRPr>
          </a:p>
          <a:p>
            <a:pPr eaLnBrk="1" hangingPunct="1">
              <a:spcBef>
                <a:spcPct val="0"/>
              </a:spcBef>
            </a:pPr>
            <a:r>
              <a:rPr lang="en-US" dirty="0" smtClean="0">
                <a:latin typeface="Arial" charset="0"/>
                <a:ea typeface="ヒラギノ角ゴ Pro W3" charset="-128"/>
              </a:rPr>
              <a:t>CHIL (computers</a:t>
            </a:r>
            <a:r>
              <a:rPr lang="en-US" baseline="0" dirty="0" smtClean="0">
                <a:latin typeface="Arial" charset="0"/>
                <a:ea typeface="ヒラギノ角ゴ Pro W3" charset="-128"/>
              </a:rPr>
              <a:t> in the human interaction loop</a:t>
            </a:r>
            <a:r>
              <a:rPr lang="en-US" dirty="0" smtClean="0">
                <a:latin typeface="Arial" charset="0"/>
                <a:ea typeface="ヒラギノ角ゴ Pro W3" charset="-128"/>
              </a:rPr>
              <a:t>) and VACE</a:t>
            </a:r>
            <a:r>
              <a:rPr lang="en-US" baseline="0" dirty="0" smtClean="0">
                <a:latin typeface="Arial" charset="0"/>
                <a:ea typeface="ヒラギノ角ゴ Pro W3" charset="-128"/>
              </a:rPr>
              <a:t> (video analysis and content extraction) were early workshops that attempted to develop a </a:t>
            </a:r>
            <a:r>
              <a:rPr lang="en-US" baseline="0" dirty="0" err="1" smtClean="0">
                <a:latin typeface="Arial" charset="0"/>
                <a:ea typeface="ヒラギノ角ゴ Pro W3" charset="-128"/>
              </a:rPr>
              <a:t>spatio</a:t>
            </a:r>
            <a:r>
              <a:rPr lang="en-US" baseline="0" dirty="0" smtClean="0">
                <a:latin typeface="Arial" charset="0"/>
                <a:ea typeface="ヒラギノ角ゴ Pro W3" charset="-128"/>
              </a:rPr>
              <a:t>-temporal metric to take into account the mismatches, misses and false positives</a:t>
            </a:r>
          </a:p>
          <a:p>
            <a:pPr eaLnBrk="1" hangingPunct="1">
              <a:spcBef>
                <a:spcPct val="0"/>
              </a:spcBef>
            </a:pPr>
            <a:r>
              <a:rPr lang="en-US" baseline="0" dirty="0" smtClean="0">
                <a:latin typeface="Arial" charset="0"/>
                <a:ea typeface="ヒラギノ角ゴ Pro W3" charset="-128"/>
              </a:rPr>
              <a:t>CLEAR brought the efforts of CHIL and VACE together to develop such a metric</a:t>
            </a:r>
          </a:p>
          <a:p>
            <a:pPr eaLnBrk="1" hangingPunct="1">
              <a:spcBef>
                <a:spcPct val="0"/>
              </a:spcBef>
            </a:pPr>
            <a:r>
              <a:rPr lang="en-US" baseline="0" dirty="0" smtClean="0">
                <a:latin typeface="Arial" charset="0"/>
                <a:ea typeface="ヒラギノ角ゴ Pro W3" charset="-128"/>
              </a:rPr>
              <a:t>In our work we use the MOT metric to evaluate the performance of MOT</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Two metrics</a:t>
            </a:r>
          </a:p>
          <a:p>
            <a:pPr eaLnBrk="1" hangingPunct="1">
              <a:spcBef>
                <a:spcPct val="0"/>
              </a:spcBef>
            </a:pPr>
            <a:r>
              <a:rPr lang="en-US" baseline="0" dirty="0" smtClean="0">
                <a:latin typeface="Arial" charset="0"/>
                <a:ea typeface="ヒラギノ角ゴ Pro W3" charset="-128"/>
              </a:rPr>
              <a:t>Explain each of the parameters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We describe the Global</a:t>
            </a:r>
            <a:r>
              <a:rPr lang="en-US" baseline="0" dirty="0" smtClean="0">
                <a:latin typeface="Arial" charset="0"/>
                <a:ea typeface="ヒラギノ角ゴ Pro W3" charset="-128"/>
              </a:rPr>
              <a:t> Navigation Satellite System since we use similar principles in a Local Positioning System</a:t>
            </a:r>
          </a:p>
          <a:p>
            <a:pPr eaLnBrk="1" hangingPunct="1">
              <a:spcBef>
                <a:spcPct val="0"/>
              </a:spcBef>
            </a:pPr>
            <a:r>
              <a:rPr lang="en-US" baseline="0" dirty="0" smtClean="0">
                <a:latin typeface="Arial" charset="0"/>
                <a:ea typeface="ヒラギノ角ゴ Pro W3" charset="-128"/>
              </a:rPr>
              <a:t>We are inspired by the development of GNSS and its improvement in accuracy by noise modeling and augmentations</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Others being GLONASS by Russia, Galileo by European Union and </a:t>
            </a:r>
            <a:r>
              <a:rPr lang="en-US" baseline="0" dirty="0" err="1" smtClean="0">
                <a:latin typeface="Arial" charset="0"/>
                <a:ea typeface="ヒラギノ角ゴ Pro W3" charset="-128"/>
              </a:rPr>
              <a:t>Beidou</a:t>
            </a:r>
            <a:r>
              <a:rPr lang="en-US" baseline="0" dirty="0" smtClean="0">
                <a:latin typeface="Arial" charset="0"/>
                <a:ea typeface="ヒラギノ角ゴ Pro W3" charset="-128"/>
              </a:rPr>
              <a:t> by China.</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The satellites have been arranged in such a manner that at any point in time there are at least 4 satellites overhead</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However, with improvement in accuracy the applications have expanded to civilian vehicle navigation and automated farming</a:t>
            </a:r>
            <a:endParaRPr lang="en-US" dirty="0" smtClean="0">
              <a:latin typeface="Arial" charset="0"/>
              <a:ea typeface="ヒラギノ角ゴ Pro W3"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60</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Due</a:t>
            </a:r>
            <a:r>
              <a:rPr lang="en-US" baseline="0" dirty="0" smtClean="0">
                <a:latin typeface="Arial" charset="0"/>
                <a:ea typeface="ヒラギノ角ゴ Pro W3" charset="-128"/>
              </a:rPr>
              <a:t> to increase in missing data caused by occlusions the MOTA of LADAR reduces as the number of people increases</a:t>
            </a:r>
          </a:p>
          <a:p>
            <a:pPr eaLnBrk="1" hangingPunct="1">
              <a:spcBef>
                <a:spcPct val="0"/>
              </a:spcBef>
            </a:pPr>
            <a:r>
              <a:rPr lang="en-US" baseline="0" dirty="0" smtClean="0">
                <a:latin typeface="Arial" charset="0"/>
                <a:ea typeface="ヒラギノ角ゴ Pro W3" charset="-128"/>
              </a:rPr>
              <a:t>Fused results are close to 100%</a:t>
            </a:r>
          </a:p>
          <a:p>
            <a:pPr eaLnBrk="1" hangingPunct="1">
              <a:spcBef>
                <a:spcPct val="0"/>
              </a:spcBef>
            </a:pPr>
            <a:r>
              <a:rPr lang="en-US" baseline="0" dirty="0" smtClean="0">
                <a:latin typeface="Arial" charset="0"/>
                <a:ea typeface="ヒラギノ角ゴ Pro W3" charset="-128"/>
              </a:rPr>
              <a:t>Precision</a:t>
            </a:r>
            <a:endParaRPr lang="en-US" dirty="0" smtClean="0">
              <a:latin typeface="Arial" charset="0"/>
              <a:ea typeface="ヒラギノ角ゴ Pro W3"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61</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Closer</a:t>
            </a:r>
            <a:r>
              <a:rPr lang="en-US" baseline="0" dirty="0" smtClean="0">
                <a:latin typeface="Arial" charset="0"/>
                <a:ea typeface="ヒラギノ角ゴ Pro W3" charset="-128"/>
              </a:rPr>
              <a:t> to camera measurement since the </a:t>
            </a:r>
            <a:r>
              <a:rPr lang="en-US" baseline="0" dirty="0" err="1" smtClean="0">
                <a:latin typeface="Arial" charset="0"/>
                <a:ea typeface="ヒラギノ角ゴ Pro W3" charset="-128"/>
              </a:rPr>
              <a:t>meas</a:t>
            </a:r>
            <a:r>
              <a:rPr lang="en-US" baseline="0" dirty="0" smtClean="0">
                <a:latin typeface="Arial" charset="0"/>
                <a:ea typeface="ヒラギノ角ゴ Pro W3" charset="-128"/>
              </a:rPr>
              <a:t> noise of cam is less than the UWB</a:t>
            </a:r>
            <a:endParaRPr lang="en-US" dirty="0" smtClean="0">
              <a:latin typeface="Arial" charset="0"/>
              <a:ea typeface="ヒラギノ角ゴ Pro W3"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62</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Track 2 we can observe that the camera </a:t>
            </a:r>
            <a:r>
              <a:rPr lang="en-US" dirty="0" err="1" smtClean="0">
                <a:latin typeface="Arial" charset="0"/>
                <a:ea typeface="ヒラギノ角ゴ Pro W3" charset="-128"/>
              </a:rPr>
              <a:t>meas</a:t>
            </a:r>
            <a:r>
              <a:rPr lang="en-US" dirty="0" smtClean="0">
                <a:latin typeface="Arial" charset="0"/>
                <a:ea typeface="ヒラギノ角ゴ Pro W3" charset="-128"/>
              </a:rPr>
              <a:t> is less precise</a:t>
            </a:r>
          </a:p>
          <a:p>
            <a:pPr eaLnBrk="1" hangingPunct="1">
              <a:spcBef>
                <a:spcPct val="0"/>
              </a:spcBef>
            </a:pPr>
            <a:r>
              <a:rPr lang="en-US" dirty="0" smtClean="0">
                <a:latin typeface="Arial" charset="0"/>
                <a:ea typeface="ヒラギノ角ゴ Pro W3" charset="-128"/>
              </a:rPr>
              <a:t>Fused results are closer</a:t>
            </a:r>
            <a:r>
              <a:rPr lang="en-US" baseline="0" dirty="0" smtClean="0">
                <a:latin typeface="Arial" charset="0"/>
                <a:ea typeface="ヒラギノ角ゴ Pro W3" charset="-128"/>
              </a:rPr>
              <a:t> to camera since we consider it to be more precise</a:t>
            </a:r>
          </a:p>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63</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Some missing data for track 2</a:t>
            </a:r>
          </a:p>
          <a:p>
            <a:pPr eaLnBrk="1" hangingPunct="1">
              <a:spcBef>
                <a:spcPct val="0"/>
              </a:spcBef>
            </a:pPr>
            <a:r>
              <a:rPr lang="en-US" dirty="0" smtClean="0">
                <a:latin typeface="Arial" charset="0"/>
                <a:ea typeface="ヒラギノ角ゴ Pro W3" charset="-128"/>
              </a:rPr>
              <a:t>Some mismatches</a:t>
            </a:r>
            <a:r>
              <a:rPr lang="en-US" baseline="0" dirty="0" smtClean="0">
                <a:latin typeface="Arial" charset="0"/>
                <a:ea typeface="ヒラギノ角ゴ Pro W3" charset="-128"/>
              </a:rPr>
              <a:t> near magenta regions and blue and black</a:t>
            </a:r>
          </a:p>
          <a:p>
            <a:pPr eaLnBrk="1" hangingPunct="1">
              <a:spcBef>
                <a:spcPct val="0"/>
              </a:spcBef>
            </a:pPr>
            <a:r>
              <a:rPr lang="en-US" baseline="0" dirty="0" smtClean="0">
                <a:latin typeface="Arial" charset="0"/>
                <a:ea typeface="ヒラギノ角ゴ Pro W3" charset="-128"/>
              </a:rPr>
              <a:t>Fused output again leans towards the imprecise camera</a:t>
            </a:r>
          </a:p>
          <a:p>
            <a:pPr eaLnBrk="1" hangingPunct="1">
              <a:spcBef>
                <a:spcPct val="0"/>
              </a:spcBef>
            </a:pPr>
            <a:r>
              <a:rPr lang="en-US" baseline="0" dirty="0" smtClean="0">
                <a:latin typeface="Arial" charset="0"/>
                <a:ea typeface="ヒラギノ角ゴ Pro W3" charset="-128"/>
              </a:rPr>
              <a:t>The mismatch between tracks 2 and 3 can also been shown from errors in camera in plot (a)</a:t>
            </a:r>
            <a:endParaRPr lang="en-US" dirty="0" smtClean="0">
              <a:latin typeface="Arial" charset="0"/>
              <a:ea typeface="ヒラギノ角ゴ Pro W3"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64</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Again</a:t>
            </a:r>
            <a:r>
              <a:rPr lang="en-US" baseline="0" dirty="0" smtClean="0">
                <a:latin typeface="Arial" charset="0"/>
                <a:ea typeface="ヒラギノ角ゴ Pro W3" charset="-128"/>
              </a:rPr>
              <a:t> similar results for camera</a:t>
            </a:r>
          </a:p>
          <a:p>
            <a:pPr eaLnBrk="1" hangingPunct="1">
              <a:spcBef>
                <a:spcPct val="0"/>
              </a:spcBef>
            </a:pPr>
            <a:r>
              <a:rPr lang="en-US" baseline="0" dirty="0" smtClean="0">
                <a:latin typeface="Arial" charset="0"/>
                <a:ea typeface="ヒラギノ角ゴ Pro W3" charset="-128"/>
              </a:rPr>
              <a:t>Less precise and fused is also closer to cam</a:t>
            </a:r>
          </a:p>
          <a:p>
            <a:pPr eaLnBrk="1" hangingPunct="1">
              <a:spcBef>
                <a:spcPct val="0"/>
              </a:spcBef>
            </a:pPr>
            <a:r>
              <a:rPr lang="en-US" baseline="0" dirty="0" smtClean="0">
                <a:latin typeface="Arial" charset="0"/>
                <a:ea typeface="ヒラギノ角ゴ Pro W3" charset="-128"/>
              </a:rPr>
              <a:t>The spiky results show that the fusion tends towards the more precise measurements occasionally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65</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Not a whole lot of missing</a:t>
            </a:r>
            <a:r>
              <a:rPr lang="en-US" baseline="0" dirty="0" smtClean="0">
                <a:latin typeface="Arial" charset="0"/>
                <a:ea typeface="ヒラギノ角ゴ Pro W3" charset="-128"/>
              </a:rPr>
              <a:t> information for camera compared to the number of measurements available</a:t>
            </a:r>
          </a:p>
          <a:p>
            <a:pPr eaLnBrk="1" hangingPunct="1">
              <a:spcBef>
                <a:spcPct val="0"/>
              </a:spcBef>
            </a:pPr>
            <a:r>
              <a:rPr lang="en-US" baseline="0" dirty="0" smtClean="0">
                <a:latin typeface="Arial" charset="0"/>
                <a:ea typeface="ヒラギノ角ゴ Pro W3" charset="-128"/>
              </a:rPr>
              <a:t>Therefore the </a:t>
            </a:r>
            <a:r>
              <a:rPr lang="en-US" baseline="0" dirty="0" err="1" smtClean="0">
                <a:latin typeface="Arial" charset="0"/>
                <a:ea typeface="ヒラギノ角ゴ Pro W3" charset="-128"/>
              </a:rPr>
              <a:t>mOTa</a:t>
            </a:r>
            <a:r>
              <a:rPr lang="en-US" baseline="0" dirty="0" smtClean="0">
                <a:latin typeface="Arial" charset="0"/>
                <a:ea typeface="ヒラギノ角ゴ Pro W3" charset="-128"/>
              </a:rPr>
              <a:t> is close to 100%</a:t>
            </a:r>
          </a:p>
          <a:p>
            <a:pPr eaLnBrk="1" hangingPunct="1">
              <a:spcBef>
                <a:spcPct val="0"/>
              </a:spcBef>
            </a:pPr>
            <a:r>
              <a:rPr lang="en-US" baseline="0" dirty="0" smtClean="0">
                <a:latin typeface="Arial" charset="0"/>
                <a:ea typeface="ヒラギノ角ゴ Pro W3" charset="-128"/>
              </a:rPr>
              <a:t>Precision stable for UWB</a:t>
            </a:r>
          </a:p>
          <a:p>
            <a:pPr eaLnBrk="1" hangingPunct="1">
              <a:spcBef>
                <a:spcPct val="0"/>
              </a:spcBef>
            </a:pPr>
            <a:r>
              <a:rPr lang="en-US" baseline="0" dirty="0" smtClean="0">
                <a:latin typeface="Arial" charset="0"/>
                <a:ea typeface="ヒラギノ角ゴ Pro W3" charset="-128"/>
              </a:rPr>
              <a:t>Improvement for 1 person</a:t>
            </a:r>
          </a:p>
          <a:p>
            <a:pPr eaLnBrk="1" hangingPunct="1">
              <a:spcBef>
                <a:spcPct val="0"/>
              </a:spcBef>
            </a:pPr>
            <a:r>
              <a:rPr lang="en-US" baseline="0" dirty="0" smtClean="0">
                <a:latin typeface="Arial" charset="0"/>
                <a:ea typeface="ヒラギノ角ゴ Pro W3" charset="-128"/>
              </a:rPr>
              <a:t>And then precision of camera gets worse</a:t>
            </a:r>
            <a:endParaRPr lang="en-US" dirty="0" smtClean="0">
              <a:latin typeface="Arial" charset="0"/>
              <a:ea typeface="ヒラギノ角ゴ Pro W3"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66</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baseline="0" dirty="0" smtClean="0">
              <a:latin typeface="Arial" charset="0"/>
              <a:ea typeface="ヒラギノ角ゴ Pro W3"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67</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68</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Developed a particle filter to handle the noise</a:t>
            </a:r>
          </a:p>
          <a:p>
            <a:pPr eaLnBrk="1" hangingPunct="1">
              <a:spcBef>
                <a:spcPct val="0"/>
              </a:spcBef>
            </a:pPr>
            <a:endParaRPr lang="en-US" dirty="0" smtClean="0">
              <a:latin typeface="Arial" charset="0"/>
              <a:ea typeface="ヒラギノ角ゴ Pro W3" charset="-128"/>
            </a:endParaRPr>
          </a:p>
          <a:p>
            <a:pPr eaLnBrk="1" hangingPunct="1">
              <a:spcBef>
                <a:spcPct val="0"/>
              </a:spcBef>
            </a:pPr>
            <a:r>
              <a:rPr lang="en-US" dirty="0" smtClean="0">
                <a:latin typeface="Arial" charset="0"/>
                <a:ea typeface="ヒラギノ角ゴ Pro W3" charset="-128"/>
              </a:rPr>
              <a:t>From the results we saw that the</a:t>
            </a:r>
            <a:r>
              <a:rPr lang="en-US" baseline="0" dirty="0" smtClean="0">
                <a:latin typeface="Arial" charset="0"/>
                <a:ea typeface="ヒラギノ角ゴ Pro W3" charset="-128"/>
              </a:rPr>
              <a:t> differential framework can handle a limited number of people. The LADAR can improve the precision better than camera and can also handle a larger number of people.</a:t>
            </a:r>
          </a:p>
          <a:p>
            <a:pPr eaLnBrk="1" hangingPunct="1">
              <a:spcBef>
                <a:spcPct val="0"/>
              </a:spcBef>
            </a:pPr>
            <a:r>
              <a:rPr lang="en-US" baseline="0" dirty="0" smtClean="0">
                <a:latin typeface="Arial" charset="0"/>
                <a:ea typeface="ヒラギノ角ゴ Pro W3" charset="-128"/>
              </a:rPr>
              <a:t>This technique is useful in applications requiring high precision positioning with a few people in the room.</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We have developed a general framework that can be used to handle any sensor and applied to other problems</a:t>
            </a:r>
            <a:endParaRPr lang="en-US" dirty="0" smtClean="0">
              <a:latin typeface="Arial" charset="0"/>
              <a:ea typeface="ヒラギノ角ゴ Pro W3"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69</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dirty="0" smtClean="0">
                <a:solidFill>
                  <a:schemeClr val="tx1"/>
                </a:solidFill>
                <a:latin typeface="Georgia" pitchFamily="18" charset="0"/>
                <a:cs typeface="Arial" pitchFamily="34" charset="0"/>
              </a:rPr>
              <a:t>Researchers have identified and modeled noise sources in a GNSS </a:t>
            </a:r>
            <a:r>
              <a:rPr lang="en-US" baseline="0" dirty="0" smtClean="0">
                <a:solidFill>
                  <a:schemeClr val="tx1"/>
                </a:solidFill>
                <a:latin typeface="Georgia" pitchFamily="18" charset="0"/>
                <a:cs typeface="Arial" pitchFamily="34" charset="0"/>
              </a:rPr>
              <a:t>and reduced their impact by using filters</a:t>
            </a:r>
          </a:p>
          <a:p>
            <a:r>
              <a:rPr lang="en-US" baseline="0" dirty="0" smtClean="0">
                <a:solidFill>
                  <a:schemeClr val="tx1"/>
                </a:solidFill>
                <a:latin typeface="Georgia" pitchFamily="18" charset="0"/>
                <a:cs typeface="Arial" pitchFamily="34" charset="0"/>
              </a:rPr>
              <a:t>The table on left shows the various errors in a GNSS and their typical values</a:t>
            </a:r>
          </a:p>
          <a:p>
            <a:endParaRPr lang="en-US" baseline="0" dirty="0" smtClean="0">
              <a:solidFill>
                <a:schemeClr val="tx1"/>
              </a:solidFill>
              <a:latin typeface="Georgia" pitchFamily="18" charset="0"/>
              <a:cs typeface="Arial" pitchFamily="34" charset="0"/>
            </a:endParaRPr>
          </a:p>
          <a:p>
            <a:pPr marL="171440" indent="-171440">
              <a:buFont typeface="Arial" pitchFamily="34" charset="0"/>
              <a:buChar char="•"/>
            </a:pPr>
            <a:r>
              <a:rPr lang="en-US" baseline="0" dirty="0" smtClean="0">
                <a:solidFill>
                  <a:schemeClr val="tx1"/>
                </a:solidFill>
                <a:latin typeface="Georgia" pitchFamily="18" charset="0"/>
                <a:cs typeface="Arial" pitchFamily="34" charset="0"/>
              </a:rPr>
              <a:t>Orbital errors are caused due to inaccuracies in modeling the motion of the satellite</a:t>
            </a:r>
          </a:p>
          <a:p>
            <a:pPr marL="171440" indent="-171440">
              <a:buFont typeface="Arial" pitchFamily="34" charset="0"/>
              <a:buChar char="•"/>
            </a:pPr>
            <a:r>
              <a:rPr lang="en-US" baseline="0" dirty="0" smtClean="0">
                <a:solidFill>
                  <a:schemeClr val="tx1"/>
                </a:solidFill>
                <a:latin typeface="Georgia" pitchFamily="18" charset="0"/>
                <a:cs typeface="Arial" pitchFamily="34" charset="0"/>
              </a:rPr>
              <a:t>Clock errors are caused due to imprecise clocks. A drift of 1ms can lead to a positional error of 300 km</a:t>
            </a:r>
          </a:p>
          <a:p>
            <a:pPr marL="171440" indent="-171440">
              <a:buFont typeface="Arial" pitchFamily="34" charset="0"/>
              <a:buChar char="•"/>
            </a:pPr>
            <a:r>
              <a:rPr lang="en-US" baseline="0" dirty="0" smtClean="0">
                <a:solidFill>
                  <a:schemeClr val="tx1"/>
                </a:solidFill>
                <a:latin typeface="Georgia" pitchFamily="18" charset="0"/>
                <a:cs typeface="Arial" pitchFamily="34" charset="0"/>
              </a:rPr>
              <a:t>GNSS signals experience delay as they travel through ionosphere and troposphere due to a change in the permittivity in these layers as compared to free space </a:t>
            </a:r>
          </a:p>
          <a:p>
            <a:pPr marL="171440" indent="-171440">
              <a:buFont typeface="Arial" pitchFamily="34" charset="0"/>
              <a:buChar char="•"/>
            </a:pPr>
            <a:r>
              <a:rPr lang="en-US" baseline="0" dirty="0" smtClean="0">
                <a:solidFill>
                  <a:schemeClr val="tx1"/>
                </a:solidFill>
                <a:latin typeface="Georgia" pitchFamily="18" charset="0"/>
                <a:cs typeface="Arial" pitchFamily="34" charset="0"/>
              </a:rPr>
              <a:t>In cities and mountainous areas signals reflect from surfaces causing multipath errors</a:t>
            </a:r>
          </a:p>
          <a:p>
            <a:pPr marL="171440" indent="-171440">
              <a:buFont typeface="Arial" pitchFamily="34" charset="0"/>
              <a:buChar char="•"/>
            </a:pPr>
            <a:r>
              <a:rPr lang="en-US" baseline="0" dirty="0" smtClean="0">
                <a:solidFill>
                  <a:schemeClr val="tx1"/>
                </a:solidFill>
                <a:latin typeface="Georgia" pitchFamily="18" charset="0"/>
                <a:cs typeface="Arial" pitchFamily="34" charset="0"/>
              </a:rPr>
              <a:t>Receiver errors are due to improper positioning of antennas and imprecise clocks on receivers</a:t>
            </a:r>
          </a:p>
          <a:p>
            <a:endParaRPr lang="en-US" baseline="0" dirty="0" smtClean="0">
              <a:solidFill>
                <a:schemeClr val="tx1"/>
              </a:solidFill>
              <a:latin typeface="Georgia" pitchFamily="18" charset="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70</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The ongoing work is related to augmenting</a:t>
            </a:r>
            <a:r>
              <a:rPr lang="en-US" baseline="0" dirty="0" smtClean="0">
                <a:latin typeface="Arial" charset="0"/>
                <a:ea typeface="ヒラギノ角ゴ Pro W3" charset="-128"/>
              </a:rPr>
              <a:t> UWB measurements</a:t>
            </a:r>
            <a:endParaRPr lang="en-US" dirty="0" smtClean="0">
              <a:latin typeface="Arial" charset="0"/>
              <a:ea typeface="ヒラギノ角ゴ Pro W3"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71</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72</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Need figure from that paper</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73</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charset="0"/>
              <a:ea typeface="ヒラギノ角ゴ Pro W3"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74</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charset="0"/>
              <a:ea typeface="ヒラギノ角ゴ Pro W3"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75</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marL="457150" indent="-457150">
              <a:buFont typeface="Arial" pitchFamily="34" charset="0"/>
              <a:buChar char="•"/>
            </a:pPr>
            <a:r>
              <a:rPr lang="en-US" dirty="0" smtClean="0">
                <a:solidFill>
                  <a:schemeClr val="tx1"/>
                </a:solidFill>
                <a:latin typeface="Georgia" pitchFamily="18" charset="0"/>
                <a:cs typeface="Arial" pitchFamily="34" charset="0"/>
              </a:rPr>
              <a:t>GPS example</a:t>
            </a:r>
          </a:p>
          <a:p>
            <a:pPr marL="457150" indent="-457150">
              <a:buFont typeface="Arial" pitchFamily="34" charset="0"/>
              <a:buChar char="•"/>
            </a:pPr>
            <a:r>
              <a:rPr lang="en-US" dirty="0" smtClean="0">
                <a:solidFill>
                  <a:schemeClr val="tx1"/>
                </a:solidFill>
                <a:latin typeface="Georgia" pitchFamily="18" charset="0"/>
                <a:cs typeface="Arial" pitchFamily="34" charset="0"/>
              </a:rPr>
              <a:t>Trilateration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76</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marL="457150" indent="-457150">
              <a:buFont typeface="Arial" pitchFamily="34" charset="0"/>
              <a:buChar char="•"/>
            </a:pPr>
            <a:r>
              <a:rPr lang="en-US" dirty="0" smtClean="0">
                <a:solidFill>
                  <a:schemeClr val="tx1"/>
                </a:solidFill>
                <a:latin typeface="Georgia" pitchFamily="18" charset="0"/>
                <a:cs typeface="Arial" pitchFamily="34" charset="0"/>
              </a:rPr>
              <a:t>GPS example</a:t>
            </a:r>
          </a:p>
          <a:p>
            <a:pPr marL="457150" indent="-457150">
              <a:buFont typeface="Arial" pitchFamily="34" charset="0"/>
              <a:buChar char="•"/>
            </a:pPr>
            <a:r>
              <a:rPr lang="en-US" dirty="0" smtClean="0">
                <a:solidFill>
                  <a:schemeClr val="tx1"/>
                </a:solidFill>
                <a:latin typeface="Georgia" pitchFamily="18" charset="0"/>
                <a:cs typeface="Arial" pitchFamily="34" charset="0"/>
              </a:rPr>
              <a:t>Trilateration</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77</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78</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79</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dirty="0" smtClean="0">
                <a:solidFill>
                  <a:schemeClr val="tx1"/>
                </a:solidFill>
                <a:latin typeface="Georgia" pitchFamily="18" charset="0"/>
                <a:cs typeface="Arial" pitchFamily="34" charset="0"/>
              </a:rPr>
              <a:t>Researchers have used three different approaches</a:t>
            </a:r>
            <a:r>
              <a:rPr lang="en-US" baseline="0" dirty="0" smtClean="0">
                <a:solidFill>
                  <a:schemeClr val="tx1"/>
                </a:solidFill>
                <a:latin typeface="Georgia" pitchFamily="18" charset="0"/>
                <a:cs typeface="Arial" pitchFamily="34" charset="0"/>
              </a:rPr>
              <a:t> to augment raw GPS data</a:t>
            </a:r>
          </a:p>
          <a:p>
            <a:endParaRPr lang="en-US" baseline="0" dirty="0" smtClean="0">
              <a:solidFill>
                <a:schemeClr val="tx1"/>
              </a:solidFill>
              <a:latin typeface="Georgia" pitchFamily="18" charset="0"/>
              <a:cs typeface="Arial" pitchFamily="34" charset="0"/>
            </a:endParaRPr>
          </a:p>
          <a:p>
            <a:r>
              <a:rPr lang="en-US" baseline="0" dirty="0" smtClean="0">
                <a:solidFill>
                  <a:schemeClr val="tx1"/>
                </a:solidFill>
                <a:latin typeface="Georgia" pitchFamily="18" charset="0"/>
                <a:cs typeface="Arial" pitchFamily="34" charset="0"/>
              </a:rPr>
              <a:t>The first methods is using additional distance measurement such as in Differential GPS where an earthbound receiver whose position has been carefully surveyed provides an additional distance measurement</a:t>
            </a:r>
          </a:p>
          <a:p>
            <a:r>
              <a:rPr lang="en-US" baseline="0" dirty="0" smtClean="0">
                <a:solidFill>
                  <a:schemeClr val="tx1"/>
                </a:solidFill>
                <a:latin typeface="Georgia" pitchFamily="18" charset="0"/>
                <a:cs typeface="Arial" pitchFamily="34" charset="0"/>
              </a:rPr>
              <a:t>Examples of such systems are EGNOS in EU and WAAS over North America</a:t>
            </a:r>
          </a:p>
          <a:p>
            <a:endParaRPr lang="en-US" baseline="0" dirty="0" smtClean="0">
              <a:solidFill>
                <a:schemeClr val="tx1"/>
              </a:solidFill>
              <a:latin typeface="Georgia" pitchFamily="18" charset="0"/>
              <a:cs typeface="Arial" pitchFamily="34" charset="0"/>
            </a:endParaRPr>
          </a:p>
          <a:p>
            <a:r>
              <a:rPr lang="en-US" baseline="0" dirty="0" smtClean="0">
                <a:solidFill>
                  <a:schemeClr val="tx1"/>
                </a:solidFill>
                <a:latin typeface="Georgia" pitchFamily="18" charset="0"/>
                <a:cs typeface="Arial" pitchFamily="34" charset="0"/>
              </a:rPr>
              <a:t>The second method is use of maps. In this case the raw GPS measurement is snapped to the closest road</a:t>
            </a:r>
          </a:p>
          <a:p>
            <a:endParaRPr lang="en-US" baseline="0" dirty="0" smtClean="0">
              <a:solidFill>
                <a:schemeClr val="tx1"/>
              </a:solidFill>
              <a:latin typeface="Georgia" pitchFamily="18" charset="0"/>
              <a:cs typeface="Arial" pitchFamily="34" charset="0"/>
            </a:endParaRPr>
          </a:p>
          <a:p>
            <a:r>
              <a:rPr lang="en-US" baseline="0" dirty="0" smtClean="0">
                <a:solidFill>
                  <a:schemeClr val="tx1"/>
                </a:solidFill>
                <a:latin typeface="Georgia" pitchFamily="18" charset="0"/>
                <a:cs typeface="Arial" pitchFamily="34" charset="0"/>
              </a:rPr>
              <a:t>The third method is use of additional hardware such as IMU and odometers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80</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81</a:t>
            </a:fld>
            <a:endParaRPr lang="en-US" sz="120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charset="0"/>
              <a:ea typeface="ヒラギノ角ゴ Pro W3"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82</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We have place the tag at a fixed location and collected 1000 measurements</a:t>
            </a:r>
          </a:p>
          <a:p>
            <a:pPr eaLnBrk="1" hangingPunct="1">
              <a:spcBef>
                <a:spcPct val="0"/>
              </a:spcBef>
            </a:pPr>
            <a:r>
              <a:rPr lang="en-US" dirty="0" smtClean="0">
                <a:latin typeface="Arial" charset="0"/>
                <a:ea typeface="ヒラギノ角ゴ Pro W3" charset="-128"/>
              </a:rPr>
              <a:t>From the raw</a:t>
            </a:r>
            <a:r>
              <a:rPr lang="en-US" baseline="0" dirty="0" smtClean="0">
                <a:latin typeface="Arial" charset="0"/>
                <a:ea typeface="ヒラギノ角ゴ Pro W3" charset="-128"/>
              </a:rPr>
              <a:t> measurements we can observe that there are at least 3-4 distinct clusters</a:t>
            </a:r>
            <a:endParaRPr lang="en-US" dirty="0" smtClean="0">
              <a:latin typeface="Arial" charset="0"/>
              <a:ea typeface="ヒラギノ角ゴ Pro W3"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83</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 figure shows the </a:t>
            </a:r>
            <a:r>
              <a:rPr lang="en-US" dirty="0" err="1" smtClean="0">
                <a:latin typeface="Arial" charset="0"/>
                <a:ea typeface="ヒラギノ角ゴ Pro W3" charset="-128"/>
              </a:rPr>
              <a:t>floorplan</a:t>
            </a:r>
            <a:r>
              <a:rPr lang="en-US" dirty="0" smtClean="0">
                <a:latin typeface="Arial" charset="0"/>
                <a:ea typeface="ヒラギノ角ゴ Pro W3" charset="-128"/>
              </a:rPr>
              <a:t> of the test facility and the placement of sensors</a:t>
            </a:r>
          </a:p>
          <a:p>
            <a:pPr eaLnBrk="1" hangingPunct="1">
              <a:spcBef>
                <a:spcPct val="0"/>
              </a:spcBef>
            </a:pPr>
            <a:r>
              <a:rPr lang="en-US" dirty="0" smtClean="0">
                <a:latin typeface="Arial" charset="0"/>
                <a:ea typeface="ヒラギノ角ゴ Pro W3" charset="-128"/>
              </a:rPr>
              <a:t>Numbers 0-7 indicate the numbers of the sensors</a:t>
            </a:r>
          </a:p>
          <a:p>
            <a:pPr eaLnBrk="1" hangingPunct="1">
              <a:spcBef>
                <a:spcPct val="0"/>
              </a:spcBef>
            </a:pPr>
            <a:endParaRPr lang="en-US" dirty="0" smtClean="0">
              <a:latin typeface="Arial" charset="0"/>
              <a:ea typeface="ヒラギノ角ゴ Pro W3" charset="-128"/>
            </a:endParaRPr>
          </a:p>
          <a:p>
            <a:pPr eaLnBrk="1" hangingPunct="1">
              <a:spcBef>
                <a:spcPct val="0"/>
              </a:spcBef>
            </a:pPr>
            <a:r>
              <a:rPr lang="en-US" dirty="0" smtClean="0">
                <a:latin typeface="Arial" charset="0"/>
                <a:ea typeface="ヒラギノ角ゴ Pro W3" charset="-128"/>
              </a:rPr>
              <a:t>In our positioning system,</a:t>
            </a:r>
            <a:r>
              <a:rPr lang="en-US" baseline="0" dirty="0" smtClean="0">
                <a:latin typeface="Arial" charset="0"/>
                <a:ea typeface="ヒラギノ角ゴ Pro W3" charset="-128"/>
              </a:rPr>
              <a:t> we consider a sensor set to be a collection of 5 sensors</a:t>
            </a:r>
          </a:p>
          <a:p>
            <a:pPr eaLnBrk="1" hangingPunct="1">
              <a:spcBef>
                <a:spcPct val="0"/>
              </a:spcBef>
            </a:pPr>
            <a:endParaRPr lang="en-US" dirty="0" smtClean="0">
              <a:latin typeface="Arial" charset="0"/>
              <a:ea typeface="ヒラギノ角ゴ Pro W3" charset="-128"/>
            </a:endParaRPr>
          </a:p>
          <a:p>
            <a:pPr eaLnBrk="1" hangingPunct="1">
              <a:spcBef>
                <a:spcPct val="0"/>
              </a:spcBef>
            </a:pPr>
            <a:r>
              <a:rPr lang="en-US" dirty="0" smtClean="0">
                <a:latin typeface="Arial" charset="0"/>
                <a:ea typeface="ヒラギノ角ゴ Pro W3" charset="-128"/>
              </a:rPr>
              <a:t>This</a:t>
            </a:r>
            <a:r>
              <a:rPr lang="en-US" baseline="0" dirty="0" smtClean="0">
                <a:latin typeface="Arial" charset="0"/>
                <a:ea typeface="ヒラギノ角ゴ Pro W3" charset="-128"/>
              </a:rPr>
              <a:t> figure shows 4 sensor sets and the corresponding measurements</a:t>
            </a:r>
          </a:p>
          <a:p>
            <a:pPr eaLnBrk="1" hangingPunct="1">
              <a:spcBef>
                <a:spcPct val="0"/>
              </a:spcBef>
            </a:pPr>
            <a:r>
              <a:rPr lang="en-US" baseline="0" dirty="0" smtClean="0">
                <a:latin typeface="Arial" charset="0"/>
                <a:ea typeface="ヒラギノ角ゴ Pro W3" charset="-128"/>
              </a:rPr>
              <a:t>The noise model of each of these sensor sets is given by the following noise model</a:t>
            </a:r>
          </a:p>
          <a:p>
            <a:pPr eaLnBrk="1" hangingPunct="1">
              <a:spcBef>
                <a:spcPct val="0"/>
              </a:spcBef>
            </a:pPr>
            <a:r>
              <a:rPr lang="en-US" baseline="0" dirty="0" smtClean="0">
                <a:latin typeface="Arial" charset="0"/>
                <a:ea typeface="ヒラギノ角ゴ Pro W3" charset="-128"/>
              </a:rPr>
              <a:t>Here the mu corresponds to the average of mean shift from the ground truth and the sigma corresponds to the standard deviation in the measurements</a:t>
            </a:r>
          </a:p>
          <a:p>
            <a:pPr eaLnBrk="1" hangingPunct="1">
              <a:spcBef>
                <a:spcPct val="0"/>
              </a:spcBef>
            </a:pPr>
            <a:endParaRPr lang="en-US" baseline="0" dirty="0" smtClean="0">
              <a:latin typeface="Arial" charset="0"/>
              <a:ea typeface="ヒラギノ角ゴ Pro W3" charset="-128"/>
            </a:endParaRPr>
          </a:p>
          <a:p>
            <a:pPr eaLnBrk="1" hangingPunct="1">
              <a:spcBef>
                <a:spcPct val="0"/>
              </a:spcBef>
            </a:pPr>
            <a:r>
              <a:rPr lang="en-US" baseline="0" dirty="0" smtClean="0">
                <a:latin typeface="Arial" charset="0"/>
                <a:ea typeface="ヒラギノ角ゴ Pro W3" charset="-128"/>
              </a:rPr>
              <a:t>In the figure on right, the lengths of the ellipses correspond to 3 standard deviations</a:t>
            </a:r>
            <a:endParaRPr lang="en-US" dirty="0" smtClean="0">
              <a:latin typeface="Arial" charset="0"/>
              <a:ea typeface="ヒラギノ角ゴ Pro W3"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84</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This figure shows the histogram of the unique sensor sets</a:t>
            </a:r>
            <a:r>
              <a:rPr lang="en-US" baseline="0" dirty="0" smtClean="0">
                <a:latin typeface="Arial" charset="0"/>
                <a:ea typeface="ヒラギノ角ゴ Pro W3" charset="-128"/>
              </a:rPr>
              <a:t> at the location shown in the previous slide</a:t>
            </a:r>
          </a:p>
          <a:p>
            <a:pPr eaLnBrk="1" hangingPunct="1">
              <a:spcBef>
                <a:spcPct val="0"/>
              </a:spcBef>
            </a:pPr>
            <a:r>
              <a:rPr lang="en-US" baseline="0" dirty="0" smtClean="0">
                <a:latin typeface="Arial" charset="0"/>
                <a:ea typeface="ヒラギノ角ゴ Pro W3" charset="-128"/>
              </a:rPr>
              <a:t>From the total number of possible combinations, we identified 11 unique sensor sets where the 1</a:t>
            </a:r>
            <a:r>
              <a:rPr lang="en-US" baseline="30000" dirty="0" smtClean="0">
                <a:latin typeface="Arial" charset="0"/>
                <a:ea typeface="ヒラギノ角ゴ Pro W3" charset="-128"/>
              </a:rPr>
              <a:t>st</a:t>
            </a:r>
            <a:r>
              <a:rPr lang="en-US" baseline="0" dirty="0" smtClean="0">
                <a:latin typeface="Arial" charset="0"/>
                <a:ea typeface="ヒラギノ角ゴ Pro W3" charset="-128"/>
              </a:rPr>
              <a:t> sensor set corresponds to sensors which are almost LOS to the tag.</a:t>
            </a:r>
          </a:p>
          <a:p>
            <a:pPr eaLnBrk="1" hangingPunct="1">
              <a:spcBef>
                <a:spcPct val="0"/>
              </a:spcBef>
            </a:pPr>
            <a:r>
              <a:rPr lang="en-US" baseline="0" dirty="0" smtClean="0">
                <a:latin typeface="Arial" charset="0"/>
                <a:ea typeface="ヒラギノ角ゴ Pro W3" charset="-128"/>
              </a:rPr>
              <a:t>In order to generate a noise model for a sensor set, we consider only those which have greater than or equal to 30 measurements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85</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86</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After a few iterations we can observe that some particles go very</a:t>
            </a:r>
            <a:r>
              <a:rPr lang="en-US" baseline="0" dirty="0" smtClean="0">
                <a:latin typeface="Arial" charset="0"/>
                <a:ea typeface="ヒラギノ角ゴ Pro W3" charset="-128"/>
              </a:rPr>
              <a:t> far from the filtered output</a:t>
            </a:r>
          </a:p>
          <a:p>
            <a:pPr eaLnBrk="1" hangingPunct="1">
              <a:spcBef>
                <a:spcPct val="0"/>
              </a:spcBef>
            </a:pPr>
            <a:r>
              <a:rPr lang="en-US" baseline="0" dirty="0" smtClean="0">
                <a:latin typeface="Arial" charset="0"/>
                <a:ea typeface="ヒラギノ角ゴ Pro W3" charset="-128"/>
              </a:rPr>
              <a:t>At this point these particles have very low weights and are resampled near the higher weighted particles</a:t>
            </a:r>
          </a:p>
          <a:p>
            <a:pPr eaLnBrk="1" hangingPunct="1">
              <a:spcBef>
                <a:spcPct val="0"/>
              </a:spcBef>
            </a:pPr>
            <a:r>
              <a:rPr lang="en-US" baseline="0" dirty="0" smtClean="0">
                <a:latin typeface="Arial" charset="0"/>
                <a:ea typeface="ヒラギノ角ゴ Pro W3" charset="-128"/>
              </a:rPr>
              <a:t>This method is known as select with replacement</a:t>
            </a:r>
            <a:endParaRPr lang="en-US" dirty="0" smtClean="0">
              <a:latin typeface="Arial" charset="0"/>
              <a:ea typeface="ヒラギノ角ゴ Pro W3"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87</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Here the sensors are connected in a daisy</a:t>
            </a:r>
            <a:r>
              <a:rPr lang="en-US" baseline="0" dirty="0" smtClean="0">
                <a:latin typeface="Arial" charset="0"/>
                <a:ea typeface="ヒラギノ角ゴ Pro W3" charset="-128"/>
              </a:rPr>
              <a:t> chained fashion with the master sensor proving the timing information</a:t>
            </a:r>
          </a:p>
          <a:p>
            <a:pPr eaLnBrk="1" hangingPunct="1">
              <a:spcBef>
                <a:spcPct val="0"/>
              </a:spcBef>
            </a:pPr>
            <a:r>
              <a:rPr lang="en-US" baseline="0" dirty="0" smtClean="0">
                <a:latin typeface="Arial" charset="0"/>
                <a:ea typeface="ヒラギノ角ゴ Pro W3" charset="-128"/>
              </a:rPr>
              <a:t>The sensors receive power over the </a:t>
            </a:r>
            <a:r>
              <a:rPr lang="en-US" baseline="0" dirty="0" err="1" smtClean="0">
                <a:latin typeface="Arial" charset="0"/>
                <a:ea typeface="ヒラギノ角ゴ Pro W3" charset="-128"/>
              </a:rPr>
              <a:t>ethernet</a:t>
            </a:r>
            <a:r>
              <a:rPr lang="en-US" baseline="0" dirty="0" smtClean="0">
                <a:latin typeface="Arial" charset="0"/>
                <a:ea typeface="ヒラギノ角ゴ Pro W3" charset="-128"/>
              </a:rPr>
              <a:t> and are connected to a central switch which is connected to a computer where the location engine software provides measurements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88</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Coming back to</a:t>
            </a:r>
            <a:r>
              <a:rPr lang="en-US" baseline="0" dirty="0" smtClean="0">
                <a:latin typeface="Arial" charset="0"/>
                <a:ea typeface="ヒラギノ角ゴ Pro W3" charset="-128"/>
              </a:rPr>
              <a:t> the state transition equations,</a:t>
            </a:r>
            <a:r>
              <a:rPr lang="en-US" dirty="0" smtClean="0">
                <a:latin typeface="Arial" charset="0"/>
                <a:ea typeface="ヒラギノ角ゴ Pro W3" charset="-128"/>
              </a:rPr>
              <a:t> we have added dynamic noise to the velocities</a:t>
            </a:r>
          </a:p>
          <a:p>
            <a:pPr eaLnBrk="1" hangingPunct="1">
              <a:spcBef>
                <a:spcPct val="0"/>
              </a:spcBef>
            </a:pPr>
            <a:r>
              <a:rPr lang="en-US" dirty="0" smtClean="0">
                <a:latin typeface="Arial" charset="0"/>
                <a:ea typeface="ヒラギノ角ゴ Pro W3" charset="-128"/>
              </a:rPr>
              <a:t>Changing the value of dynamic noise has</a:t>
            </a:r>
            <a:r>
              <a:rPr lang="en-US" baseline="0" dirty="0" smtClean="0">
                <a:latin typeface="Arial" charset="0"/>
                <a:ea typeface="ヒラギノ角ゴ Pro W3" charset="-128"/>
              </a:rPr>
              <a:t> an impact on the filtered output</a:t>
            </a:r>
          </a:p>
          <a:p>
            <a:pPr eaLnBrk="1" hangingPunct="1">
              <a:spcBef>
                <a:spcPct val="0"/>
              </a:spcBef>
            </a:pPr>
            <a:r>
              <a:rPr lang="en-US" baseline="0" dirty="0" smtClean="0">
                <a:latin typeface="Arial" charset="0"/>
                <a:ea typeface="ヒラギノ角ゴ Pro W3" charset="-128"/>
              </a:rPr>
              <a:t>For low values of </a:t>
            </a:r>
            <a:r>
              <a:rPr lang="en-US" baseline="0" dirty="0" err="1" smtClean="0">
                <a:latin typeface="Arial" charset="0"/>
                <a:ea typeface="ヒラギノ角ゴ Pro W3" charset="-128"/>
              </a:rPr>
              <a:t>sigma_d</a:t>
            </a:r>
            <a:r>
              <a:rPr lang="en-US" baseline="0" dirty="0" smtClean="0">
                <a:latin typeface="Arial" charset="0"/>
                <a:ea typeface="ヒラギノ角ゴ Pro W3" charset="-128"/>
              </a:rPr>
              <a:t>, the dynamics are weighted higher which leads to smoother outputs, but the outputs lag the actual motion of the track</a:t>
            </a:r>
          </a:p>
          <a:p>
            <a:pPr eaLnBrk="1" hangingPunct="1">
              <a:spcBef>
                <a:spcPct val="0"/>
              </a:spcBef>
            </a:pPr>
            <a:r>
              <a:rPr lang="en-US" baseline="0" dirty="0" smtClean="0">
                <a:latin typeface="Arial" charset="0"/>
                <a:ea typeface="ヒラギノ角ゴ Pro W3" charset="-128"/>
              </a:rPr>
              <a:t>If </a:t>
            </a:r>
            <a:r>
              <a:rPr lang="en-US" baseline="0" dirty="0" err="1" smtClean="0">
                <a:latin typeface="Arial" charset="0"/>
                <a:ea typeface="ヒラギノ角ゴ Pro W3" charset="-128"/>
              </a:rPr>
              <a:t>sigma_d</a:t>
            </a:r>
            <a:r>
              <a:rPr lang="en-US" baseline="0" dirty="0" smtClean="0">
                <a:latin typeface="Arial" charset="0"/>
                <a:ea typeface="ヒラギノ角ゴ Pro W3" charset="-128"/>
              </a:rPr>
              <a:t> is increased to a very high value, the measurements are weighted higher leading to less smoother outputs, ultimately reaching a point where the outputs play connect the dots with the measurements.</a:t>
            </a:r>
            <a:endParaRPr lang="en-US" dirty="0" smtClean="0">
              <a:latin typeface="Arial" charset="0"/>
              <a:ea typeface="ヒラギノ角ゴ Pro W3"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89</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9</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Filtering is</a:t>
            </a:r>
            <a:r>
              <a:rPr lang="en-US" baseline="0" dirty="0" smtClean="0">
                <a:latin typeface="Arial" charset="0"/>
                <a:ea typeface="ヒラギノ角ゴ Pro W3" charset="-128"/>
              </a:rPr>
              <a:t> a technique to remove the noise in the signal while retaining the information</a:t>
            </a:r>
          </a:p>
          <a:p>
            <a:pPr eaLnBrk="1" hangingPunct="1">
              <a:spcBef>
                <a:spcPct val="0"/>
              </a:spcBef>
            </a:pPr>
            <a:r>
              <a:rPr lang="en-US" baseline="0" dirty="0" smtClean="0">
                <a:latin typeface="Arial" charset="0"/>
                <a:ea typeface="ヒラギノ角ゴ Pro W3" charset="-128"/>
              </a:rPr>
              <a:t>It is used to provide estimates of future values, smooth noisy signals and also to perform fusion between signals</a:t>
            </a:r>
          </a:p>
          <a:p>
            <a:pPr eaLnBrk="1" hangingPunct="1">
              <a:spcBef>
                <a:spcPct val="0"/>
              </a:spcBef>
            </a:pPr>
            <a:r>
              <a:rPr lang="en-US" baseline="0" dirty="0" smtClean="0">
                <a:latin typeface="Arial" charset="0"/>
                <a:ea typeface="ヒラギノ角ゴ Pro W3" charset="-128"/>
              </a:rPr>
              <a:t>State variables are parameters used to describe the behavior of the model</a:t>
            </a:r>
          </a:p>
          <a:p>
            <a:pPr eaLnBrk="1" hangingPunct="1">
              <a:spcBef>
                <a:spcPct val="0"/>
              </a:spcBef>
            </a:pPr>
            <a:r>
              <a:rPr lang="en-US" baseline="0" dirty="0" smtClean="0">
                <a:latin typeface="Arial" charset="0"/>
                <a:ea typeface="ヒラギノ角ゴ Pro W3" charset="-128"/>
              </a:rPr>
              <a:t>For tracking in 2d we consider variables….</a:t>
            </a:r>
            <a:endParaRPr lang="en-US" dirty="0" smtClean="0">
              <a:latin typeface="Arial" charset="0"/>
              <a:ea typeface="ヒラギノ角ゴ Pro W3"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90</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Here we can observe the filtered outputs over</a:t>
            </a:r>
            <a:r>
              <a:rPr lang="en-US" baseline="0" dirty="0" smtClean="0">
                <a:latin typeface="Arial" charset="0"/>
                <a:ea typeface="ヒラギノ角ゴ Pro W3" charset="-128"/>
              </a:rPr>
              <a:t> a range of dynamic noise.</a:t>
            </a:r>
          </a:p>
          <a:p>
            <a:pPr eaLnBrk="1" hangingPunct="1">
              <a:spcBef>
                <a:spcPct val="0"/>
              </a:spcBef>
            </a:pPr>
            <a:r>
              <a:rPr lang="en-US" baseline="0" dirty="0" smtClean="0">
                <a:latin typeface="Arial" charset="0"/>
                <a:ea typeface="ヒラギノ角ゴ Pro W3" charset="-128"/>
              </a:rPr>
              <a:t>For this recording the best outputs occur for a dynamic range of 5-10 cm/s</a:t>
            </a:r>
            <a:endParaRPr lang="en-US" dirty="0" smtClean="0">
              <a:latin typeface="Arial" charset="0"/>
              <a:ea typeface="ヒラギノ角ゴ Pro W3"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91</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UWB reduces the search space and can be used to drive the LADAR segmentation</a:t>
            </a:r>
          </a:p>
          <a:p>
            <a:pPr eaLnBrk="1" hangingPunct="1">
              <a:spcBef>
                <a:spcPct val="0"/>
              </a:spcBef>
            </a:pPr>
            <a:r>
              <a:rPr lang="en-US" dirty="0" smtClean="0">
                <a:latin typeface="Arial" charset="0"/>
                <a:ea typeface="ヒラギノ角ゴ Pro W3" charset="-128"/>
              </a:rPr>
              <a:t>The measurements can</a:t>
            </a:r>
            <a:r>
              <a:rPr lang="en-US" baseline="0" dirty="0" smtClean="0">
                <a:latin typeface="Arial" charset="0"/>
                <a:ea typeface="ヒラギノ角ゴ Pro W3" charset="-128"/>
              </a:rPr>
              <a:t> then be combined to improve the tracking accuracy</a:t>
            </a:r>
            <a:endParaRPr lang="en-US" dirty="0" smtClean="0">
              <a:latin typeface="Arial" charset="0"/>
              <a:ea typeface="ヒラギノ角ゴ Pro W3"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92</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93</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dirty="0" smtClean="0">
              <a:latin typeface="Arial" charset="0"/>
              <a:ea typeface="ヒラギノ角ゴ Pro W3"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48195" indent="-38182359"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36" eaLnBrk="0" fontAlgn="base" hangingPunct="0">
              <a:spcBef>
                <a:spcPct val="0"/>
              </a:spcBef>
              <a:spcAft>
                <a:spcPct val="0"/>
              </a:spcAft>
              <a:defRPr sz="2400">
                <a:solidFill>
                  <a:schemeClr val="tx1"/>
                </a:solidFill>
                <a:latin typeface="Arial" charset="0"/>
                <a:ea typeface="ＭＳ Ｐゴシック" charset="-128"/>
              </a:defRPr>
            </a:lvl6pPr>
            <a:lvl7pPr marL="931672" eaLnBrk="0" fontAlgn="base" hangingPunct="0">
              <a:spcBef>
                <a:spcPct val="0"/>
              </a:spcBef>
              <a:spcAft>
                <a:spcPct val="0"/>
              </a:spcAft>
              <a:defRPr sz="2400">
                <a:solidFill>
                  <a:schemeClr val="tx1"/>
                </a:solidFill>
                <a:latin typeface="Arial" charset="0"/>
                <a:ea typeface="ＭＳ Ｐゴシック" charset="-128"/>
              </a:defRPr>
            </a:lvl7pPr>
            <a:lvl8pPr marL="1397507" eaLnBrk="0" fontAlgn="base" hangingPunct="0">
              <a:spcBef>
                <a:spcPct val="0"/>
              </a:spcBef>
              <a:spcAft>
                <a:spcPct val="0"/>
              </a:spcAft>
              <a:defRPr sz="2400">
                <a:solidFill>
                  <a:schemeClr val="tx1"/>
                </a:solidFill>
                <a:latin typeface="Arial" charset="0"/>
                <a:ea typeface="ＭＳ Ｐゴシック" charset="-128"/>
              </a:defRPr>
            </a:lvl8pPr>
            <a:lvl9pPr marL="186334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EE51371-52AB-4A7F-ACEF-E61707DAB903}" type="slidenum">
              <a:rPr lang="en-US" sz="1200">
                <a:ea typeface="ヒラギノ角ゴ Pro W3" charset="-128"/>
              </a:rPr>
              <a:pPr eaLnBrk="1" hangingPunct="1"/>
              <a:t>94</a:t>
            </a:fld>
            <a:endParaRPr lang="en-US" sz="1200" dirty="0">
              <a:ea typeface="ヒラギノ角ゴ Pro W3" charset="-128"/>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dirty="0" smtClean="0">
                <a:latin typeface="Arial" charset="0"/>
                <a:ea typeface="ヒラギノ角ゴ Pro W3" charset="-128"/>
              </a:rPr>
              <a:t>We have</a:t>
            </a:r>
            <a:r>
              <a:rPr lang="en-US" baseline="0" dirty="0" smtClean="0">
                <a:latin typeface="Arial" charset="0"/>
                <a:ea typeface="ヒラギノ角ゴ Pro W3" charset="-128"/>
              </a:rPr>
              <a:t> identified a new noise source due to switching of sensor sets and developed mathematical noise models for them</a:t>
            </a:r>
          </a:p>
          <a:p>
            <a:pPr eaLnBrk="1" hangingPunct="1">
              <a:spcBef>
                <a:spcPct val="0"/>
              </a:spcBef>
            </a:pPr>
            <a:r>
              <a:rPr lang="en-US" baseline="0" dirty="0" smtClean="0">
                <a:latin typeface="Arial" charset="0"/>
                <a:ea typeface="ヒラギノ角ゴ Pro W3" charset="-128"/>
              </a:rPr>
              <a:t>These noise models have been used in a particle filtering framework to improve the accuracy by approximately 15% as compared to raw measurements and 10% as compared to a basic particle filter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0.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avi"/><Relationship Id="rId1" Type="http://schemas.openxmlformats.org/officeDocument/2006/relationships/video" Target="NULL" TargetMode="External"/><Relationship Id="rId6" Type="http://schemas.openxmlformats.org/officeDocument/2006/relationships/image" Target="../media/image35.pn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wmv"/><Relationship Id="rId7" Type="http://schemas.openxmlformats.org/officeDocument/2006/relationships/image" Target="../media/image1.jpe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video" Target="../media/media2.wmv"/><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0.png"/><Relationship Id="rId5" Type="http://schemas.openxmlformats.org/officeDocument/2006/relationships/image" Target="../media/image1.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1.png"/><Relationship Id="rId4" Type="http://schemas.openxmlformats.org/officeDocument/2006/relationships/image" Target="../media/image210.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20.png"/><Relationship Id="rId5" Type="http://schemas.openxmlformats.org/officeDocument/2006/relationships/image" Target="../media/image610.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80.png"/><Relationship Id="rId5" Type="http://schemas.openxmlformats.org/officeDocument/2006/relationships/image" Target="../media/image1.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gif"/><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98.jpg"/><Relationship Id="rId4" Type="http://schemas.openxmlformats.org/officeDocument/2006/relationships/image" Target="../media/image97.jp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00.wm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jpeg"/><Relationship Id="rId7"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jpe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eg"/><Relationship Id="rId7" Type="http://schemas.openxmlformats.org/officeDocument/2006/relationships/image" Target="../media/image111.jpe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10.gif"/><Relationship Id="rId5" Type="http://schemas.openxmlformats.org/officeDocument/2006/relationships/image" Target="../media/image109.jpeg"/><Relationship Id="rId4" Type="http://schemas.openxmlformats.org/officeDocument/2006/relationships/image" Target="../media/image108.gif"/></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1.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13.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jpe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8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jpeg"/><Relationship Id="rId7"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123.png"/><Relationship Id="rId4" Type="http://schemas.openxmlformats.org/officeDocument/2006/relationships/image" Target="../media/image12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125.png"/><Relationship Id="rId5" Type="http://schemas.openxmlformats.org/officeDocument/2006/relationships/image" Target="../media/image1.jpe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550.png"/></Relationships>
</file>

<file path=ppt/slides/_rels/slide89.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jpeg"/><Relationship Id="rId7" Type="http://schemas.openxmlformats.org/officeDocument/2006/relationships/image" Target="../media/image128.jpe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48.jpeg"/><Relationship Id="rId9" Type="http://schemas.openxmlformats.org/officeDocument/2006/relationships/image" Target="../media/image13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33.jpeg"/></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0" name="Straight Connector 8"/>
          <p:cNvCxnSpPr>
            <a:cxnSpLocks noChangeShapeType="1"/>
          </p:cNvCxnSpPr>
          <p:nvPr/>
        </p:nvCxnSpPr>
        <p:spPr bwMode="auto">
          <a:xfrm>
            <a:off x="4592638" y="1676400"/>
            <a:ext cx="455136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11" name="Straight Connector 8"/>
          <p:cNvCxnSpPr>
            <a:cxnSpLocks noChangeShapeType="1"/>
          </p:cNvCxnSpPr>
          <p:nvPr/>
        </p:nvCxnSpPr>
        <p:spPr bwMode="auto">
          <a:xfrm>
            <a:off x="1371600" y="1600200"/>
            <a:ext cx="7770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8" name="Rectangle 17"/>
          <p:cNvSpPr>
            <a:spLocks noChangeArrowheads="1"/>
          </p:cNvSpPr>
          <p:nvPr/>
        </p:nvSpPr>
        <p:spPr bwMode="auto">
          <a:xfrm>
            <a:off x="1" y="1677988"/>
            <a:ext cx="9144000" cy="5181600"/>
          </a:xfrm>
          <a:prstGeom prst="rect">
            <a:avLst/>
          </a:prstGeom>
          <a:solidFill>
            <a:srgbClr val="13212A"/>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endParaRPr lang="en-US" dirty="0">
              <a:solidFill>
                <a:srgbClr val="FFFFFF"/>
              </a:solidFill>
              <a:latin typeface="Calibri" charset="0"/>
            </a:endParaRPr>
          </a:p>
        </p:txBody>
      </p:sp>
      <p:sp>
        <p:nvSpPr>
          <p:cNvPr id="17413" name="Text Box 11"/>
          <p:cNvSpPr txBox="1">
            <a:spLocks noChangeArrowheads="1"/>
          </p:cNvSpPr>
          <p:nvPr/>
        </p:nvSpPr>
        <p:spPr bwMode="auto">
          <a:xfrm>
            <a:off x="76200" y="2057400"/>
            <a:ext cx="89916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3200" b="1" dirty="0">
                <a:solidFill>
                  <a:schemeClr val="bg1"/>
                </a:solidFill>
              </a:rPr>
              <a:t>Improving </a:t>
            </a:r>
            <a:r>
              <a:rPr lang="en-US" sz="3200" b="1" dirty="0" smtClean="0">
                <a:solidFill>
                  <a:schemeClr val="bg1"/>
                </a:solidFill>
              </a:rPr>
              <a:t>Accuracy in Ultra-Wideband Indoor Position Tracking Through </a:t>
            </a:r>
          </a:p>
          <a:p>
            <a:pPr algn="ctr"/>
            <a:r>
              <a:rPr lang="en-US" sz="3200" b="1" dirty="0" smtClean="0">
                <a:solidFill>
                  <a:schemeClr val="bg1"/>
                </a:solidFill>
              </a:rPr>
              <a:t>Noise Modeling and Augmentation</a:t>
            </a:r>
            <a:endParaRPr lang="en-US" sz="3400" dirty="0" smtClean="0">
              <a:solidFill>
                <a:schemeClr val="bg1"/>
              </a:solidFill>
              <a:latin typeface="Arial" pitchFamily="34" charset="0"/>
              <a:cs typeface="Arial" pitchFamily="34" charset="0"/>
            </a:endParaRPr>
          </a:p>
          <a:p>
            <a:pPr algn="ctr"/>
            <a:endParaRPr lang="en-US" sz="1800" dirty="0" smtClean="0">
              <a:solidFill>
                <a:schemeClr val="bg1"/>
              </a:solidFill>
              <a:latin typeface="Arial" pitchFamily="34" charset="0"/>
              <a:cs typeface="Arial" pitchFamily="34" charset="0"/>
            </a:endParaRPr>
          </a:p>
          <a:p>
            <a:pPr algn="ctr"/>
            <a:r>
              <a:rPr lang="en-US" sz="1800" dirty="0" smtClean="0">
                <a:solidFill>
                  <a:schemeClr val="bg1"/>
                </a:solidFill>
                <a:latin typeface="Arial" pitchFamily="34" charset="0"/>
                <a:cs typeface="Arial" pitchFamily="34" charset="0"/>
              </a:rPr>
              <a:t>Ph.D</a:t>
            </a:r>
            <a:r>
              <a:rPr lang="en-US" sz="1800" dirty="0">
                <a:solidFill>
                  <a:schemeClr val="bg1"/>
                </a:solidFill>
                <a:latin typeface="Arial" pitchFamily="34" charset="0"/>
                <a:cs typeface="Arial" pitchFamily="34" charset="0"/>
              </a:rPr>
              <a:t>. </a:t>
            </a:r>
            <a:r>
              <a:rPr lang="en-US" sz="1800" dirty="0" smtClean="0">
                <a:solidFill>
                  <a:schemeClr val="bg1"/>
                </a:solidFill>
                <a:latin typeface="Arial" pitchFamily="34" charset="0"/>
                <a:cs typeface="Arial" pitchFamily="34" charset="0"/>
              </a:rPr>
              <a:t>Dissertation Exam</a:t>
            </a:r>
          </a:p>
          <a:p>
            <a:pPr algn="ctr"/>
            <a:endParaRPr lang="en-US" sz="1800" dirty="0" smtClean="0">
              <a:solidFill>
                <a:schemeClr val="bg1"/>
              </a:solidFill>
              <a:latin typeface="Arial" pitchFamily="34" charset="0"/>
              <a:cs typeface="Arial" pitchFamily="34" charset="0"/>
            </a:endParaRPr>
          </a:p>
          <a:p>
            <a:pPr algn="ctr"/>
            <a:r>
              <a:rPr lang="en-US" sz="1600" b="1" dirty="0" err="1" smtClean="0">
                <a:solidFill>
                  <a:schemeClr val="bg1"/>
                </a:solidFill>
                <a:latin typeface="Arial" pitchFamily="34" charset="0"/>
                <a:cs typeface="Arial" pitchFamily="34" charset="0"/>
              </a:rPr>
              <a:t>Salil</a:t>
            </a:r>
            <a:r>
              <a:rPr lang="en-US" sz="1600" b="1" dirty="0" smtClean="0">
                <a:solidFill>
                  <a:schemeClr val="bg1"/>
                </a:solidFill>
                <a:latin typeface="Arial" pitchFamily="34" charset="0"/>
                <a:cs typeface="Arial" pitchFamily="34" charset="0"/>
              </a:rPr>
              <a:t> </a:t>
            </a:r>
            <a:r>
              <a:rPr lang="en-US" sz="1600" b="1" dirty="0">
                <a:solidFill>
                  <a:schemeClr val="bg1"/>
                </a:solidFill>
                <a:latin typeface="Arial" pitchFamily="34" charset="0"/>
                <a:cs typeface="Arial" pitchFamily="34" charset="0"/>
              </a:rPr>
              <a:t>P. </a:t>
            </a:r>
            <a:r>
              <a:rPr lang="en-US" sz="1600" b="1" dirty="0" smtClean="0">
                <a:solidFill>
                  <a:schemeClr val="bg1"/>
                </a:solidFill>
                <a:latin typeface="Arial" pitchFamily="34" charset="0"/>
                <a:cs typeface="Arial" pitchFamily="34" charset="0"/>
              </a:rPr>
              <a:t>Banerjee</a:t>
            </a:r>
          </a:p>
          <a:p>
            <a:pPr algn="ctr"/>
            <a:endParaRPr lang="en-US" sz="1600" b="1" dirty="0" smtClean="0">
              <a:solidFill>
                <a:schemeClr val="bg1"/>
              </a:solidFill>
              <a:latin typeface="Arial" pitchFamily="34" charset="0"/>
              <a:cs typeface="Arial" pitchFamily="34" charset="0"/>
            </a:endParaRPr>
          </a:p>
          <a:p>
            <a:pPr algn="ctr"/>
            <a:r>
              <a:rPr lang="en-US" sz="1600" b="1" dirty="0" smtClean="0">
                <a:solidFill>
                  <a:schemeClr val="bg1"/>
                </a:solidFill>
                <a:latin typeface="Arial" pitchFamily="34" charset="0"/>
                <a:cs typeface="Arial" pitchFamily="34" charset="0"/>
              </a:rPr>
              <a:t>Committee Members:</a:t>
            </a:r>
          </a:p>
          <a:p>
            <a:pPr algn="ctr"/>
            <a:r>
              <a:rPr lang="en-US" sz="1600" b="1" dirty="0" smtClean="0">
                <a:solidFill>
                  <a:schemeClr val="bg1"/>
                </a:solidFill>
                <a:latin typeface="Arial" pitchFamily="34" charset="0"/>
                <a:cs typeface="Arial" pitchFamily="34" charset="0"/>
              </a:rPr>
              <a:t>Dr</a:t>
            </a:r>
            <a:r>
              <a:rPr lang="en-US" sz="1600" b="1" dirty="0">
                <a:solidFill>
                  <a:schemeClr val="bg1"/>
                </a:solidFill>
                <a:latin typeface="Arial" pitchFamily="34" charset="0"/>
                <a:cs typeface="Arial" pitchFamily="34" charset="0"/>
              </a:rPr>
              <a:t>. Adam </a:t>
            </a:r>
            <a:r>
              <a:rPr lang="en-US" sz="1600" b="1" dirty="0" smtClean="0">
                <a:solidFill>
                  <a:schemeClr val="bg1"/>
                </a:solidFill>
                <a:latin typeface="Arial" pitchFamily="34" charset="0"/>
                <a:cs typeface="Arial" pitchFamily="34" charset="0"/>
              </a:rPr>
              <a:t>Hoover (Advisor)</a:t>
            </a:r>
          </a:p>
          <a:p>
            <a:pPr algn="ctr"/>
            <a:r>
              <a:rPr lang="en-US" sz="1600" b="1" dirty="0" smtClean="0">
                <a:solidFill>
                  <a:schemeClr val="bg1"/>
                </a:solidFill>
                <a:latin typeface="Arial" pitchFamily="34" charset="0"/>
                <a:cs typeface="Arial" pitchFamily="34" charset="0"/>
              </a:rPr>
              <a:t>Dr. John </a:t>
            </a:r>
            <a:r>
              <a:rPr lang="en-US" sz="1600" b="1" dirty="0" err="1" smtClean="0">
                <a:solidFill>
                  <a:schemeClr val="bg1"/>
                </a:solidFill>
                <a:latin typeface="Arial" pitchFamily="34" charset="0"/>
                <a:cs typeface="Arial" pitchFamily="34" charset="0"/>
              </a:rPr>
              <a:t>Gowdy</a:t>
            </a:r>
            <a:endParaRPr lang="en-US" sz="1600" b="1" dirty="0" smtClean="0">
              <a:solidFill>
                <a:schemeClr val="bg1"/>
              </a:solidFill>
              <a:latin typeface="Arial" pitchFamily="34" charset="0"/>
              <a:cs typeface="Arial" pitchFamily="34" charset="0"/>
            </a:endParaRPr>
          </a:p>
          <a:p>
            <a:pPr algn="ctr"/>
            <a:r>
              <a:rPr lang="en-US" sz="1600" b="1" dirty="0" smtClean="0">
                <a:solidFill>
                  <a:schemeClr val="bg1"/>
                </a:solidFill>
                <a:latin typeface="Arial" pitchFamily="34" charset="0"/>
                <a:cs typeface="Arial" pitchFamily="34" charset="0"/>
              </a:rPr>
              <a:t>Dr. Richard Brooks</a:t>
            </a:r>
          </a:p>
          <a:p>
            <a:pPr algn="ctr"/>
            <a:r>
              <a:rPr lang="en-US" sz="1600" b="1" dirty="0" smtClean="0">
                <a:solidFill>
                  <a:schemeClr val="bg1"/>
                </a:solidFill>
                <a:latin typeface="Arial" pitchFamily="34" charset="0"/>
                <a:cs typeface="Arial" pitchFamily="34" charset="0"/>
              </a:rPr>
              <a:t>Dr. Eric </a:t>
            </a:r>
            <a:r>
              <a:rPr lang="en-US" sz="1600" b="1" dirty="0" err="1" smtClean="0">
                <a:solidFill>
                  <a:schemeClr val="bg1"/>
                </a:solidFill>
                <a:latin typeface="Arial" pitchFamily="34" charset="0"/>
                <a:cs typeface="Arial" pitchFamily="34" charset="0"/>
              </a:rPr>
              <a:t>Muth</a:t>
            </a:r>
            <a:endParaRPr lang="en-US" sz="1600" b="1" dirty="0" smtClean="0">
              <a:solidFill>
                <a:schemeClr val="bg1"/>
              </a:solidFill>
              <a:latin typeface="Arial" pitchFamily="34" charset="0"/>
              <a:cs typeface="Arial" pitchFamily="34" charset="0"/>
            </a:endParaRPr>
          </a:p>
          <a:p>
            <a:pPr algn="ctr"/>
            <a:endParaRPr lang="en-US" sz="1600" b="1" dirty="0" smtClean="0">
              <a:solidFill>
                <a:schemeClr val="bg1"/>
              </a:solidFill>
              <a:latin typeface="Arial" pitchFamily="34" charset="0"/>
              <a:cs typeface="Arial" pitchFamily="34" charset="0"/>
            </a:endParaRPr>
          </a:p>
          <a:p>
            <a:pPr algn="ctr"/>
            <a:r>
              <a:rPr lang="en-US" sz="1600" b="1" dirty="0" smtClean="0">
                <a:solidFill>
                  <a:schemeClr val="bg1"/>
                </a:solidFill>
                <a:latin typeface="Arial" pitchFamily="34" charset="0"/>
                <a:cs typeface="Arial" pitchFamily="34" charset="0"/>
              </a:rPr>
              <a:t>11/26/2012</a:t>
            </a:r>
            <a:endParaRPr lang="en-US" sz="1400" dirty="0" smtClean="0">
              <a:solidFill>
                <a:schemeClr val="bg1"/>
              </a:solidFill>
              <a:latin typeface="Arial" pitchFamily="34" charset="0"/>
              <a:cs typeface="Arial" pitchFamily="34" charset="0"/>
            </a:endParaRPr>
          </a:p>
          <a:p>
            <a:pPr algn="ctr"/>
            <a:r>
              <a:rPr lang="en-US" sz="1600" dirty="0" smtClean="0">
                <a:solidFill>
                  <a:schemeClr val="bg1"/>
                </a:solidFill>
                <a:latin typeface="Arial" pitchFamily="34" charset="0"/>
                <a:cs typeface="Arial" pitchFamily="34" charset="0"/>
              </a:rPr>
              <a:t>Department of Electrical and Computer Engineering</a:t>
            </a:r>
            <a:endParaRPr lang="en-US" sz="1600" dirty="0">
              <a:solidFill>
                <a:schemeClr val="bg1"/>
              </a:solidFill>
              <a:latin typeface="Arial" pitchFamily="34" charset="0"/>
              <a:cs typeface="Arial" pitchFamily="34" charset="0"/>
            </a:endParaRPr>
          </a:p>
        </p:txBody>
      </p:sp>
      <p:pic>
        <p:nvPicPr>
          <p:cNvPr id="17414" name="Picture 8" descr="academicSymbolWdm_copu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7048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pp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 y="1587"/>
            <a:ext cx="153035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416" name="Straight Connector 6"/>
          <p:cNvCxnSpPr>
            <a:cxnSpLocks noChangeShapeType="1"/>
          </p:cNvCxnSpPr>
          <p:nvPr/>
        </p:nvCxnSpPr>
        <p:spPr bwMode="auto">
          <a:xfrm>
            <a:off x="1524000" y="1587"/>
            <a:ext cx="0" cy="1674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02148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85800"/>
            <a:ext cx="9119109" cy="762000"/>
          </a:xfrm>
        </p:spPr>
        <p:txBody>
          <a:bodyPr>
            <a:noAutofit/>
          </a:bodyPr>
          <a:lstStyle/>
          <a:p>
            <a:r>
              <a:rPr lang="en-US" sz="2700" b="1" dirty="0">
                <a:latin typeface="Georgia" pitchFamily="18" charset="0"/>
                <a:cs typeface="Arial" pitchFamily="34" charset="0"/>
              </a:rPr>
              <a:t>Filtering – Motion </a:t>
            </a:r>
            <a:r>
              <a:rPr lang="en-US" sz="2700" b="1" dirty="0" smtClean="0">
                <a:latin typeface="Georgia" pitchFamily="18" charset="0"/>
                <a:cs typeface="Arial" pitchFamily="34" charset="0"/>
              </a:rPr>
              <a:t>model, linear constant velocity</a:t>
            </a:r>
            <a:endParaRPr lang="en-US" sz="2700" b="1" dirty="0" smtClean="0">
              <a:latin typeface="Georgia" pitchFamily="18" charset="0"/>
              <a:ea typeface="ＭＳ Ｐゴシック" charset="-128"/>
              <a:cs typeface="Arial"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457200" y="2245506"/>
                <a:ext cx="7303089" cy="1869294"/>
              </a:xfrm>
              <a:prstGeom prst="rect">
                <a:avLst/>
              </a:prstGeom>
              <a:noFill/>
            </p:spPr>
            <p:txBody>
              <a:bodyPr wrap="none" rtlCol="0">
                <a:spAutoFit/>
              </a:bodyPr>
              <a:lstStyle/>
              <a:p>
                <a:r>
                  <a:rPr lang="en-US" dirty="0" smtClean="0">
                    <a:latin typeface="Georgia" pitchFamily="18" charset="0"/>
                  </a:rPr>
                  <a:t>The state transition equations </a:t>
                </a:r>
                <a:r>
                  <a:rPr lang="en-US" b="1" i="1" dirty="0" smtClean="0">
                    <a:latin typeface="Georgia" pitchFamily="18" charset="0"/>
                  </a:rPr>
                  <a:t>f</a:t>
                </a:r>
                <a:r>
                  <a:rPr lang="en-US" dirty="0" smtClean="0">
                    <a:latin typeface="Georgia" pitchFamily="18" charset="0"/>
                  </a:rPr>
                  <a:t> are given by</a:t>
                </a:r>
              </a:p>
              <a:p>
                <a:r>
                  <a:rPr lang="en-US" b="0" dirty="0" smtClean="0">
                    <a:latin typeface="Georgia" pitchFamily="18" charset="0"/>
                  </a:rPr>
                  <a:t>                             </a:t>
                </a:r>
                <a14:m>
                  <m:oMath xmlns:m="http://schemas.openxmlformats.org/officeDocument/2006/math">
                    <m:r>
                      <a:rPr lang="en-US" b="1" i="1" smtClean="0">
                        <a:latin typeface="Cambria Math"/>
                      </a:rPr>
                      <m:t>𝒇</m:t>
                    </m:r>
                    <m:r>
                      <a:rPr lang="en-US" i="0">
                        <a:latin typeface="Cambria Math"/>
                      </a:rPr>
                      <m:t>= </m:t>
                    </m:r>
                    <m:d>
                      <m:dPr>
                        <m:begChr m:val="["/>
                        <m:endChr m:val="]"/>
                        <m:ctrlPr>
                          <a:rPr lang="en-US" i="1">
                            <a:latin typeface="Cambria Math"/>
                          </a:rPr>
                        </m:ctrlPr>
                      </m:dPr>
                      <m:e>
                        <m:eqArr>
                          <m:eqArrPr>
                            <m:ctrlPr>
                              <a:rPr lang="en-US" i="1">
                                <a:latin typeface="Cambria Math"/>
                              </a:rPr>
                            </m:ctrlPr>
                          </m:eqArrPr>
                          <m:e>
                            <m:sSub>
                              <m:sSubPr>
                                <m:ctrlPr>
                                  <a:rPr lang="en-US" i="1">
                                    <a:latin typeface="Cambria Math"/>
                                  </a:rPr>
                                </m:ctrlPr>
                              </m:sSubPr>
                              <m:e>
                                <m:r>
                                  <m:rPr>
                                    <m:sty m:val="p"/>
                                  </m:rPr>
                                  <a:rPr lang="en-US" i="0">
                                    <a:latin typeface="Cambria Math"/>
                                  </a:rPr>
                                  <m:t>x</m:t>
                                </m:r>
                              </m:e>
                              <m:sub>
                                <m:r>
                                  <m:rPr>
                                    <m:sty m:val="p"/>
                                  </m:rPr>
                                  <a:rPr lang="en-US" i="0">
                                    <a:latin typeface="Cambria Math"/>
                                  </a:rPr>
                                  <m:t>t</m:t>
                                </m:r>
                                <m:r>
                                  <a:rPr lang="en-US" b="0" i="0" smtClean="0">
                                    <a:latin typeface="Cambria Math"/>
                                  </a:rPr>
                                  <m:t>+1</m:t>
                                </m:r>
                              </m:sub>
                            </m:sSub>
                            <m:r>
                              <a:rPr lang="en-US" b="0" i="0" smtClean="0">
                                <a:latin typeface="Cambria Math"/>
                              </a:rPr>
                              <m:t>=</m:t>
                            </m:r>
                            <m:sSub>
                              <m:sSubPr>
                                <m:ctrlPr>
                                  <a:rPr lang="en-US" i="1">
                                    <a:latin typeface="Cambria Math"/>
                                  </a:rPr>
                                </m:ctrlPr>
                              </m:sSubPr>
                              <m:e>
                                <m:r>
                                  <m:rPr>
                                    <m:sty m:val="p"/>
                                  </m:rPr>
                                  <a:rPr lang="en-US" i="0">
                                    <a:latin typeface="Cambria Math"/>
                                  </a:rPr>
                                  <m:t>x</m:t>
                                </m:r>
                              </m:e>
                              <m:sub>
                                <m:r>
                                  <m:rPr>
                                    <m:sty m:val="p"/>
                                  </m:rPr>
                                  <a:rPr lang="en-US" i="0">
                                    <a:latin typeface="Cambria Math"/>
                                  </a:rPr>
                                  <m:t>t</m:t>
                                </m:r>
                              </m:sub>
                            </m:sSub>
                            <m:r>
                              <a:rPr lang="en-US" b="0" i="0" smtClean="0">
                                <a:latin typeface="Cambria Math"/>
                              </a:rPr>
                              <m:t>+</m:t>
                            </m:r>
                            <m:r>
                              <m:rPr>
                                <m:sty m:val="p"/>
                              </m:rPr>
                              <a:rPr lang="el-GR" b="0" i="1" smtClean="0">
                                <a:latin typeface="Cambria Math"/>
                              </a:rPr>
                              <m:t>δ</m:t>
                            </m:r>
                            <m:r>
                              <a:rPr lang="en-US" b="0" i="1" smtClean="0">
                                <a:latin typeface="Cambria Math"/>
                              </a:rPr>
                              <m:t>𝑡</m:t>
                            </m:r>
                            <m:r>
                              <a:rPr lang="en-US" b="0" i="1" smtClean="0">
                                <a:latin typeface="Cambria Math"/>
                              </a:rPr>
                              <m:t> </m:t>
                            </m:r>
                            <m:acc>
                              <m:accPr>
                                <m:chr m:val="̇"/>
                                <m:ctrlPr>
                                  <a:rPr lang="en-US" i="1">
                                    <a:latin typeface="Cambria Math"/>
                                  </a:rPr>
                                </m:ctrlPr>
                              </m:accPr>
                              <m:e>
                                <m:sSub>
                                  <m:sSubPr>
                                    <m:ctrlPr>
                                      <a:rPr lang="en-US" i="1">
                                        <a:latin typeface="Cambria Math"/>
                                      </a:rPr>
                                    </m:ctrlPr>
                                  </m:sSubPr>
                                  <m:e>
                                    <m:r>
                                      <m:rPr>
                                        <m:sty m:val="p"/>
                                      </m:rPr>
                                      <a:rPr lang="en-US" i="0">
                                        <a:latin typeface="Cambria Math"/>
                                      </a:rPr>
                                      <m:t>x</m:t>
                                    </m:r>
                                  </m:e>
                                  <m:sub>
                                    <m:r>
                                      <m:rPr>
                                        <m:sty m:val="p"/>
                                      </m:rPr>
                                      <a:rPr lang="en-US" i="0">
                                        <a:latin typeface="Cambria Math"/>
                                      </a:rPr>
                                      <m:t>t</m:t>
                                    </m:r>
                                  </m:sub>
                                </m:sSub>
                              </m:e>
                            </m:acc>
                            <m:r>
                              <a:rPr lang="en-US" b="0" i="1" smtClean="0">
                                <a:latin typeface="Cambria Math"/>
                              </a:rPr>
                              <m:t>+</m:t>
                            </m:r>
                            <m:r>
                              <m:rPr>
                                <m:sty m:val="p"/>
                              </m:rPr>
                              <a:rPr lang="el-GR" i="1">
                                <a:latin typeface="Cambria Math"/>
                              </a:rPr>
                              <m:t>δ</m:t>
                            </m:r>
                            <m:r>
                              <a:rPr lang="en-US" i="1">
                                <a:latin typeface="Cambria Math"/>
                              </a:rPr>
                              <m:t>𝑡</m:t>
                            </m:r>
                            <m:sSub>
                              <m:sSubPr>
                                <m:ctrlPr>
                                  <a:rPr lang="en-US" i="1">
                                    <a:latin typeface="Cambria Math"/>
                                  </a:rPr>
                                </m:ctrlPr>
                              </m:sSubPr>
                              <m:e>
                                <m:r>
                                  <a:rPr lang="en-US" b="0" i="1" smtClean="0">
                                    <a:latin typeface="Cambria Math"/>
                                  </a:rPr>
                                  <m:t> </m:t>
                                </m:r>
                                <m:r>
                                  <m:rPr>
                                    <m:sty m:val="p"/>
                                  </m:rPr>
                                  <a:rPr lang="en-US" b="0" i="0" smtClean="0">
                                    <a:latin typeface="Cambria Math"/>
                                  </a:rPr>
                                  <m:t>u</m:t>
                                </m:r>
                              </m:e>
                              <m:sub>
                                <m:r>
                                  <m:rPr>
                                    <m:sty m:val="p"/>
                                  </m:rPr>
                                  <a:rPr lang="en-US" b="0" i="0" smtClean="0">
                                    <a:latin typeface="Cambria Math"/>
                                  </a:rPr>
                                  <m:t>x</m:t>
                                </m:r>
                                <m:r>
                                  <a:rPr lang="en-US" b="0" i="0" smtClean="0">
                                    <a:latin typeface="Cambria Math"/>
                                  </a:rPr>
                                  <m:t>,</m:t>
                                </m:r>
                                <m:r>
                                  <m:rPr>
                                    <m:sty m:val="p"/>
                                  </m:rPr>
                                  <a:rPr lang="en-US">
                                    <a:latin typeface="Cambria Math"/>
                                  </a:rPr>
                                  <m:t>t</m:t>
                                </m:r>
                              </m:sub>
                            </m:sSub>
                          </m:e>
                          <m:e>
                            <m:sSub>
                              <m:sSubPr>
                                <m:ctrlPr>
                                  <a:rPr lang="en-US" i="1" smtClean="0">
                                    <a:latin typeface="Cambria Math"/>
                                  </a:rPr>
                                </m:ctrlPr>
                              </m:sSubPr>
                              <m:e>
                                <m:acc>
                                  <m:accPr>
                                    <m:chr m:val="̇"/>
                                    <m:ctrlPr>
                                      <a:rPr lang="en-US" b="0" i="1" smtClean="0">
                                        <a:latin typeface="Cambria Math"/>
                                      </a:rPr>
                                    </m:ctrlPr>
                                  </m:accPr>
                                  <m:e>
                                    <m:r>
                                      <m:rPr>
                                        <m:sty m:val="p"/>
                                      </m:rPr>
                                      <a:rPr lang="en-US" b="0" i="0" smtClean="0">
                                        <a:latin typeface="Cambria Math"/>
                                      </a:rPr>
                                      <m:t>x</m:t>
                                    </m:r>
                                  </m:e>
                                </m:acc>
                              </m:e>
                              <m:sub>
                                <m:r>
                                  <m:rPr>
                                    <m:sty m:val="p"/>
                                  </m:rPr>
                                  <a:rPr lang="en-US" b="0" i="0" smtClean="0">
                                    <a:latin typeface="Cambria Math"/>
                                  </a:rPr>
                                  <m:t>t</m:t>
                                </m:r>
                                <m:r>
                                  <a:rPr lang="en-US" b="0" i="0" smtClean="0">
                                    <a:latin typeface="Cambria Math"/>
                                  </a:rPr>
                                  <m:t>+1</m:t>
                                </m:r>
                              </m:sub>
                            </m:sSub>
                            <m:r>
                              <a:rPr lang="en-US" b="0" i="0" smtClean="0">
                                <a:latin typeface="Cambria Math"/>
                              </a:rPr>
                              <m:t>=</m:t>
                            </m:r>
                            <m:sSub>
                              <m:sSubPr>
                                <m:ctrlPr>
                                  <a:rPr lang="en-US" i="1">
                                    <a:latin typeface="Cambria Math"/>
                                  </a:rPr>
                                </m:ctrlPr>
                              </m:sSubPr>
                              <m:e>
                                <m:acc>
                                  <m:accPr>
                                    <m:chr m:val="̇"/>
                                    <m:ctrlPr>
                                      <a:rPr lang="en-US" i="1">
                                        <a:latin typeface="Cambria Math"/>
                                      </a:rPr>
                                    </m:ctrlPr>
                                  </m:accPr>
                                  <m:e>
                                    <m:r>
                                      <m:rPr>
                                        <m:sty m:val="p"/>
                                      </m:rPr>
                                      <a:rPr lang="en-US" i="0">
                                        <a:latin typeface="Cambria Math"/>
                                      </a:rPr>
                                      <m:t>x</m:t>
                                    </m:r>
                                  </m:e>
                                </m:acc>
                              </m:e>
                              <m:sub>
                                <m:r>
                                  <m:rPr>
                                    <m:sty m:val="p"/>
                                  </m:rPr>
                                  <a:rPr lang="en-US" i="0">
                                    <a:latin typeface="Cambria Math"/>
                                  </a:rPr>
                                  <m:t>t</m:t>
                                </m:r>
                              </m:sub>
                            </m:sSub>
                            <m:r>
                              <a:rPr lang="en-US" b="0" i="0" smtClean="0">
                                <a:latin typeface="Cambria Math"/>
                              </a:rPr>
                              <m:t>+</m:t>
                            </m:r>
                            <m:sSub>
                              <m:sSubPr>
                                <m:ctrlPr>
                                  <a:rPr lang="en-US" i="1">
                                    <a:latin typeface="Cambria Math"/>
                                  </a:rPr>
                                </m:ctrlPr>
                              </m:sSubPr>
                              <m:e>
                                <m:r>
                                  <a:rPr lang="en-US" i="1">
                                    <a:latin typeface="Cambria Math"/>
                                  </a:rPr>
                                  <m:t> </m:t>
                                </m:r>
                                <m:r>
                                  <m:rPr>
                                    <m:sty m:val="p"/>
                                  </m:rPr>
                                  <a:rPr lang="en-US">
                                    <a:latin typeface="Cambria Math"/>
                                  </a:rPr>
                                  <m:t>u</m:t>
                                </m:r>
                              </m:e>
                              <m:sub>
                                <m:r>
                                  <m:rPr>
                                    <m:sty m:val="p"/>
                                  </m:rPr>
                                  <a:rPr lang="en-US">
                                    <a:latin typeface="Cambria Math"/>
                                  </a:rPr>
                                  <m:t>x</m:t>
                                </m:r>
                                <m:r>
                                  <a:rPr lang="en-US">
                                    <a:latin typeface="Cambria Math"/>
                                  </a:rPr>
                                  <m:t>,</m:t>
                                </m:r>
                                <m:r>
                                  <m:rPr>
                                    <m:sty m:val="p"/>
                                  </m:rPr>
                                  <a:rPr lang="en-US">
                                    <a:latin typeface="Cambria Math"/>
                                  </a:rPr>
                                  <m:t>t</m:t>
                                </m:r>
                              </m:sub>
                            </m:sSub>
                          </m:e>
                          <m:e>
                            <m:sSub>
                              <m:sSubPr>
                                <m:ctrlPr>
                                  <a:rPr lang="en-US" i="1">
                                    <a:latin typeface="Cambria Math"/>
                                  </a:rPr>
                                </m:ctrlPr>
                              </m:sSubPr>
                              <m:e>
                                <m:r>
                                  <m:rPr>
                                    <m:sty m:val="p"/>
                                  </m:rPr>
                                  <a:rPr lang="en-US" b="0" i="0" smtClean="0">
                                    <a:latin typeface="Cambria Math"/>
                                  </a:rPr>
                                  <m:t>y</m:t>
                                </m:r>
                              </m:e>
                              <m:sub>
                                <m:r>
                                  <m:rPr>
                                    <m:sty m:val="p"/>
                                  </m:rPr>
                                  <a:rPr lang="en-US" i="0">
                                    <a:latin typeface="Cambria Math"/>
                                  </a:rPr>
                                  <m:t>t</m:t>
                                </m:r>
                                <m:r>
                                  <a:rPr lang="en-US" i="0">
                                    <a:latin typeface="Cambria Math"/>
                                  </a:rPr>
                                  <m:t>+1</m:t>
                                </m:r>
                              </m:sub>
                            </m:sSub>
                            <m:r>
                              <a:rPr lang="en-US" i="0">
                                <a:latin typeface="Cambria Math"/>
                              </a:rPr>
                              <m:t>=</m:t>
                            </m:r>
                            <m:sSub>
                              <m:sSubPr>
                                <m:ctrlPr>
                                  <a:rPr lang="en-US" i="1">
                                    <a:latin typeface="Cambria Math"/>
                                  </a:rPr>
                                </m:ctrlPr>
                              </m:sSubPr>
                              <m:e>
                                <m:r>
                                  <m:rPr>
                                    <m:sty m:val="p"/>
                                  </m:rPr>
                                  <a:rPr lang="en-US" b="0" i="0" smtClean="0">
                                    <a:latin typeface="Cambria Math"/>
                                  </a:rPr>
                                  <m:t>y</m:t>
                                </m:r>
                              </m:e>
                              <m:sub>
                                <m:r>
                                  <m:rPr>
                                    <m:sty m:val="p"/>
                                  </m:rPr>
                                  <a:rPr lang="en-US" i="0">
                                    <a:latin typeface="Cambria Math"/>
                                  </a:rPr>
                                  <m:t>t</m:t>
                                </m:r>
                              </m:sub>
                            </m:sSub>
                            <m:r>
                              <a:rPr lang="en-US" i="0">
                                <a:latin typeface="Cambria Math"/>
                              </a:rPr>
                              <m:t>+</m:t>
                            </m:r>
                            <m:r>
                              <m:rPr>
                                <m:sty m:val="p"/>
                              </m:rPr>
                              <a:rPr lang="el-GR" i="1">
                                <a:latin typeface="Cambria Math"/>
                              </a:rPr>
                              <m:t>δ</m:t>
                            </m:r>
                            <m:r>
                              <a:rPr lang="en-US" i="1">
                                <a:latin typeface="Cambria Math"/>
                              </a:rPr>
                              <m:t>𝑡</m:t>
                            </m:r>
                            <m:r>
                              <a:rPr lang="en-US" b="0" i="1" smtClean="0">
                                <a:latin typeface="Cambria Math"/>
                              </a:rPr>
                              <m:t> </m:t>
                            </m:r>
                            <m:acc>
                              <m:accPr>
                                <m:chr m:val="̇"/>
                                <m:ctrlPr>
                                  <a:rPr lang="en-US" i="1">
                                    <a:latin typeface="Cambria Math"/>
                                  </a:rPr>
                                </m:ctrlPr>
                              </m:accPr>
                              <m:e>
                                <m:sSub>
                                  <m:sSubPr>
                                    <m:ctrlPr>
                                      <a:rPr lang="en-US" i="1" smtClean="0">
                                        <a:latin typeface="Cambria Math"/>
                                      </a:rPr>
                                    </m:ctrlPr>
                                  </m:sSubPr>
                                  <m:e>
                                    <m:r>
                                      <m:rPr>
                                        <m:sty m:val="p"/>
                                      </m:rPr>
                                      <a:rPr lang="en-US" b="0" i="0" smtClean="0">
                                        <a:latin typeface="Cambria Math"/>
                                      </a:rPr>
                                      <m:t>y</m:t>
                                    </m:r>
                                  </m:e>
                                  <m:sub>
                                    <m:r>
                                      <m:rPr>
                                        <m:sty m:val="p"/>
                                      </m:rPr>
                                      <a:rPr lang="en-US" i="0">
                                        <a:latin typeface="Cambria Math"/>
                                      </a:rPr>
                                      <m:t>t</m:t>
                                    </m:r>
                                  </m:sub>
                                </m:sSub>
                              </m:e>
                            </m:acc>
                            <m:r>
                              <a:rPr lang="en-US" i="1">
                                <a:latin typeface="Cambria Math"/>
                              </a:rPr>
                              <m:t>+</m:t>
                            </m:r>
                            <m:r>
                              <m:rPr>
                                <m:sty m:val="p"/>
                              </m:rPr>
                              <a:rPr lang="el-GR" i="1">
                                <a:latin typeface="Cambria Math"/>
                              </a:rPr>
                              <m:t>δ</m:t>
                            </m:r>
                            <m:r>
                              <a:rPr lang="en-US" i="1">
                                <a:latin typeface="Cambria Math"/>
                              </a:rPr>
                              <m:t>𝑡</m:t>
                            </m:r>
                            <m:sSub>
                              <m:sSubPr>
                                <m:ctrlPr>
                                  <a:rPr lang="en-US" i="1">
                                    <a:latin typeface="Cambria Math"/>
                                  </a:rPr>
                                </m:ctrlPr>
                              </m:sSubPr>
                              <m:e>
                                <m:r>
                                  <a:rPr lang="en-US" i="1">
                                    <a:latin typeface="Cambria Math"/>
                                  </a:rPr>
                                  <m:t> </m:t>
                                </m:r>
                                <m:r>
                                  <m:rPr>
                                    <m:sty m:val="p"/>
                                  </m:rPr>
                                  <a:rPr lang="en-US">
                                    <a:latin typeface="Cambria Math"/>
                                  </a:rPr>
                                  <m:t>u</m:t>
                                </m:r>
                              </m:e>
                              <m:sub>
                                <m:r>
                                  <m:rPr>
                                    <m:sty m:val="p"/>
                                  </m:rPr>
                                  <a:rPr lang="en-US" b="0" i="0" smtClean="0">
                                    <a:latin typeface="Cambria Math"/>
                                  </a:rPr>
                                  <m:t>y</m:t>
                                </m:r>
                                <m:r>
                                  <a:rPr lang="en-US">
                                    <a:latin typeface="Cambria Math"/>
                                  </a:rPr>
                                  <m:t>,</m:t>
                                </m:r>
                                <m:r>
                                  <m:rPr>
                                    <m:sty m:val="p"/>
                                  </m:rPr>
                                  <a:rPr lang="en-US">
                                    <a:latin typeface="Cambria Math"/>
                                  </a:rPr>
                                  <m:t>t</m:t>
                                </m:r>
                              </m:sub>
                            </m:sSub>
                          </m:e>
                          <m:e>
                            <m:sSub>
                              <m:sSubPr>
                                <m:ctrlPr>
                                  <a:rPr lang="en-US" i="1">
                                    <a:latin typeface="Cambria Math"/>
                                  </a:rPr>
                                </m:ctrlPr>
                              </m:sSubPr>
                              <m:e>
                                <m:acc>
                                  <m:accPr>
                                    <m:chr m:val="̇"/>
                                    <m:ctrlPr>
                                      <a:rPr lang="en-US" i="1">
                                        <a:latin typeface="Cambria Math"/>
                                      </a:rPr>
                                    </m:ctrlPr>
                                  </m:accPr>
                                  <m:e>
                                    <m:r>
                                      <m:rPr>
                                        <m:sty m:val="p"/>
                                      </m:rPr>
                                      <a:rPr lang="en-US" b="0" i="0" smtClean="0">
                                        <a:latin typeface="Cambria Math"/>
                                      </a:rPr>
                                      <m:t>y</m:t>
                                    </m:r>
                                  </m:e>
                                </m:acc>
                              </m:e>
                              <m:sub>
                                <m:r>
                                  <m:rPr>
                                    <m:sty m:val="p"/>
                                  </m:rPr>
                                  <a:rPr lang="en-US" i="0">
                                    <a:latin typeface="Cambria Math"/>
                                  </a:rPr>
                                  <m:t>t</m:t>
                                </m:r>
                                <m:r>
                                  <a:rPr lang="en-US" i="0">
                                    <a:latin typeface="Cambria Math"/>
                                  </a:rPr>
                                  <m:t>+1</m:t>
                                </m:r>
                              </m:sub>
                            </m:sSub>
                            <m:r>
                              <a:rPr lang="en-US" i="0">
                                <a:latin typeface="Cambria Math"/>
                              </a:rPr>
                              <m:t>=</m:t>
                            </m:r>
                            <m:sSub>
                              <m:sSubPr>
                                <m:ctrlPr>
                                  <a:rPr lang="en-US" i="1">
                                    <a:latin typeface="Cambria Math"/>
                                  </a:rPr>
                                </m:ctrlPr>
                              </m:sSubPr>
                              <m:e>
                                <m:acc>
                                  <m:accPr>
                                    <m:chr m:val="̇"/>
                                    <m:ctrlPr>
                                      <a:rPr lang="en-US" i="1">
                                        <a:latin typeface="Cambria Math"/>
                                      </a:rPr>
                                    </m:ctrlPr>
                                  </m:accPr>
                                  <m:e>
                                    <m:r>
                                      <m:rPr>
                                        <m:sty m:val="p"/>
                                      </m:rPr>
                                      <a:rPr lang="en-US" b="0" i="0" smtClean="0">
                                        <a:latin typeface="Cambria Math"/>
                                      </a:rPr>
                                      <m:t>y</m:t>
                                    </m:r>
                                  </m:e>
                                </m:acc>
                              </m:e>
                              <m:sub>
                                <m:r>
                                  <m:rPr>
                                    <m:sty m:val="p"/>
                                  </m:rPr>
                                  <a:rPr lang="en-US" i="0">
                                    <a:latin typeface="Cambria Math"/>
                                  </a:rPr>
                                  <m:t>t</m:t>
                                </m:r>
                              </m:sub>
                            </m:sSub>
                            <m:r>
                              <a:rPr lang="en-US" i="0">
                                <a:latin typeface="Cambria Math"/>
                              </a:rPr>
                              <m:t>+</m:t>
                            </m:r>
                            <m:sSub>
                              <m:sSubPr>
                                <m:ctrlPr>
                                  <a:rPr lang="en-US" i="1">
                                    <a:latin typeface="Cambria Math"/>
                                  </a:rPr>
                                </m:ctrlPr>
                              </m:sSubPr>
                              <m:e>
                                <m:r>
                                  <a:rPr lang="en-US" i="1">
                                    <a:latin typeface="Cambria Math"/>
                                  </a:rPr>
                                  <m:t> </m:t>
                                </m:r>
                                <m:r>
                                  <m:rPr>
                                    <m:sty m:val="p"/>
                                  </m:rPr>
                                  <a:rPr lang="en-US">
                                    <a:latin typeface="Cambria Math"/>
                                  </a:rPr>
                                  <m:t>u</m:t>
                                </m:r>
                              </m:e>
                              <m:sub>
                                <m:r>
                                  <m:rPr>
                                    <m:sty m:val="p"/>
                                  </m:rPr>
                                  <a:rPr lang="en-US" b="0" i="0" smtClean="0">
                                    <a:latin typeface="Cambria Math"/>
                                  </a:rPr>
                                  <m:t>y</m:t>
                                </m:r>
                                <m:r>
                                  <a:rPr lang="en-US">
                                    <a:latin typeface="Cambria Math"/>
                                  </a:rPr>
                                  <m:t>,</m:t>
                                </m:r>
                                <m:r>
                                  <m:rPr>
                                    <m:sty m:val="p"/>
                                  </m:rPr>
                                  <a:rPr lang="en-US">
                                    <a:latin typeface="Cambria Math"/>
                                  </a:rPr>
                                  <m:t>t</m:t>
                                </m:r>
                              </m:sub>
                            </m:sSub>
                          </m:e>
                        </m:eqArr>
                      </m:e>
                    </m:d>
                  </m:oMath>
                </a14:m>
                <a:r>
                  <a:rPr lang="en-US" dirty="0" smtClean="0">
                    <a:latin typeface="Georgia" pitchFamily="18" charset="0"/>
                  </a:rPr>
                  <a:t>                                    (2)</a:t>
                </a:r>
              </a:p>
              <a:p>
                <a:r>
                  <a:rPr lang="en-US" dirty="0" smtClean="0">
                    <a:latin typeface="Georgia" pitchFamily="18" charset="0"/>
                  </a:rPr>
                  <a:t>where </a:t>
                </a:r>
                <a14:m>
                  <m:oMath xmlns:m="http://schemas.openxmlformats.org/officeDocument/2006/math">
                    <m:sSub>
                      <m:sSubPr>
                        <m:ctrlPr>
                          <a:rPr lang="en-US" i="1" smtClean="0">
                            <a:latin typeface="Cambria Math"/>
                          </a:rPr>
                        </m:ctrlPr>
                      </m:sSubPr>
                      <m:e>
                        <m:r>
                          <m:rPr>
                            <m:sty m:val="p"/>
                          </m:rPr>
                          <a:rPr lang="en-US">
                            <a:latin typeface="Cambria Math"/>
                          </a:rPr>
                          <m:t>u</m:t>
                        </m:r>
                      </m:e>
                      <m:sub>
                        <m:r>
                          <m:rPr>
                            <m:sty m:val="p"/>
                          </m:rPr>
                          <a:rPr lang="en-US">
                            <a:latin typeface="Cambria Math"/>
                          </a:rPr>
                          <m:t>x</m:t>
                        </m:r>
                        <m:r>
                          <a:rPr lang="en-US">
                            <a:latin typeface="Cambria Math"/>
                          </a:rPr>
                          <m:t>,</m:t>
                        </m:r>
                        <m:r>
                          <m:rPr>
                            <m:sty m:val="p"/>
                          </m:rPr>
                          <a:rPr lang="en-US">
                            <a:latin typeface="Cambria Math"/>
                          </a:rPr>
                          <m:t>t</m:t>
                        </m:r>
                      </m:sub>
                    </m:sSub>
                  </m:oMath>
                </a14:m>
                <a:r>
                  <a:rPr lang="en-US" dirty="0" smtClean="0">
                    <a:latin typeface="Georgia" pitchFamily="18" charset="0"/>
                  </a:rPr>
                  <a:t> </a:t>
                </a:r>
                <a14:m>
                  <m:oMath xmlns:m="http://schemas.openxmlformats.org/officeDocument/2006/math">
                    <m:sSub>
                      <m:sSubPr>
                        <m:ctrlPr>
                          <a:rPr lang="en-US" i="1">
                            <a:latin typeface="Cambria Math"/>
                          </a:rPr>
                        </m:ctrlPr>
                      </m:sSubPr>
                      <m:e>
                        <m:r>
                          <m:rPr>
                            <m:sty m:val="p"/>
                          </m:rPr>
                          <a:rPr lang="en-US">
                            <a:latin typeface="Cambria Math"/>
                          </a:rPr>
                          <m:t>u</m:t>
                        </m:r>
                      </m:e>
                      <m:sub>
                        <m:r>
                          <m:rPr>
                            <m:sty m:val="p"/>
                          </m:rPr>
                          <a:rPr lang="en-US" b="0" i="0" smtClean="0">
                            <a:latin typeface="Cambria Math"/>
                          </a:rPr>
                          <m:t>y</m:t>
                        </m:r>
                        <m:r>
                          <a:rPr lang="en-US">
                            <a:latin typeface="Cambria Math"/>
                          </a:rPr>
                          <m:t>,</m:t>
                        </m:r>
                        <m:r>
                          <m:rPr>
                            <m:sty m:val="p"/>
                          </m:rPr>
                          <a:rPr lang="en-US">
                            <a:latin typeface="Cambria Math"/>
                          </a:rPr>
                          <m:t>t</m:t>
                        </m:r>
                      </m:sub>
                    </m:sSub>
                  </m:oMath>
                </a14:m>
                <a:r>
                  <a:rPr lang="en-US" dirty="0" smtClean="0">
                    <a:latin typeface="Georgia" pitchFamily="18" charset="0"/>
                  </a:rPr>
                  <a:t> are </a:t>
                </a:r>
                <a:r>
                  <a:rPr lang="en-US" dirty="0" smtClean="0">
                    <a:latin typeface="Georgia" pitchFamily="18" charset="0"/>
                  </a:rPr>
                  <a:t>dynamic </a:t>
                </a:r>
                <a:r>
                  <a:rPr lang="en-US" dirty="0" smtClean="0">
                    <a:latin typeface="Georgia" pitchFamily="18" charset="0"/>
                  </a:rPr>
                  <a:t>noises in the system</a:t>
                </a:r>
                <a:endParaRPr lang="en-US" dirty="0">
                  <a:latin typeface="Georgia" pitchFamily="18"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457200" y="2245506"/>
                <a:ext cx="7303089" cy="1869294"/>
              </a:xfrm>
              <a:prstGeom prst="rect">
                <a:avLst/>
              </a:prstGeom>
              <a:blipFill rotWithShape="1">
                <a:blip r:embed="rId4"/>
                <a:stretch>
                  <a:fillRect l="-668" t="-1629" b="-2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57200" y="4267200"/>
                <a:ext cx="7462171" cy="2427781"/>
              </a:xfrm>
              <a:prstGeom prst="rect">
                <a:avLst/>
              </a:prstGeom>
              <a:noFill/>
            </p:spPr>
            <p:txBody>
              <a:bodyPr wrap="square" rtlCol="0">
                <a:spAutoFit/>
              </a:bodyPr>
              <a:lstStyle/>
              <a:p>
                <a:r>
                  <a:rPr lang="en-US" dirty="0" smtClean="0">
                    <a:latin typeface="Georgia" pitchFamily="18" charset="0"/>
                  </a:rPr>
                  <a:t>Matrix </a:t>
                </a:r>
                <a:r>
                  <a:rPr lang="en-US" b="1" dirty="0" smtClean="0">
                    <a:latin typeface="Georgia" pitchFamily="18" charset="0"/>
                  </a:rPr>
                  <a:t>B</a:t>
                </a:r>
                <a:r>
                  <a:rPr lang="en-US" dirty="0" smtClean="0">
                    <a:latin typeface="Georgia" pitchFamily="18" charset="0"/>
                  </a:rPr>
                  <a:t>  </a:t>
                </a:r>
                <a:r>
                  <a:rPr lang="en-US" dirty="0">
                    <a:latin typeface="Georgia" pitchFamily="18" charset="0"/>
                  </a:rPr>
                  <a:t>is given </a:t>
                </a:r>
                <a:r>
                  <a:rPr lang="en-US" dirty="0" smtClean="0">
                    <a:latin typeface="Georgia" pitchFamily="18" charset="0"/>
                  </a:rPr>
                  <a:t>by</a:t>
                </a:r>
                <a:endParaRPr lang="en-US" dirty="0">
                  <a:latin typeface="Georgia" pitchFamily="18" charset="0"/>
                </a:endParaRPr>
              </a:p>
              <a:p>
                <a:r>
                  <a:rPr lang="en-US" dirty="0">
                    <a:latin typeface="Georgia" pitchFamily="18" charset="0"/>
                  </a:rPr>
                  <a:t>                             </a:t>
                </a:r>
                <a14:m>
                  <m:oMath xmlns:m="http://schemas.openxmlformats.org/officeDocument/2006/math">
                    <m:sSub>
                      <m:sSubPr>
                        <m:ctrlPr>
                          <a:rPr lang="en-US" b="1" i="1">
                            <a:latin typeface="Cambria Math"/>
                          </a:rPr>
                        </m:ctrlPr>
                      </m:sSubPr>
                      <m:e>
                        <m:r>
                          <a:rPr lang="en-US" b="1" i="0" smtClean="0">
                            <a:latin typeface="Cambria Math"/>
                          </a:rPr>
                          <m:t>𝐁</m:t>
                        </m:r>
                      </m:e>
                      <m:sub/>
                    </m:sSub>
                    <m:r>
                      <a:rPr lang="en-US">
                        <a:latin typeface="Cambria Math"/>
                      </a:rPr>
                      <m:t>= </m:t>
                    </m:r>
                    <m:d>
                      <m:dPr>
                        <m:begChr m:val="["/>
                        <m:endChr m:val="]"/>
                        <m:ctrlPr>
                          <a:rPr lang="en-US" i="1">
                            <a:latin typeface="Cambria Math"/>
                          </a:rPr>
                        </m:ctrlPr>
                      </m:dPr>
                      <m:e>
                        <m:eqArr>
                          <m:eqArrPr>
                            <m:ctrlPr>
                              <a:rPr lang="en-US" i="1">
                                <a:latin typeface="Cambria Math"/>
                              </a:rPr>
                            </m:ctrlPr>
                          </m:eqArrPr>
                          <m:e>
                            <m:r>
                              <m:rPr>
                                <m:sty m:val="p"/>
                              </m:rPr>
                              <a:rPr lang="el-GR" i="1">
                                <a:latin typeface="Cambria Math"/>
                              </a:rPr>
                              <m:t>δ</m:t>
                            </m:r>
                            <m:r>
                              <a:rPr lang="en-US" i="1">
                                <a:latin typeface="Cambria Math"/>
                              </a:rPr>
                              <m:t>𝑡</m:t>
                            </m:r>
                            <m:r>
                              <a:rPr lang="en-US" b="0" i="1" smtClean="0">
                                <a:latin typeface="Cambria Math"/>
                              </a:rPr>
                              <m:t>   </m:t>
                            </m:r>
                            <m:r>
                              <a:rPr lang="en-US" i="1">
                                <a:latin typeface="Cambria Math"/>
                              </a:rPr>
                              <m:t>0</m:t>
                            </m:r>
                          </m:e>
                          <m:e>
                            <m:r>
                              <a:rPr lang="en-US" b="0" i="1" smtClean="0">
                                <a:latin typeface="Cambria Math"/>
                                <a:ea typeface="Cambria Math"/>
                              </a:rPr>
                              <m:t>1     0</m:t>
                            </m:r>
                          </m:e>
                          <m:e>
                            <m:r>
                              <a:rPr lang="en-US" b="0" i="1" smtClean="0">
                                <a:latin typeface="Cambria Math"/>
                                <a:ea typeface="Cambria Math"/>
                              </a:rPr>
                              <m:t>0   </m:t>
                            </m:r>
                            <m:r>
                              <m:rPr>
                                <m:sty m:val="p"/>
                              </m:rPr>
                              <a:rPr lang="el-GR" i="1">
                                <a:latin typeface="Cambria Math"/>
                              </a:rPr>
                              <m:t>δ</m:t>
                            </m:r>
                            <m:r>
                              <a:rPr lang="en-US" i="1">
                                <a:latin typeface="Cambria Math"/>
                              </a:rPr>
                              <m:t>𝑡</m:t>
                            </m:r>
                          </m:e>
                          <m:e>
                            <m:r>
                              <a:rPr lang="en-US" b="0" i="1" smtClean="0">
                                <a:latin typeface="Cambria Math"/>
                              </a:rPr>
                              <m:t>0</m:t>
                            </m:r>
                            <m:r>
                              <a:rPr lang="en-US" i="1">
                                <a:latin typeface="Cambria Math"/>
                                <a:ea typeface="Cambria Math"/>
                              </a:rPr>
                              <m:t>    </m:t>
                            </m:r>
                            <m:r>
                              <a:rPr lang="en-US" b="0" i="1" smtClean="0">
                                <a:latin typeface="Cambria Math"/>
                                <a:ea typeface="Cambria Math"/>
                              </a:rPr>
                              <m:t> 1</m:t>
                            </m:r>
                          </m:e>
                        </m:eqArr>
                      </m:e>
                    </m:d>
                  </m:oMath>
                </a14:m>
                <a:r>
                  <a:rPr lang="en-US" dirty="0">
                    <a:latin typeface="Georgia" pitchFamily="18" charset="0"/>
                  </a:rPr>
                  <a:t>    </a:t>
                </a:r>
                <a:r>
                  <a:rPr lang="en-US" dirty="0" smtClean="0">
                    <a:latin typeface="Georgia" pitchFamily="18" charset="0"/>
                  </a:rPr>
                  <a:t>                                                                (3)</a:t>
                </a:r>
              </a:p>
              <a:p>
                <a:endParaRPr lang="en-US" dirty="0" smtClean="0">
                  <a:latin typeface="Georgia" pitchFamily="18" charset="0"/>
                </a:endParaRPr>
              </a:p>
              <a:p>
                <a:r>
                  <a:rPr lang="en-US" dirty="0" smtClean="0">
                    <a:latin typeface="Georgia" pitchFamily="18" charset="0"/>
                  </a:rPr>
                  <a:t>The dynamic noise vector </a:t>
                </a:r>
                <a:r>
                  <a:rPr lang="en-US" b="1" dirty="0" err="1" smtClean="0">
                    <a:latin typeface="Georgia" pitchFamily="18" charset="0"/>
                  </a:rPr>
                  <a:t>U</a:t>
                </a:r>
                <a:r>
                  <a:rPr lang="en-US" baseline="-25000" dirty="0" err="1" smtClean="0">
                    <a:latin typeface="Georgia" pitchFamily="18" charset="0"/>
                  </a:rPr>
                  <a:t>t</a:t>
                </a:r>
                <a:r>
                  <a:rPr lang="en-US" dirty="0" smtClean="0">
                    <a:latin typeface="Georgia" pitchFamily="18" charset="0"/>
                  </a:rPr>
                  <a:t>  is given by</a:t>
                </a:r>
                <a:endParaRPr lang="en-US" dirty="0">
                  <a:latin typeface="Georgia" pitchFamily="18" charset="0"/>
                </a:endParaRPr>
              </a:p>
              <a:p>
                <a:r>
                  <a:rPr lang="en-US" dirty="0" smtClean="0">
                    <a:latin typeface="Georgia" pitchFamily="18" charset="0"/>
                  </a:rPr>
                  <a:t>                             </a:t>
                </a:r>
                <a14:m>
                  <m:oMath xmlns:m="http://schemas.openxmlformats.org/officeDocument/2006/math">
                    <m:sSub>
                      <m:sSubPr>
                        <m:ctrlPr>
                          <a:rPr lang="en-US" b="1" i="1" smtClean="0">
                            <a:latin typeface="Cambria Math"/>
                          </a:rPr>
                        </m:ctrlPr>
                      </m:sSubPr>
                      <m:e>
                        <m:r>
                          <a:rPr lang="en-US" b="1" i="0" smtClean="0">
                            <a:latin typeface="Cambria Math"/>
                          </a:rPr>
                          <m:t>𝐔</m:t>
                        </m:r>
                      </m:e>
                      <m:sub>
                        <m:r>
                          <a:rPr lang="en-US" b="0" i="1" smtClean="0">
                            <a:latin typeface="Cambria Math"/>
                          </a:rPr>
                          <m:t>𝑡</m:t>
                        </m:r>
                      </m:sub>
                    </m:sSub>
                    <m:r>
                      <a:rPr lang="en-US">
                        <a:latin typeface="Cambria Math"/>
                      </a:rPr>
                      <m:t>= </m:t>
                    </m:r>
                    <m:r>
                      <a:rPr lang="en-US" b="0" i="1" smtClean="0">
                        <a:latin typeface="Cambria Math"/>
                      </a:rPr>
                      <m:t> </m:t>
                    </m:r>
                    <m:d>
                      <m:dPr>
                        <m:begChr m:val="["/>
                        <m:endChr m:val="]"/>
                        <m:ctrlPr>
                          <a:rPr lang="en-US" i="1">
                            <a:latin typeface="Cambria Math"/>
                          </a:rPr>
                        </m:ctrlPr>
                      </m:dPr>
                      <m:e>
                        <m:m>
                          <m:mPr>
                            <m:mcs>
                              <m:mc>
                                <m:mcPr>
                                  <m:count m:val="1"/>
                                  <m:mcJc m:val="center"/>
                                </m:mcPr>
                              </m:mc>
                            </m:mcs>
                            <m:ctrlPr>
                              <a:rPr lang="en-US" i="1" smtClean="0">
                                <a:latin typeface="Cambria Math"/>
                              </a:rPr>
                            </m:ctrlPr>
                          </m:mPr>
                          <m:mr>
                            <m:e>
                              <m:sSub>
                                <m:sSubPr>
                                  <m:ctrlPr>
                                    <a:rPr lang="en-US" i="1">
                                      <a:latin typeface="Cambria Math"/>
                                    </a:rPr>
                                  </m:ctrlPr>
                                </m:sSubPr>
                                <m:e>
                                  <m:r>
                                    <a:rPr lang="en-US" i="1">
                                      <a:latin typeface="Cambria Math"/>
                                    </a:rPr>
                                    <m:t> </m:t>
                                  </m:r>
                                  <m:r>
                                    <m:rPr>
                                      <m:sty m:val="p"/>
                                    </m:rPr>
                                    <a:rPr lang="en-US">
                                      <a:latin typeface="Cambria Math"/>
                                    </a:rPr>
                                    <m:t>u</m:t>
                                  </m:r>
                                </m:e>
                                <m:sub>
                                  <m:r>
                                    <m:rPr>
                                      <m:sty m:val="p"/>
                                    </m:rPr>
                                    <a:rPr lang="en-US">
                                      <a:latin typeface="Cambria Math"/>
                                    </a:rPr>
                                    <m:t>x</m:t>
                                  </m:r>
                                  <m:r>
                                    <a:rPr lang="en-US">
                                      <a:latin typeface="Cambria Math"/>
                                    </a:rPr>
                                    <m:t>,</m:t>
                                  </m:r>
                                  <m:r>
                                    <m:rPr>
                                      <m:sty m:val="p"/>
                                    </m:rPr>
                                    <a:rPr lang="en-US">
                                      <a:latin typeface="Cambria Math"/>
                                    </a:rPr>
                                    <m:t>t</m:t>
                                  </m:r>
                                </m:sub>
                              </m:sSub>
                            </m:e>
                          </m:mr>
                          <m:mr>
                            <m:e>
                              <m:sSub>
                                <m:sSubPr>
                                  <m:ctrlPr>
                                    <a:rPr lang="en-US" i="1">
                                      <a:latin typeface="Cambria Math"/>
                                    </a:rPr>
                                  </m:ctrlPr>
                                </m:sSubPr>
                                <m:e>
                                  <m:r>
                                    <a:rPr lang="en-US" i="1">
                                      <a:latin typeface="Cambria Math"/>
                                    </a:rPr>
                                    <m:t> </m:t>
                                  </m:r>
                                  <m:r>
                                    <m:rPr>
                                      <m:sty m:val="p"/>
                                    </m:rPr>
                                    <a:rPr lang="en-US">
                                      <a:latin typeface="Cambria Math"/>
                                    </a:rPr>
                                    <m:t>u</m:t>
                                  </m:r>
                                </m:e>
                                <m:sub>
                                  <m:r>
                                    <m:rPr>
                                      <m:sty m:val="p"/>
                                    </m:rPr>
                                    <a:rPr lang="en-US" b="0" i="0" smtClean="0">
                                      <a:latin typeface="Cambria Math"/>
                                    </a:rPr>
                                    <m:t>y</m:t>
                                  </m:r>
                                  <m:r>
                                    <a:rPr lang="en-US">
                                      <a:latin typeface="Cambria Math"/>
                                    </a:rPr>
                                    <m:t>,</m:t>
                                  </m:r>
                                  <m:r>
                                    <m:rPr>
                                      <m:sty m:val="p"/>
                                    </m:rPr>
                                    <a:rPr lang="en-US">
                                      <a:latin typeface="Cambria Math"/>
                                    </a:rPr>
                                    <m:t>t</m:t>
                                  </m:r>
                                </m:sub>
                              </m:sSub>
                            </m:e>
                          </m:mr>
                        </m:m>
                      </m:e>
                    </m:d>
                  </m:oMath>
                </a14:m>
                <a:r>
                  <a:rPr lang="en-US" dirty="0">
                    <a:latin typeface="Georgia" pitchFamily="18" charset="0"/>
                  </a:rPr>
                  <a:t>                      </a:t>
                </a:r>
                <a:r>
                  <a:rPr lang="en-US" dirty="0" smtClean="0">
                    <a:latin typeface="Georgia" pitchFamily="18" charset="0"/>
                  </a:rPr>
                  <a:t>                                                 (4)</a:t>
                </a:r>
                <a:endParaRPr lang="en-US" dirty="0">
                  <a:latin typeface="Georgia"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57200" y="4267200"/>
                <a:ext cx="7462171" cy="2427781"/>
              </a:xfrm>
              <a:prstGeom prst="rect">
                <a:avLst/>
              </a:prstGeom>
              <a:blipFill rotWithShape="1">
                <a:blip r:embed="rId5"/>
                <a:stretch>
                  <a:fillRect l="-654" t="-1256"/>
                </a:stretch>
              </a:blipFill>
            </p:spPr>
            <p:txBody>
              <a:bodyPr/>
              <a:lstStyle/>
              <a:p>
                <a:r>
                  <a:rPr lang="en-US">
                    <a:noFill/>
                  </a:rPr>
                  <a:t> </a:t>
                </a:r>
              </a:p>
            </p:txBody>
          </p:sp>
        </mc:Fallback>
      </mc:AlternateContent>
      <p:sp>
        <p:nvSpPr>
          <p:cNvPr id="9" name="TextBox 8"/>
          <p:cNvSpPr txBox="1"/>
          <p:nvPr/>
        </p:nvSpPr>
        <p:spPr>
          <a:xfrm>
            <a:off x="457200" y="1411069"/>
            <a:ext cx="6425157" cy="646331"/>
          </a:xfrm>
          <a:prstGeom prst="rect">
            <a:avLst/>
          </a:prstGeom>
          <a:noFill/>
        </p:spPr>
        <p:txBody>
          <a:bodyPr wrap="none" rtlCol="0">
            <a:spAutoFit/>
          </a:bodyPr>
          <a:lstStyle/>
          <a:p>
            <a:r>
              <a:rPr lang="en-US" dirty="0" smtClean="0">
                <a:latin typeface="Georgia" pitchFamily="18" charset="0"/>
              </a:rPr>
              <a:t>The state transition </a:t>
            </a:r>
            <a:r>
              <a:rPr lang="en-US" dirty="0" smtClean="0">
                <a:latin typeface="Georgia" pitchFamily="18" charset="0"/>
              </a:rPr>
              <a:t>equations in </a:t>
            </a:r>
            <a:r>
              <a:rPr lang="en-US" dirty="0" smtClean="0">
                <a:latin typeface="Georgia" pitchFamily="18" charset="0"/>
              </a:rPr>
              <a:t>matrix notation is given by</a:t>
            </a:r>
          </a:p>
          <a:p>
            <a:pPr algn="ctr"/>
            <a:r>
              <a:rPr lang="en-US" b="1" dirty="0" err="1" smtClean="0">
                <a:latin typeface="Georgia" pitchFamily="18" charset="0"/>
              </a:rPr>
              <a:t>X</a:t>
            </a:r>
            <a:r>
              <a:rPr lang="en-US" baseline="-25000" dirty="0" err="1" smtClean="0">
                <a:latin typeface="Georgia" pitchFamily="18" charset="0"/>
              </a:rPr>
              <a:t>t</a:t>
            </a:r>
            <a:r>
              <a:rPr lang="en-US" dirty="0" smtClean="0">
                <a:latin typeface="Georgia" pitchFamily="18" charset="0"/>
              </a:rPr>
              <a:t> = </a:t>
            </a:r>
            <a:r>
              <a:rPr lang="az-Cyrl-AZ" b="1" dirty="0" smtClean="0">
                <a:latin typeface="Georgia" pitchFamily="18" charset="0"/>
              </a:rPr>
              <a:t>Ф</a:t>
            </a:r>
            <a:r>
              <a:rPr lang="en-US" b="1" dirty="0" smtClean="0">
                <a:latin typeface="Georgia" pitchFamily="18" charset="0"/>
              </a:rPr>
              <a:t>X</a:t>
            </a:r>
            <a:r>
              <a:rPr lang="en-US" baseline="-25000" dirty="0" smtClean="0">
                <a:latin typeface="Georgia" pitchFamily="18" charset="0"/>
              </a:rPr>
              <a:t>t-1</a:t>
            </a:r>
            <a:r>
              <a:rPr lang="en-US" dirty="0" smtClean="0">
                <a:latin typeface="Georgia" pitchFamily="18" charset="0"/>
              </a:rPr>
              <a:t> + </a:t>
            </a:r>
            <a:r>
              <a:rPr lang="en-US" b="1" dirty="0" smtClean="0">
                <a:latin typeface="Georgia" pitchFamily="18" charset="0"/>
              </a:rPr>
              <a:t>B </a:t>
            </a:r>
            <a:r>
              <a:rPr lang="en-US" b="1" dirty="0" err="1" smtClean="0">
                <a:latin typeface="Georgia" pitchFamily="18" charset="0"/>
              </a:rPr>
              <a:t>U</a:t>
            </a:r>
            <a:r>
              <a:rPr lang="en-US" baseline="-25000" dirty="0" err="1" smtClean="0">
                <a:latin typeface="Georgia" pitchFamily="18" charset="0"/>
              </a:rPr>
              <a:t>t</a:t>
            </a:r>
            <a:r>
              <a:rPr lang="en-US" dirty="0" smtClean="0">
                <a:latin typeface="Georgia" pitchFamily="18" charset="0"/>
              </a:rPr>
              <a:t> </a:t>
            </a:r>
          </a:p>
        </p:txBody>
      </p:sp>
    </p:spTree>
    <p:extLst>
      <p:ext uri="{BB962C8B-B14F-4D97-AF65-F5344CB8AC3E}">
        <p14:creationId xmlns:p14="http://schemas.microsoft.com/office/powerpoint/2010/main" val="2694217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448800" cy="1066800"/>
          </a:xfrm>
        </p:spPr>
        <p:txBody>
          <a:bodyPr>
            <a:noAutofit/>
          </a:bodyPr>
          <a:lstStyle/>
          <a:p>
            <a:r>
              <a:rPr lang="en-US" sz="3600" b="1" dirty="0" smtClean="0">
                <a:latin typeface="Georgia" pitchFamily="18" charset="0"/>
                <a:ea typeface="ＭＳ Ｐゴシック" charset="-128"/>
                <a:cs typeface="Arial" pitchFamily="34" charset="0"/>
              </a:rPr>
              <a:t>Filtering - Observation model</a:t>
            </a:r>
          </a:p>
        </p:txBody>
      </p:sp>
      <mc:AlternateContent xmlns:mc="http://schemas.openxmlformats.org/markup-compatibility/2006">
        <mc:Choice xmlns:a14="http://schemas.microsoft.com/office/drawing/2010/main" Requires="a14">
          <p:sp>
            <p:nvSpPr>
              <p:cNvPr id="13" name="TextBox 12"/>
              <p:cNvSpPr txBox="1"/>
              <p:nvPr/>
            </p:nvSpPr>
            <p:spPr>
              <a:xfrm>
                <a:off x="412583" y="3549216"/>
                <a:ext cx="8425127" cy="1784784"/>
              </a:xfrm>
              <a:prstGeom prst="rect">
                <a:avLst/>
              </a:prstGeom>
              <a:noFill/>
            </p:spPr>
            <p:txBody>
              <a:bodyPr wrap="none" rtlCol="0">
                <a:spAutoFit/>
              </a:bodyPr>
              <a:lstStyle/>
              <a:p>
                <a:pPr>
                  <a:spcBef>
                    <a:spcPts val="600"/>
                  </a:spcBef>
                  <a:spcAft>
                    <a:spcPts val="600"/>
                  </a:spcAft>
                </a:pPr>
                <a:r>
                  <a:rPr lang="en-US" sz="2200" dirty="0" smtClean="0">
                    <a:latin typeface="Georgia" pitchFamily="18" charset="0"/>
                  </a:rPr>
                  <a:t>The observation equations </a:t>
                </a:r>
                <a:r>
                  <a:rPr lang="en-US" sz="2200" b="1" i="1" dirty="0" smtClean="0">
                    <a:latin typeface="Georgia" pitchFamily="18" charset="0"/>
                  </a:rPr>
                  <a:t>g</a:t>
                </a:r>
                <a:r>
                  <a:rPr lang="en-US" sz="2200" dirty="0" smtClean="0">
                    <a:latin typeface="Georgia" pitchFamily="18" charset="0"/>
                  </a:rPr>
                  <a:t> are given by</a:t>
                </a:r>
              </a:p>
              <a:p>
                <a:pPr>
                  <a:spcBef>
                    <a:spcPts val="600"/>
                  </a:spcBef>
                  <a:spcAft>
                    <a:spcPts val="600"/>
                  </a:spcAft>
                </a:pPr>
                <a:r>
                  <a:rPr lang="en-US" sz="2200" b="0" dirty="0" smtClean="0">
                    <a:latin typeface="Georgia" pitchFamily="18" charset="0"/>
                  </a:rPr>
                  <a:t>                             </a:t>
                </a:r>
                <a14:m>
                  <m:oMath xmlns:m="http://schemas.openxmlformats.org/officeDocument/2006/math">
                    <m:r>
                      <a:rPr lang="en-US" sz="2200" b="1" i="1" smtClean="0">
                        <a:latin typeface="Cambria Math"/>
                      </a:rPr>
                      <m:t>𝒈</m:t>
                    </m:r>
                    <m:r>
                      <a:rPr lang="en-US" sz="2200" i="0">
                        <a:latin typeface="Cambria Math"/>
                      </a:rPr>
                      <m:t>= </m:t>
                    </m:r>
                    <m:d>
                      <m:dPr>
                        <m:begChr m:val="["/>
                        <m:endChr m:val="]"/>
                        <m:ctrlPr>
                          <a:rPr lang="en-US" sz="2200" i="1">
                            <a:latin typeface="Cambria Math"/>
                          </a:rPr>
                        </m:ctrlPr>
                      </m:dPr>
                      <m:e>
                        <m:eqArr>
                          <m:eqArrPr>
                            <m:ctrlPr>
                              <a:rPr lang="en-US" sz="2200" i="1">
                                <a:latin typeface="Cambria Math"/>
                                <a:ea typeface="Cambria Math"/>
                              </a:rPr>
                            </m:ctrlPr>
                          </m:eqArrPr>
                          <m:e>
                            <m:sSub>
                              <m:sSubPr>
                                <m:ctrlPr>
                                  <a:rPr lang="en-US" sz="2200" i="1">
                                    <a:latin typeface="Cambria Math"/>
                                  </a:rPr>
                                </m:ctrlPr>
                              </m:sSubPr>
                              <m:e>
                                <m:acc>
                                  <m:accPr>
                                    <m:chr m:val="̃"/>
                                    <m:ctrlPr>
                                      <a:rPr lang="en-US" sz="2200" b="1" i="1">
                                        <a:latin typeface="Cambria Math"/>
                                      </a:rPr>
                                    </m:ctrlPr>
                                  </m:accPr>
                                  <m:e>
                                    <m:r>
                                      <a:rPr lang="en-US" sz="2200" b="1" i="1" smtClean="0">
                                        <a:latin typeface="Cambria Math"/>
                                      </a:rPr>
                                      <m:t>𝒙</m:t>
                                    </m:r>
                                  </m:e>
                                </m:acc>
                              </m:e>
                              <m:sub>
                                <m:r>
                                  <a:rPr lang="en-US" sz="2200" i="1">
                                    <a:latin typeface="Cambria Math"/>
                                  </a:rPr>
                                  <m:t>𝑡</m:t>
                                </m:r>
                              </m:sub>
                            </m:sSub>
                            <m:r>
                              <a:rPr lang="en-US" sz="2200" b="1" i="1" smtClean="0">
                                <a:latin typeface="Cambria Math"/>
                              </a:rPr>
                              <m:t>= </m:t>
                            </m:r>
                            <m:sSub>
                              <m:sSubPr>
                                <m:ctrlPr>
                                  <a:rPr lang="en-US" sz="2200" b="1" i="1" smtClean="0">
                                    <a:latin typeface="Cambria Math"/>
                                  </a:rPr>
                                </m:ctrlPr>
                              </m:sSubPr>
                              <m:e>
                                <m:r>
                                  <a:rPr lang="en-US" sz="2200" b="1" i="1" smtClean="0">
                                    <a:latin typeface="Cambria Math"/>
                                  </a:rPr>
                                  <m:t>𝒙</m:t>
                                </m:r>
                              </m:e>
                              <m:sub>
                                <m:r>
                                  <a:rPr lang="en-US" sz="2200" b="0" i="1" smtClean="0">
                                    <a:latin typeface="Cambria Math"/>
                                  </a:rPr>
                                  <m:t>𝑡</m:t>
                                </m:r>
                              </m:sub>
                            </m:sSub>
                            <m:r>
                              <a:rPr lang="en-US" sz="2200" b="1" i="1" smtClean="0">
                                <a:latin typeface="Cambria Math"/>
                              </a:rPr>
                              <m:t>+</m:t>
                            </m:r>
                            <m:sSub>
                              <m:sSubPr>
                                <m:ctrlPr>
                                  <a:rPr lang="en-US" sz="2200" i="1">
                                    <a:latin typeface="Cambria Math"/>
                                  </a:rPr>
                                </m:ctrlPr>
                              </m:sSubPr>
                              <m:e>
                                <m:r>
                                  <a:rPr lang="en-US" sz="2200" i="1">
                                    <a:latin typeface="Cambria Math"/>
                                  </a:rPr>
                                  <m:t> </m:t>
                                </m:r>
                                <m:r>
                                  <a:rPr lang="en-US" sz="2200" b="1" i="0" smtClean="0">
                                    <a:latin typeface="Cambria Math"/>
                                  </a:rPr>
                                  <m:t>𝐯</m:t>
                                </m:r>
                              </m:e>
                              <m:sub>
                                <m:r>
                                  <m:rPr>
                                    <m:sty m:val="p"/>
                                  </m:rPr>
                                  <a:rPr lang="en-US" sz="2200">
                                    <a:latin typeface="Cambria Math"/>
                                  </a:rPr>
                                  <m:t>x</m:t>
                                </m:r>
                                <m:r>
                                  <a:rPr lang="en-US" sz="2200">
                                    <a:latin typeface="Cambria Math"/>
                                  </a:rPr>
                                  <m:t>,</m:t>
                                </m:r>
                                <m:r>
                                  <m:rPr>
                                    <m:sty m:val="p"/>
                                  </m:rPr>
                                  <a:rPr lang="en-US" sz="2200">
                                    <a:latin typeface="Cambria Math"/>
                                  </a:rPr>
                                  <m:t>t</m:t>
                                </m:r>
                              </m:sub>
                            </m:sSub>
                          </m:e>
                          <m:e>
                            <m:sSub>
                              <m:sSubPr>
                                <m:ctrlPr>
                                  <a:rPr lang="en-US" sz="2200" i="1" smtClean="0">
                                    <a:latin typeface="Cambria Math"/>
                                  </a:rPr>
                                </m:ctrlPr>
                              </m:sSubPr>
                              <m:e>
                                <m:acc>
                                  <m:accPr>
                                    <m:chr m:val="̃"/>
                                    <m:ctrlPr>
                                      <a:rPr lang="en-US" sz="2200" b="1" i="1" smtClean="0">
                                        <a:latin typeface="Cambria Math"/>
                                      </a:rPr>
                                    </m:ctrlPr>
                                  </m:accPr>
                                  <m:e>
                                    <m:r>
                                      <a:rPr lang="en-US" sz="2200" b="1" i="1" smtClean="0">
                                        <a:latin typeface="Cambria Math"/>
                                      </a:rPr>
                                      <m:t>𝒚</m:t>
                                    </m:r>
                                  </m:e>
                                </m:acc>
                              </m:e>
                              <m:sub>
                                <m:r>
                                  <a:rPr lang="en-US" sz="2200" b="0" i="1" smtClean="0">
                                    <a:latin typeface="Cambria Math"/>
                                  </a:rPr>
                                  <m:t>𝑡</m:t>
                                </m:r>
                              </m:sub>
                            </m:sSub>
                            <m:r>
                              <a:rPr lang="en-US" sz="2200" b="1" i="1">
                                <a:latin typeface="Cambria Math"/>
                              </a:rPr>
                              <m:t>= </m:t>
                            </m:r>
                            <m:sSub>
                              <m:sSubPr>
                                <m:ctrlPr>
                                  <a:rPr lang="en-US" sz="2200" b="1" i="1">
                                    <a:latin typeface="Cambria Math"/>
                                  </a:rPr>
                                </m:ctrlPr>
                              </m:sSubPr>
                              <m:e>
                                <m:r>
                                  <a:rPr lang="en-US" sz="2200" b="1" i="1" smtClean="0">
                                    <a:latin typeface="Cambria Math"/>
                                  </a:rPr>
                                  <m:t>𝒚</m:t>
                                </m:r>
                              </m:e>
                              <m:sub>
                                <m:r>
                                  <a:rPr lang="en-US" sz="2200" b="0" i="1">
                                    <a:latin typeface="Cambria Math"/>
                                  </a:rPr>
                                  <m:t>𝑡</m:t>
                                </m:r>
                              </m:sub>
                            </m:sSub>
                            <m:r>
                              <a:rPr lang="en-US" sz="2200" b="1" i="1">
                                <a:latin typeface="Cambria Math"/>
                              </a:rPr>
                              <m:t>+</m:t>
                            </m:r>
                            <m:sSub>
                              <m:sSubPr>
                                <m:ctrlPr>
                                  <a:rPr lang="en-US" sz="2200" i="1">
                                    <a:latin typeface="Cambria Math"/>
                                  </a:rPr>
                                </m:ctrlPr>
                              </m:sSubPr>
                              <m:e>
                                <m:r>
                                  <a:rPr lang="en-US" sz="2200" i="1">
                                    <a:latin typeface="Cambria Math"/>
                                  </a:rPr>
                                  <m:t> </m:t>
                                </m:r>
                                <m:r>
                                  <a:rPr lang="en-US" sz="2200" b="1" i="0" smtClean="0">
                                    <a:latin typeface="Cambria Math"/>
                                  </a:rPr>
                                  <m:t>𝐯</m:t>
                                </m:r>
                              </m:e>
                              <m:sub>
                                <m:r>
                                  <m:rPr>
                                    <m:sty m:val="p"/>
                                  </m:rPr>
                                  <a:rPr lang="en-US" sz="2200" b="0" i="0" smtClean="0">
                                    <a:latin typeface="Cambria Math"/>
                                  </a:rPr>
                                  <m:t>y</m:t>
                                </m:r>
                                <m:r>
                                  <a:rPr lang="en-US" sz="2200">
                                    <a:latin typeface="Cambria Math"/>
                                  </a:rPr>
                                  <m:t>,</m:t>
                                </m:r>
                                <m:r>
                                  <m:rPr>
                                    <m:sty m:val="p"/>
                                  </m:rPr>
                                  <a:rPr lang="en-US" sz="2200">
                                    <a:latin typeface="Cambria Math"/>
                                  </a:rPr>
                                  <m:t>t</m:t>
                                </m:r>
                              </m:sub>
                            </m:sSub>
                          </m:e>
                        </m:eqArr>
                      </m:e>
                    </m:d>
                  </m:oMath>
                </a14:m>
                <a:r>
                  <a:rPr lang="en-US" sz="2200" dirty="0" smtClean="0">
                    <a:latin typeface="Georgia" pitchFamily="18" charset="0"/>
                  </a:rPr>
                  <a:t>                                               (</a:t>
                </a:r>
                <a:r>
                  <a:rPr lang="en-US" sz="2200" dirty="0">
                    <a:latin typeface="Georgia" pitchFamily="18" charset="0"/>
                  </a:rPr>
                  <a:t>6</a:t>
                </a:r>
                <a:r>
                  <a:rPr lang="en-US" sz="2200" dirty="0" smtClean="0">
                    <a:latin typeface="Georgia" pitchFamily="18" charset="0"/>
                  </a:rPr>
                  <a:t>)</a:t>
                </a:r>
              </a:p>
              <a:p>
                <a:r>
                  <a:rPr lang="en-US" sz="2200" dirty="0" smtClean="0">
                    <a:latin typeface="Georgia" pitchFamily="18" charset="0"/>
                  </a:rPr>
                  <a:t>where </a:t>
                </a:r>
                <a14:m>
                  <m:oMath xmlns:m="http://schemas.openxmlformats.org/officeDocument/2006/math">
                    <m:sSub>
                      <m:sSubPr>
                        <m:ctrlPr>
                          <a:rPr lang="en-US" sz="2200" i="1">
                            <a:latin typeface="Cambria Math"/>
                          </a:rPr>
                        </m:ctrlPr>
                      </m:sSubPr>
                      <m:e>
                        <m:r>
                          <m:rPr>
                            <m:sty m:val="p"/>
                          </m:rPr>
                          <a:rPr lang="en-US" sz="2200" b="0" i="0" smtClean="0">
                            <a:latin typeface="Cambria Math"/>
                          </a:rPr>
                          <m:t>v</m:t>
                        </m:r>
                      </m:e>
                      <m:sub>
                        <m:r>
                          <m:rPr>
                            <m:sty m:val="p"/>
                          </m:rPr>
                          <a:rPr lang="en-US" sz="2200">
                            <a:latin typeface="Cambria Math"/>
                          </a:rPr>
                          <m:t>x</m:t>
                        </m:r>
                        <m:r>
                          <a:rPr lang="en-US" sz="2200">
                            <a:latin typeface="Cambria Math"/>
                          </a:rPr>
                          <m:t>,</m:t>
                        </m:r>
                        <m:r>
                          <m:rPr>
                            <m:sty m:val="p"/>
                          </m:rPr>
                          <a:rPr lang="en-US" sz="2200">
                            <a:latin typeface="Cambria Math"/>
                          </a:rPr>
                          <m:t>t</m:t>
                        </m:r>
                      </m:sub>
                    </m:sSub>
                  </m:oMath>
                </a14:m>
                <a:r>
                  <a:rPr lang="en-US" sz="2200" dirty="0">
                    <a:latin typeface="Georgia" pitchFamily="18" charset="0"/>
                  </a:rPr>
                  <a:t> </a:t>
                </a:r>
                <a14:m>
                  <m:oMath xmlns:m="http://schemas.openxmlformats.org/officeDocument/2006/math">
                    <m:sSub>
                      <m:sSubPr>
                        <m:ctrlPr>
                          <a:rPr lang="en-US" sz="2200" i="1">
                            <a:latin typeface="Cambria Math"/>
                          </a:rPr>
                        </m:ctrlPr>
                      </m:sSubPr>
                      <m:e>
                        <m:r>
                          <m:rPr>
                            <m:sty m:val="p"/>
                          </m:rPr>
                          <a:rPr lang="en-US" sz="2200" b="0" i="0" smtClean="0">
                            <a:latin typeface="Cambria Math"/>
                          </a:rPr>
                          <m:t>v</m:t>
                        </m:r>
                      </m:e>
                      <m:sub>
                        <m:r>
                          <m:rPr>
                            <m:sty m:val="p"/>
                          </m:rPr>
                          <a:rPr lang="en-US" sz="2200">
                            <a:latin typeface="Cambria Math"/>
                          </a:rPr>
                          <m:t>y</m:t>
                        </m:r>
                        <m:r>
                          <a:rPr lang="en-US" sz="2200">
                            <a:latin typeface="Cambria Math"/>
                          </a:rPr>
                          <m:t>,</m:t>
                        </m:r>
                        <m:r>
                          <m:rPr>
                            <m:sty m:val="p"/>
                          </m:rPr>
                          <a:rPr lang="en-US" sz="2200">
                            <a:latin typeface="Cambria Math"/>
                          </a:rPr>
                          <m:t>t</m:t>
                        </m:r>
                      </m:sub>
                    </m:sSub>
                  </m:oMath>
                </a14:m>
                <a:r>
                  <a:rPr lang="en-US" sz="2200" dirty="0" smtClean="0">
                    <a:latin typeface="Georgia" pitchFamily="18" charset="0"/>
                  </a:rPr>
                  <a:t> are the </a:t>
                </a:r>
                <a:r>
                  <a:rPr lang="en-US" sz="2200" dirty="0" smtClean="0">
                    <a:latin typeface="Georgia" pitchFamily="18" charset="0"/>
                  </a:rPr>
                  <a:t>noises </a:t>
                </a:r>
                <a:r>
                  <a:rPr lang="en-US" sz="2200" dirty="0" smtClean="0">
                    <a:latin typeface="Georgia" pitchFamily="18" charset="0"/>
                  </a:rPr>
                  <a:t>in the observations</a:t>
                </a:r>
                <a:endParaRPr lang="en-US" sz="2200" dirty="0">
                  <a:latin typeface="Georgia"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412583" y="3549216"/>
                <a:ext cx="8425127" cy="1784784"/>
              </a:xfrm>
              <a:prstGeom prst="rect">
                <a:avLst/>
              </a:prstGeom>
              <a:blipFill rotWithShape="1">
                <a:blip r:embed="rId4"/>
                <a:stretch>
                  <a:fillRect l="-941" t="-2048" b="-40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457200" y="1643244"/>
                <a:ext cx="8126264" cy="1724831"/>
              </a:xfrm>
              <a:prstGeom prst="rect">
                <a:avLst/>
              </a:prstGeom>
              <a:noFill/>
            </p:spPr>
            <p:txBody>
              <a:bodyPr wrap="none" rtlCol="0">
                <a:spAutoFit/>
              </a:bodyPr>
              <a:lstStyle/>
              <a:p>
                <a:pPr>
                  <a:spcBef>
                    <a:spcPts val="600"/>
                  </a:spcBef>
                  <a:spcAft>
                    <a:spcPts val="600"/>
                  </a:spcAft>
                </a:pPr>
                <a:r>
                  <a:rPr lang="en-US" sz="2200" dirty="0" smtClean="0">
                    <a:latin typeface="Georgia" pitchFamily="18" charset="0"/>
                  </a:rPr>
                  <a:t>The set of observed values </a:t>
                </a:r>
                <a:r>
                  <a:rPr lang="en-US" sz="2200" b="1" dirty="0" err="1" smtClean="0">
                    <a:latin typeface="Georgia" pitchFamily="18" charset="0"/>
                  </a:rPr>
                  <a:t>Z</a:t>
                </a:r>
                <a:r>
                  <a:rPr lang="en-US" sz="2200" b="1" baseline="-25000" dirty="0" err="1" smtClean="0">
                    <a:latin typeface="Georgia" pitchFamily="18" charset="0"/>
                  </a:rPr>
                  <a:t>t</a:t>
                </a:r>
                <a:r>
                  <a:rPr lang="en-US" sz="2200" dirty="0" smtClean="0">
                    <a:latin typeface="Georgia" pitchFamily="18" charset="0"/>
                  </a:rPr>
                  <a:t> is</a:t>
                </a:r>
              </a:p>
              <a:p>
                <a:pPr>
                  <a:spcBef>
                    <a:spcPts val="600"/>
                  </a:spcBef>
                  <a:spcAft>
                    <a:spcPts val="600"/>
                  </a:spcAft>
                </a:pPr>
                <a:r>
                  <a:rPr lang="en-US" sz="2200" b="0" dirty="0" smtClean="0">
                    <a:latin typeface="Georgia" pitchFamily="18" charset="0"/>
                  </a:rPr>
                  <a:t>                             </a:t>
                </a:r>
                <a14:m>
                  <m:oMath xmlns:m="http://schemas.openxmlformats.org/officeDocument/2006/math">
                    <m:sSub>
                      <m:sSubPr>
                        <m:ctrlPr>
                          <a:rPr lang="en-US" sz="2200" b="1" i="1" smtClean="0">
                            <a:latin typeface="Cambria Math"/>
                          </a:rPr>
                        </m:ctrlPr>
                      </m:sSubPr>
                      <m:e>
                        <m:r>
                          <a:rPr lang="en-US" sz="2200" b="1" i="0" smtClean="0">
                            <a:latin typeface="Cambria Math"/>
                          </a:rPr>
                          <m:t>𝐙</m:t>
                        </m:r>
                      </m:e>
                      <m:sub>
                        <m:r>
                          <m:rPr>
                            <m:sty m:val="p"/>
                          </m:rPr>
                          <a:rPr lang="en-US" sz="2200" b="0" i="0" smtClean="0">
                            <a:latin typeface="Cambria Math"/>
                          </a:rPr>
                          <m:t>t</m:t>
                        </m:r>
                      </m:sub>
                    </m:sSub>
                    <m:r>
                      <a:rPr lang="en-US" sz="2200" b="0" i="0">
                        <a:latin typeface="Cambria Math"/>
                      </a:rPr>
                      <m:t>=</m:t>
                    </m:r>
                    <m:r>
                      <a:rPr lang="en-US" sz="2200" i="0">
                        <a:latin typeface="Cambria Math"/>
                      </a:rPr>
                      <m:t> </m:t>
                    </m:r>
                    <m:d>
                      <m:dPr>
                        <m:begChr m:val="["/>
                        <m:endChr m:val="]"/>
                        <m:ctrlPr>
                          <a:rPr lang="en-US" sz="2200" i="1">
                            <a:latin typeface="Cambria Math"/>
                          </a:rPr>
                        </m:ctrlPr>
                      </m:dPr>
                      <m:e>
                        <m:eqArr>
                          <m:eqArrPr>
                            <m:ctrlPr>
                              <a:rPr lang="en-US" sz="2200" i="1">
                                <a:latin typeface="Cambria Math"/>
                                <a:ea typeface="Cambria Math"/>
                              </a:rPr>
                            </m:ctrlPr>
                          </m:eqArrPr>
                          <m:e>
                            <m:sSub>
                              <m:sSubPr>
                                <m:ctrlPr>
                                  <a:rPr lang="en-US" sz="2200" i="1">
                                    <a:latin typeface="Cambria Math"/>
                                  </a:rPr>
                                </m:ctrlPr>
                              </m:sSubPr>
                              <m:e>
                                <m:acc>
                                  <m:accPr>
                                    <m:chr m:val="̃"/>
                                    <m:ctrlPr>
                                      <a:rPr lang="en-US" sz="2200" b="1" i="1">
                                        <a:latin typeface="Cambria Math"/>
                                      </a:rPr>
                                    </m:ctrlPr>
                                  </m:accPr>
                                  <m:e>
                                    <m:r>
                                      <a:rPr lang="en-US" sz="2200" b="1" i="1" smtClean="0">
                                        <a:latin typeface="Cambria Math"/>
                                      </a:rPr>
                                      <m:t>𝒙</m:t>
                                    </m:r>
                                  </m:e>
                                </m:acc>
                              </m:e>
                              <m:sub>
                                <m:r>
                                  <a:rPr lang="en-US" sz="2200" i="1">
                                    <a:latin typeface="Cambria Math"/>
                                  </a:rPr>
                                  <m:t>𝑡</m:t>
                                </m:r>
                              </m:sub>
                            </m:sSub>
                          </m:e>
                          <m:e>
                            <m:sSub>
                              <m:sSubPr>
                                <m:ctrlPr>
                                  <a:rPr lang="en-US" sz="2200" i="1" smtClean="0">
                                    <a:latin typeface="Cambria Math"/>
                                  </a:rPr>
                                </m:ctrlPr>
                              </m:sSubPr>
                              <m:e>
                                <m:acc>
                                  <m:accPr>
                                    <m:chr m:val="̃"/>
                                    <m:ctrlPr>
                                      <a:rPr lang="en-US" sz="2200" b="1" i="1" smtClean="0">
                                        <a:latin typeface="Cambria Math"/>
                                      </a:rPr>
                                    </m:ctrlPr>
                                  </m:accPr>
                                  <m:e>
                                    <m:r>
                                      <a:rPr lang="en-US" sz="2200" b="1" i="1" smtClean="0">
                                        <a:latin typeface="Cambria Math"/>
                                      </a:rPr>
                                      <m:t>𝒚</m:t>
                                    </m:r>
                                  </m:e>
                                </m:acc>
                              </m:e>
                              <m:sub>
                                <m:r>
                                  <a:rPr lang="en-US" sz="2200" b="0" i="1" smtClean="0">
                                    <a:latin typeface="Cambria Math"/>
                                  </a:rPr>
                                  <m:t>𝑡</m:t>
                                </m:r>
                              </m:sub>
                            </m:sSub>
                          </m:e>
                        </m:eqArr>
                      </m:e>
                    </m:d>
                  </m:oMath>
                </a14:m>
                <a:r>
                  <a:rPr lang="en-US" sz="2200" dirty="0" smtClean="0">
                    <a:latin typeface="Georgia" pitchFamily="18" charset="0"/>
                  </a:rPr>
                  <a:t>                                                                  (5)</a:t>
                </a:r>
              </a:p>
              <a:p>
                <a:pPr>
                  <a:spcBef>
                    <a:spcPts val="600"/>
                  </a:spcBef>
                  <a:spcAft>
                    <a:spcPts val="600"/>
                  </a:spcAft>
                </a:pPr>
                <a:r>
                  <a:rPr lang="en-US" sz="2200" dirty="0" smtClean="0">
                    <a:latin typeface="Georgia" pitchFamily="18" charset="0"/>
                  </a:rPr>
                  <a:t>where </a:t>
                </a:r>
                <a14:m>
                  <m:oMath xmlns:m="http://schemas.openxmlformats.org/officeDocument/2006/math">
                    <m:sSub>
                      <m:sSubPr>
                        <m:ctrlPr>
                          <a:rPr lang="en-US" sz="2200" i="1">
                            <a:latin typeface="Cambria Math"/>
                          </a:rPr>
                        </m:ctrlPr>
                      </m:sSubPr>
                      <m:e>
                        <m:acc>
                          <m:accPr>
                            <m:chr m:val="̃"/>
                            <m:ctrlPr>
                              <a:rPr lang="en-US" sz="2200" b="1" i="1">
                                <a:latin typeface="Cambria Math"/>
                              </a:rPr>
                            </m:ctrlPr>
                          </m:accPr>
                          <m:e>
                            <m:r>
                              <a:rPr lang="en-US" sz="2200" b="1" i="1">
                                <a:latin typeface="Cambria Math"/>
                              </a:rPr>
                              <m:t>𝒙</m:t>
                            </m:r>
                          </m:e>
                        </m:acc>
                      </m:e>
                      <m:sub>
                        <m:r>
                          <a:rPr lang="en-US" sz="2200" i="1">
                            <a:latin typeface="Cambria Math"/>
                          </a:rPr>
                          <m:t>𝑡</m:t>
                        </m:r>
                      </m:sub>
                    </m:sSub>
                  </m:oMath>
                </a14:m>
                <a:r>
                  <a:rPr lang="en-US" sz="2200" dirty="0" smtClean="0">
                    <a:latin typeface="Georgia" pitchFamily="18" charset="0"/>
                  </a:rPr>
                  <a:t>and </a:t>
                </a:r>
                <a14:m>
                  <m:oMath xmlns:m="http://schemas.openxmlformats.org/officeDocument/2006/math">
                    <m:sSub>
                      <m:sSubPr>
                        <m:ctrlPr>
                          <a:rPr lang="en-US" sz="2200" i="1">
                            <a:latin typeface="Cambria Math"/>
                          </a:rPr>
                        </m:ctrlPr>
                      </m:sSubPr>
                      <m:e>
                        <m:acc>
                          <m:accPr>
                            <m:chr m:val="̃"/>
                            <m:ctrlPr>
                              <a:rPr lang="en-US" sz="2200" b="1" i="1">
                                <a:latin typeface="Cambria Math"/>
                              </a:rPr>
                            </m:ctrlPr>
                          </m:accPr>
                          <m:e>
                            <m:r>
                              <a:rPr lang="en-US" sz="2200" b="1" i="1" smtClean="0">
                                <a:latin typeface="Cambria Math"/>
                              </a:rPr>
                              <m:t>𝒚</m:t>
                            </m:r>
                          </m:e>
                        </m:acc>
                      </m:e>
                      <m:sub>
                        <m:r>
                          <a:rPr lang="en-US" sz="2200" i="1">
                            <a:latin typeface="Cambria Math"/>
                          </a:rPr>
                          <m:t>𝑡</m:t>
                        </m:r>
                      </m:sub>
                    </m:sSub>
                  </m:oMath>
                </a14:m>
                <a:r>
                  <a:rPr lang="en-US" sz="2200" dirty="0" smtClean="0">
                    <a:latin typeface="Georgia" pitchFamily="18" charset="0"/>
                  </a:rPr>
                  <a:t> are the observed positions of the object</a:t>
                </a:r>
                <a:endParaRPr lang="en-US" sz="2200" dirty="0">
                  <a:latin typeface="Georgia"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457200" y="1643244"/>
                <a:ext cx="8126264" cy="1724831"/>
              </a:xfrm>
              <a:prstGeom prst="rect">
                <a:avLst/>
              </a:prstGeom>
              <a:blipFill rotWithShape="1">
                <a:blip r:embed="rId5"/>
                <a:stretch>
                  <a:fillRect l="-900" t="-2120" b="-63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457200" y="5431098"/>
                <a:ext cx="8534400" cy="1122102"/>
              </a:xfrm>
              <a:prstGeom prst="rect">
                <a:avLst/>
              </a:prstGeom>
            </p:spPr>
            <p:txBody>
              <a:bodyPr wrap="square">
                <a:spAutoFit/>
              </a:bodyPr>
              <a:lstStyle/>
              <a:p>
                <a:r>
                  <a:rPr lang="en-US" sz="2400" dirty="0" smtClean="0">
                    <a:latin typeface="Georgia" pitchFamily="18" charset="0"/>
                  </a:rPr>
                  <a:t>The measurement </a:t>
                </a:r>
                <a:r>
                  <a:rPr lang="en-US" sz="2400" dirty="0">
                    <a:latin typeface="Georgia" pitchFamily="18" charset="0"/>
                  </a:rPr>
                  <a:t>noise vector </a:t>
                </a:r>
                <a:r>
                  <a:rPr lang="en-US" sz="2400" b="1" dirty="0" err="1" smtClean="0">
                    <a:latin typeface="Georgia" pitchFamily="18" charset="0"/>
                  </a:rPr>
                  <a:t>N</a:t>
                </a:r>
                <a:r>
                  <a:rPr lang="en-US" sz="2400" baseline="-25000" dirty="0" err="1" smtClean="0">
                    <a:latin typeface="Georgia" pitchFamily="18" charset="0"/>
                  </a:rPr>
                  <a:t>t</a:t>
                </a:r>
                <a:r>
                  <a:rPr lang="en-US" sz="2400" dirty="0" smtClean="0">
                    <a:latin typeface="Georgia" pitchFamily="18" charset="0"/>
                  </a:rPr>
                  <a:t>  </a:t>
                </a:r>
                <a:r>
                  <a:rPr lang="en-US" sz="2400" dirty="0">
                    <a:latin typeface="Georgia" pitchFamily="18" charset="0"/>
                  </a:rPr>
                  <a:t>is given by</a:t>
                </a:r>
                <a:endParaRPr lang="en-US" sz="2400" dirty="0">
                  <a:latin typeface="Georgia" pitchFamily="18" charset="0"/>
                </a:endParaRPr>
              </a:p>
              <a:p>
                <a:r>
                  <a:rPr lang="en-US" sz="2400" dirty="0">
                    <a:latin typeface="Georgia" pitchFamily="18" charset="0"/>
                  </a:rPr>
                  <a:t>                             </a:t>
                </a:r>
                <a14:m>
                  <m:oMath xmlns:m="http://schemas.openxmlformats.org/officeDocument/2006/math">
                    <m:sSub>
                      <m:sSubPr>
                        <m:ctrlPr>
                          <a:rPr lang="en-US" sz="2400" b="1" i="1">
                            <a:latin typeface="Cambria Math"/>
                          </a:rPr>
                        </m:ctrlPr>
                      </m:sSubPr>
                      <m:e>
                        <m:r>
                          <a:rPr lang="en-US" sz="2400" b="1" i="0" smtClean="0">
                            <a:latin typeface="Cambria Math"/>
                          </a:rPr>
                          <m:t>𝐍</m:t>
                        </m:r>
                      </m:e>
                      <m:sub>
                        <m:r>
                          <a:rPr lang="en-US" sz="2400" i="1">
                            <a:latin typeface="Cambria Math"/>
                          </a:rPr>
                          <m:t>𝑡</m:t>
                        </m:r>
                      </m:sub>
                    </m:sSub>
                    <m:r>
                      <a:rPr lang="en-US" sz="2400">
                        <a:latin typeface="Cambria Math"/>
                      </a:rPr>
                      <m:t>= </m:t>
                    </m:r>
                    <m:r>
                      <a:rPr lang="en-US" sz="2400" i="1">
                        <a:latin typeface="Cambria Math"/>
                      </a:rPr>
                      <m:t> </m:t>
                    </m:r>
                    <m:d>
                      <m:dPr>
                        <m:begChr m:val="["/>
                        <m:endChr m:val="]"/>
                        <m:ctrlPr>
                          <a:rPr lang="en-US" sz="2400" i="1">
                            <a:latin typeface="Cambria Math"/>
                          </a:rPr>
                        </m:ctrlPr>
                      </m:dPr>
                      <m:e>
                        <m:m>
                          <m:mPr>
                            <m:mcs>
                              <m:mc>
                                <m:mcPr>
                                  <m:count m:val="1"/>
                                  <m:mcJc m:val="center"/>
                                </m:mcPr>
                              </m:mc>
                            </m:mcs>
                            <m:ctrlPr>
                              <a:rPr lang="en-US" sz="2400" i="1">
                                <a:latin typeface="Cambria Math"/>
                              </a:rPr>
                            </m:ctrlPr>
                          </m:mPr>
                          <m:mr>
                            <m:e>
                              <m:sSub>
                                <m:sSubPr>
                                  <m:ctrlPr>
                                    <a:rPr lang="en-US" sz="2400" i="1">
                                      <a:latin typeface="Cambria Math"/>
                                    </a:rPr>
                                  </m:ctrlPr>
                                </m:sSubPr>
                                <m:e>
                                  <m:r>
                                    <a:rPr lang="en-US" sz="2400" i="1">
                                      <a:latin typeface="Cambria Math"/>
                                    </a:rPr>
                                    <m:t> </m:t>
                                  </m:r>
                                  <m:r>
                                    <m:rPr>
                                      <m:sty m:val="p"/>
                                    </m:rPr>
                                    <a:rPr lang="en-US" sz="2400" b="0" i="0" smtClean="0">
                                      <a:latin typeface="Cambria Math"/>
                                    </a:rPr>
                                    <m:t>v</m:t>
                                  </m:r>
                                </m:e>
                                <m:sub>
                                  <m:r>
                                    <m:rPr>
                                      <m:sty m:val="p"/>
                                    </m:rPr>
                                    <a:rPr lang="en-US" sz="2400">
                                      <a:latin typeface="Cambria Math"/>
                                    </a:rPr>
                                    <m:t>x</m:t>
                                  </m:r>
                                  <m:r>
                                    <a:rPr lang="en-US" sz="2400">
                                      <a:latin typeface="Cambria Math"/>
                                    </a:rPr>
                                    <m:t>,</m:t>
                                  </m:r>
                                  <m:r>
                                    <m:rPr>
                                      <m:sty m:val="p"/>
                                    </m:rPr>
                                    <a:rPr lang="en-US" sz="2400">
                                      <a:latin typeface="Cambria Math"/>
                                    </a:rPr>
                                    <m:t>t</m:t>
                                  </m:r>
                                </m:sub>
                              </m:sSub>
                            </m:e>
                          </m:mr>
                          <m:mr>
                            <m:e>
                              <m:sSub>
                                <m:sSubPr>
                                  <m:ctrlPr>
                                    <a:rPr lang="en-US" sz="2400" i="1">
                                      <a:latin typeface="Cambria Math"/>
                                    </a:rPr>
                                  </m:ctrlPr>
                                </m:sSubPr>
                                <m:e>
                                  <m:r>
                                    <a:rPr lang="en-US" sz="2400" i="1">
                                      <a:latin typeface="Cambria Math"/>
                                    </a:rPr>
                                    <m:t> </m:t>
                                  </m:r>
                                  <m:r>
                                    <m:rPr>
                                      <m:sty m:val="p"/>
                                    </m:rPr>
                                    <a:rPr lang="en-US" sz="2400" b="0" i="0" smtClean="0">
                                      <a:latin typeface="Cambria Math"/>
                                    </a:rPr>
                                    <m:t>v</m:t>
                                  </m:r>
                                </m:e>
                                <m:sub>
                                  <m:r>
                                    <m:rPr>
                                      <m:sty m:val="p"/>
                                    </m:rPr>
                                    <a:rPr lang="en-US" sz="2400">
                                      <a:latin typeface="Cambria Math"/>
                                    </a:rPr>
                                    <m:t>y</m:t>
                                  </m:r>
                                  <m:r>
                                    <a:rPr lang="en-US" sz="2400">
                                      <a:latin typeface="Cambria Math"/>
                                    </a:rPr>
                                    <m:t>,</m:t>
                                  </m:r>
                                  <m:r>
                                    <m:rPr>
                                      <m:sty m:val="p"/>
                                    </m:rPr>
                                    <a:rPr lang="en-US" sz="2400">
                                      <a:latin typeface="Cambria Math"/>
                                    </a:rPr>
                                    <m:t>t</m:t>
                                  </m:r>
                                </m:sub>
                              </m:sSub>
                            </m:e>
                          </m:mr>
                        </m:m>
                      </m:e>
                    </m:d>
                  </m:oMath>
                </a14:m>
                <a:r>
                  <a:rPr lang="en-US" sz="2400" dirty="0">
                    <a:latin typeface="Georgia" pitchFamily="18" charset="0"/>
                  </a:rPr>
                  <a:t>                      </a:t>
                </a:r>
                <a:r>
                  <a:rPr lang="en-US" sz="2400" dirty="0">
                    <a:latin typeface="Georgia" pitchFamily="18" charset="0"/>
                  </a:rPr>
                  <a:t>                         </a:t>
                </a:r>
                <a:r>
                  <a:rPr lang="en-US" sz="2400" dirty="0" smtClean="0">
                    <a:latin typeface="Georgia" pitchFamily="18" charset="0"/>
                  </a:rPr>
                  <a:t>             </a:t>
                </a:r>
                <a:endParaRPr lang="en-US" sz="2400" dirty="0">
                  <a:latin typeface="Georgia"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7200" y="5431098"/>
                <a:ext cx="8534400" cy="1122102"/>
              </a:xfrm>
              <a:prstGeom prst="rect">
                <a:avLst/>
              </a:prstGeom>
              <a:blipFill rotWithShape="1">
                <a:blip r:embed="rId6"/>
                <a:stretch>
                  <a:fillRect l="-1071" t="-4348"/>
                </a:stretch>
              </a:blipFill>
            </p:spPr>
            <p:txBody>
              <a:bodyPr/>
              <a:lstStyle/>
              <a:p>
                <a:r>
                  <a:rPr lang="en-US">
                    <a:noFill/>
                  </a:rPr>
                  <a:t> </a:t>
                </a:r>
              </a:p>
            </p:txBody>
          </p:sp>
        </mc:Fallback>
      </mc:AlternateContent>
    </p:spTree>
    <p:extLst>
      <p:ext uri="{BB962C8B-B14F-4D97-AF65-F5344CB8AC3E}">
        <p14:creationId xmlns:p14="http://schemas.microsoft.com/office/powerpoint/2010/main" val="760444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5334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304800"/>
            <a:ext cx="9144000" cy="1066800"/>
          </a:xfrm>
        </p:spPr>
        <p:txBody>
          <a:bodyPr>
            <a:noAutofit/>
          </a:bodyPr>
          <a:lstStyle/>
          <a:p>
            <a:r>
              <a:rPr lang="en-US" sz="3600" b="1" dirty="0" err="1" smtClean="0">
                <a:latin typeface="Georgia" pitchFamily="18" charset="0"/>
                <a:ea typeface="ＭＳ Ｐゴシック" charset="-128"/>
                <a:cs typeface="Arial" pitchFamily="34" charset="0"/>
              </a:rPr>
              <a:t>Kalman</a:t>
            </a:r>
            <a:r>
              <a:rPr lang="en-US" sz="3600" b="1" dirty="0" smtClean="0">
                <a:latin typeface="Georgia" pitchFamily="18" charset="0"/>
                <a:ea typeface="ＭＳ Ｐゴシック" charset="-128"/>
                <a:cs typeface="Arial" pitchFamily="34" charset="0"/>
              </a:rPr>
              <a:t> Filter</a:t>
            </a:r>
          </a:p>
        </p:txBody>
      </p:sp>
      <p:grpSp>
        <p:nvGrpSpPr>
          <p:cNvPr id="21" name="Group 20"/>
          <p:cNvGrpSpPr/>
          <p:nvPr/>
        </p:nvGrpSpPr>
        <p:grpSpPr>
          <a:xfrm>
            <a:off x="152400" y="3474118"/>
            <a:ext cx="8818657" cy="484936"/>
            <a:chOff x="152400" y="2102518"/>
            <a:chExt cx="8818657" cy="484936"/>
          </a:xfrm>
        </p:grpSpPr>
        <p:sp>
          <p:nvSpPr>
            <p:cNvPr id="3" name="TextBox 2"/>
            <p:cNvSpPr txBox="1"/>
            <p:nvPr/>
          </p:nvSpPr>
          <p:spPr>
            <a:xfrm>
              <a:off x="152400" y="2125789"/>
              <a:ext cx="1903085" cy="461665"/>
            </a:xfrm>
            <a:prstGeom prst="rect">
              <a:avLst/>
            </a:prstGeom>
            <a:noFill/>
          </p:spPr>
          <p:txBody>
            <a:bodyPr wrap="none" rtlCol="0">
              <a:spAutoFit/>
            </a:bodyPr>
            <a:lstStyle/>
            <a:p>
              <a:r>
                <a:rPr lang="en-US" sz="2400" dirty="0" smtClean="0">
                  <a:latin typeface="Georgia" pitchFamily="18" charset="0"/>
                </a:rPr>
                <a:t>Update state</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3124200" y="2102518"/>
                  <a:ext cx="5846857" cy="477888"/>
                </a:xfrm>
                <a:prstGeom prst="rect">
                  <a:avLst/>
                </a:prstGeom>
                <a:noFill/>
              </p:spPr>
              <p:txBody>
                <a:bodyPr wrap="none" rtlCol="0">
                  <a:spAutoFit/>
                </a:bodyPr>
                <a:lstStyle/>
                <a:p>
                  <a:r>
                    <a:rPr lang="en-US" sz="2400" dirty="0" smtClean="0">
                      <a:latin typeface="Georgia" pitchFamily="18" charset="0"/>
                    </a:rPr>
                    <a:t>    </a:t>
                  </a:r>
                  <a14:m>
                    <m:oMath xmlns:m="http://schemas.openxmlformats.org/officeDocument/2006/math">
                      <m:sSub>
                        <m:sSubPr>
                          <m:ctrlPr>
                            <a:rPr lang="en-US" sz="2400" b="0" i="1" smtClean="0">
                              <a:latin typeface="Cambria Math"/>
                            </a:rPr>
                          </m:ctrlPr>
                        </m:sSubPr>
                        <m:e>
                          <m:r>
                            <a:rPr lang="en-US" sz="2400" b="1" i="0" smtClean="0">
                              <a:latin typeface="Cambria Math"/>
                            </a:rPr>
                            <m:t>𝐗</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sub>
                      </m:sSub>
                      <m:r>
                        <a:rPr lang="en-US" sz="2400" b="0" i="0" smtClean="0">
                          <a:latin typeface="Cambria Math"/>
                        </a:rPr>
                        <m:t>=</m:t>
                      </m:r>
                      <m:sSub>
                        <m:sSubPr>
                          <m:ctrlPr>
                            <a:rPr lang="en-US" sz="2400" b="1" i="1" smtClean="0">
                              <a:latin typeface="Cambria Math"/>
                            </a:rPr>
                          </m:ctrlPr>
                        </m:sSubPr>
                        <m:e>
                          <m:r>
                            <a:rPr lang="en-US" sz="2400" b="1" i="0" smtClean="0">
                              <a:latin typeface="Cambria Math"/>
                            </a:rPr>
                            <m:t>𝐗</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r>
                        <a:rPr lang="en-US" sz="2400" b="1" i="0" smtClean="0">
                          <a:latin typeface="Cambria Math"/>
                        </a:rPr>
                        <m:t>+</m:t>
                      </m:r>
                      <m:sSub>
                        <m:sSubPr>
                          <m:ctrlPr>
                            <a:rPr lang="en-US" sz="2400" b="1" i="1" smtClean="0">
                              <a:latin typeface="Cambria Math"/>
                            </a:rPr>
                          </m:ctrlPr>
                        </m:sSubPr>
                        <m:e>
                          <m:r>
                            <a:rPr lang="en-US" sz="2400" b="1" i="0" smtClean="0">
                              <a:latin typeface="Cambria Math"/>
                            </a:rPr>
                            <m:t>𝐊</m:t>
                          </m:r>
                        </m:e>
                        <m:sub>
                          <m:r>
                            <m:rPr>
                              <m:sty m:val="p"/>
                            </m:rPr>
                            <a:rPr lang="en-US" sz="2400" b="0" i="0" smtClean="0">
                              <a:latin typeface="Cambria Math"/>
                            </a:rPr>
                            <m:t>t</m:t>
                          </m:r>
                        </m:sub>
                      </m:sSub>
                      <m:r>
                        <a:rPr lang="en-US" sz="2400" b="1" i="0" smtClean="0">
                          <a:latin typeface="Cambria Math"/>
                        </a:rPr>
                        <m:t>[</m:t>
                      </m:r>
                      <m:sSub>
                        <m:sSubPr>
                          <m:ctrlPr>
                            <a:rPr lang="en-US" sz="2400" b="1" i="1" smtClean="0">
                              <a:latin typeface="Cambria Math"/>
                            </a:rPr>
                          </m:ctrlPr>
                        </m:sSubPr>
                        <m:e>
                          <m:r>
                            <a:rPr lang="en-US" sz="2400" b="1" i="0" smtClean="0">
                              <a:latin typeface="Cambria Math"/>
                            </a:rPr>
                            <m:t>𝐙</m:t>
                          </m:r>
                        </m:e>
                        <m:sub>
                          <m:r>
                            <m:rPr>
                              <m:sty m:val="p"/>
                            </m:rPr>
                            <a:rPr lang="en-US" sz="2400" b="0" i="0" smtClean="0">
                              <a:latin typeface="Cambria Math"/>
                            </a:rPr>
                            <m:t>t</m:t>
                          </m:r>
                        </m:sub>
                      </m:sSub>
                      <m:r>
                        <a:rPr lang="en-US" sz="2400" b="1" i="0" smtClean="0">
                          <a:latin typeface="Cambria Math"/>
                        </a:rPr>
                        <m:t> −</m:t>
                      </m:r>
                      <m:r>
                        <a:rPr lang="en-US" sz="2400" b="1" i="0" smtClean="0">
                          <a:latin typeface="Cambria Math"/>
                        </a:rPr>
                        <m:t>𝐎</m:t>
                      </m:r>
                      <m:sSub>
                        <m:sSubPr>
                          <m:ctrlPr>
                            <a:rPr lang="en-US" sz="2400" b="1" i="1" smtClean="0">
                              <a:latin typeface="Cambria Math"/>
                            </a:rPr>
                          </m:ctrlPr>
                        </m:sSubPr>
                        <m:e>
                          <m:r>
                            <a:rPr lang="en-US" sz="2400" b="1" i="0" smtClean="0">
                              <a:latin typeface="Cambria Math"/>
                            </a:rPr>
                            <m:t>𝐗</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r>
                        <a:rPr lang="en-US" sz="2400" b="1" i="0" smtClean="0">
                          <a:latin typeface="Cambria Math"/>
                        </a:rPr>
                        <m:t>]</m:t>
                      </m:r>
                    </m:oMath>
                  </a14:m>
                  <a:r>
                    <a:rPr lang="en-US" sz="2400" dirty="0" smtClean="0">
                      <a:latin typeface="Georgia" pitchFamily="18" charset="0"/>
                    </a:rPr>
                    <a:t>           (8)</a:t>
                  </a:r>
                  <a:endParaRPr lang="en-US" sz="2400" dirty="0">
                    <a:latin typeface="Georgia"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124200" y="2102518"/>
                  <a:ext cx="5846857" cy="477888"/>
                </a:xfrm>
                <a:prstGeom prst="rect">
                  <a:avLst/>
                </a:prstGeom>
                <a:blipFill rotWithShape="1">
                  <a:blip r:embed="rId4"/>
                  <a:stretch>
                    <a:fillRect t="-10256" r="-730" b="-25641"/>
                  </a:stretch>
                </a:blipFill>
              </p:spPr>
              <p:txBody>
                <a:bodyPr/>
                <a:lstStyle/>
                <a:p>
                  <a:r>
                    <a:rPr lang="en-US">
                      <a:noFill/>
                    </a:rPr>
                    <a:t> </a:t>
                  </a:r>
                </a:p>
              </p:txBody>
            </p:sp>
          </mc:Fallback>
        </mc:AlternateContent>
      </p:grpSp>
      <p:grpSp>
        <p:nvGrpSpPr>
          <p:cNvPr id="18" name="Group 17"/>
          <p:cNvGrpSpPr/>
          <p:nvPr/>
        </p:nvGrpSpPr>
        <p:grpSpPr>
          <a:xfrm>
            <a:off x="189593" y="4191000"/>
            <a:ext cx="8932487" cy="497542"/>
            <a:chOff x="189593" y="2757080"/>
            <a:chExt cx="8455199" cy="497542"/>
          </a:xfrm>
        </p:grpSpPr>
        <p:sp>
          <p:nvSpPr>
            <p:cNvPr id="8" name="TextBox 7"/>
            <p:cNvSpPr txBox="1"/>
            <p:nvPr/>
          </p:nvSpPr>
          <p:spPr>
            <a:xfrm>
              <a:off x="189593" y="2792957"/>
              <a:ext cx="2564625" cy="461665"/>
            </a:xfrm>
            <a:prstGeom prst="rect">
              <a:avLst/>
            </a:prstGeom>
            <a:noFill/>
          </p:spPr>
          <p:txBody>
            <a:bodyPr wrap="none" rtlCol="0">
              <a:spAutoFit/>
            </a:bodyPr>
            <a:lstStyle/>
            <a:p>
              <a:r>
                <a:rPr lang="en-US" sz="2400" dirty="0">
                  <a:latin typeface="Georgia" pitchFamily="18" charset="0"/>
                </a:rPr>
                <a:t>Update </a:t>
              </a:r>
              <a:r>
                <a:rPr lang="en-US" sz="2400" dirty="0" smtClean="0">
                  <a:latin typeface="Georgia" pitchFamily="18" charset="0"/>
                </a:rPr>
                <a:t>covariance</a:t>
              </a:r>
              <a:endParaRPr lang="en-US" sz="2400" dirty="0">
                <a:latin typeface="Georgia" pitchFamily="18" charset="0"/>
              </a:endParaRPr>
            </a:p>
          </p:txBody>
        </p:sp>
        <mc:AlternateContent xmlns:mc="http://schemas.openxmlformats.org/markup-compatibility/2006">
          <mc:Choice xmlns:a14="http://schemas.microsoft.com/office/drawing/2010/main" Requires="a14">
            <p:sp>
              <p:nvSpPr>
                <p:cNvPr id="9" name="TextBox 8"/>
                <p:cNvSpPr txBox="1"/>
                <p:nvPr/>
              </p:nvSpPr>
              <p:spPr>
                <a:xfrm>
                  <a:off x="3211161" y="2757080"/>
                  <a:ext cx="5433631" cy="477888"/>
                </a:xfrm>
                <a:prstGeom prst="rect">
                  <a:avLst/>
                </a:prstGeom>
                <a:noFill/>
              </p:spPr>
              <p:txBody>
                <a:bodyPr wrap="none" rtlCol="0">
                  <a:spAutoFit/>
                </a:bodyPr>
                <a:lstStyle/>
                <a:p>
                  <a:r>
                    <a:rPr lang="en-US" sz="2400" b="0" dirty="0" smtClean="0"/>
                    <a:t> </a:t>
                  </a:r>
                  <a14:m>
                    <m:oMath xmlns:m="http://schemas.openxmlformats.org/officeDocument/2006/math">
                      <m:sSub>
                        <m:sSubPr>
                          <m:ctrlPr>
                            <a:rPr lang="en-US" sz="2400" b="0" i="1" smtClean="0">
                              <a:latin typeface="Cambria Math"/>
                            </a:rPr>
                          </m:ctrlPr>
                        </m:sSubPr>
                        <m:e>
                          <m:r>
                            <a:rPr lang="en-US" sz="2400" b="1" i="0" smtClean="0">
                              <a:latin typeface="Cambria Math"/>
                            </a:rPr>
                            <m:t>𝐒</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sub>
                      </m:sSub>
                      <m:r>
                        <a:rPr lang="en-US" sz="2400" b="0" i="0" smtClean="0">
                          <a:latin typeface="Cambria Math"/>
                        </a:rPr>
                        <m:t>=</m:t>
                      </m:r>
                      <m:d>
                        <m:dPr>
                          <m:begChr m:val="["/>
                          <m:endChr m:val="]"/>
                          <m:ctrlPr>
                            <a:rPr lang="en-US" sz="2400" b="0" i="1" smtClean="0">
                              <a:latin typeface="Cambria Math"/>
                            </a:rPr>
                          </m:ctrlPr>
                        </m:dPr>
                        <m:e>
                          <m:r>
                            <a:rPr lang="en-US" sz="2400" b="1" i="0" smtClean="0">
                              <a:latin typeface="Cambria Math"/>
                            </a:rPr>
                            <m:t>𝐈</m:t>
                          </m:r>
                          <m:r>
                            <a:rPr lang="en-US" sz="2400" b="0" i="0" smtClean="0">
                              <a:latin typeface="Cambria Math"/>
                            </a:rPr>
                            <m:t> −</m:t>
                          </m:r>
                          <m:sSub>
                            <m:sSubPr>
                              <m:ctrlPr>
                                <a:rPr lang="en-US" sz="2400" b="0" i="1" smtClean="0">
                                  <a:latin typeface="Cambria Math"/>
                                </a:rPr>
                              </m:ctrlPr>
                            </m:sSubPr>
                            <m:e>
                              <m:r>
                                <a:rPr lang="en-US" sz="2400" b="1" i="0" smtClean="0">
                                  <a:latin typeface="Cambria Math"/>
                                </a:rPr>
                                <m:t>𝐊</m:t>
                              </m:r>
                            </m:e>
                            <m:sub>
                              <m:r>
                                <m:rPr>
                                  <m:sty m:val="p"/>
                                </m:rPr>
                                <a:rPr lang="en-US" sz="2400" b="0" i="0" smtClean="0">
                                  <a:latin typeface="Cambria Math"/>
                                </a:rPr>
                                <m:t>t</m:t>
                              </m:r>
                            </m:sub>
                          </m:sSub>
                          <m:r>
                            <a:rPr lang="en-US" sz="2400" b="1" i="0" smtClean="0">
                              <a:latin typeface="Cambria Math"/>
                            </a:rPr>
                            <m:t>𝐎</m:t>
                          </m:r>
                        </m:e>
                      </m:d>
                      <m:sSub>
                        <m:sSubPr>
                          <m:ctrlPr>
                            <a:rPr lang="en-US" sz="2400" b="0" i="1" smtClean="0">
                              <a:latin typeface="Cambria Math"/>
                            </a:rPr>
                          </m:ctrlPr>
                        </m:sSubPr>
                        <m:e>
                          <m:r>
                            <a:rPr lang="en-US" sz="2400" b="1" i="0" smtClean="0">
                              <a:latin typeface="Cambria Math"/>
                            </a:rPr>
                            <m:t>𝐒</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oMath>
                  </a14:m>
                  <a:r>
                    <a:rPr lang="en-US" sz="2400" dirty="0" smtClean="0">
                      <a:latin typeface="Georgia" pitchFamily="18" charset="0"/>
                    </a:rPr>
                    <a:t>                             </a:t>
                  </a:r>
                  <a:r>
                    <a:rPr lang="en-US" sz="2400" dirty="0" smtClean="0">
                      <a:latin typeface="Georgia" pitchFamily="18" charset="0"/>
                    </a:rPr>
                    <a:t>(</a:t>
                  </a:r>
                  <a:r>
                    <a:rPr lang="en-US" sz="2400" dirty="0">
                      <a:latin typeface="Georgia" pitchFamily="18" charset="0"/>
                    </a:rPr>
                    <a:t>9</a:t>
                  </a:r>
                  <a:r>
                    <a:rPr lang="en-US" sz="2400" dirty="0" smtClean="0">
                      <a:latin typeface="Georgia" pitchFamily="18" charset="0"/>
                    </a:rPr>
                    <a:t>)</a:t>
                  </a:r>
                  <a:endParaRPr lang="en-US" sz="2400" dirty="0">
                    <a:latin typeface="Georgia"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3211161" y="2757080"/>
                  <a:ext cx="5433631" cy="477888"/>
                </a:xfrm>
                <a:prstGeom prst="rect">
                  <a:avLst/>
                </a:prstGeom>
                <a:blipFill rotWithShape="1">
                  <a:blip r:embed="rId5"/>
                  <a:stretch>
                    <a:fillRect t="-10256" b="-24359"/>
                  </a:stretch>
                </a:blipFill>
              </p:spPr>
              <p:txBody>
                <a:bodyPr/>
                <a:lstStyle/>
                <a:p>
                  <a:r>
                    <a:rPr lang="en-US">
                      <a:noFill/>
                    </a:rPr>
                    <a:t> </a:t>
                  </a:r>
                </a:p>
              </p:txBody>
            </p:sp>
          </mc:Fallback>
        </mc:AlternateContent>
      </p:grpSp>
      <p:grpSp>
        <p:nvGrpSpPr>
          <p:cNvPr id="10" name="Group 9"/>
          <p:cNvGrpSpPr/>
          <p:nvPr/>
        </p:nvGrpSpPr>
        <p:grpSpPr>
          <a:xfrm>
            <a:off x="152400" y="2706890"/>
            <a:ext cx="8808025" cy="581378"/>
            <a:chOff x="152400" y="1335290"/>
            <a:chExt cx="8808025" cy="581378"/>
          </a:xfrm>
        </p:grpSpPr>
        <p:sp>
          <p:nvSpPr>
            <p:cNvPr id="4" name="TextBox 3"/>
            <p:cNvSpPr txBox="1"/>
            <p:nvPr/>
          </p:nvSpPr>
          <p:spPr>
            <a:xfrm>
              <a:off x="152400" y="1455003"/>
              <a:ext cx="3484861" cy="461665"/>
            </a:xfrm>
            <a:prstGeom prst="rect">
              <a:avLst/>
            </a:prstGeom>
            <a:noFill/>
          </p:spPr>
          <p:txBody>
            <a:bodyPr wrap="square" rtlCol="0">
              <a:spAutoFit/>
            </a:bodyPr>
            <a:lstStyle/>
            <a:p>
              <a:r>
                <a:rPr lang="en-US" sz="2400" dirty="0" smtClean="0">
                  <a:latin typeface="Georgia" pitchFamily="18" charset="0"/>
                </a:rPr>
                <a:t>Calculate </a:t>
              </a:r>
              <a:r>
                <a:rPr lang="en-US" sz="2400" dirty="0" err="1" smtClean="0">
                  <a:latin typeface="Georgia" pitchFamily="18" charset="0"/>
                </a:rPr>
                <a:t>Kalman</a:t>
              </a:r>
              <a:r>
                <a:rPr lang="en-US" sz="2400" dirty="0" smtClean="0">
                  <a:latin typeface="Georgia" pitchFamily="18" charset="0"/>
                </a:rPr>
                <a:t> gain</a:t>
              </a:r>
              <a:endParaRPr lang="en-US" sz="2000" dirty="0">
                <a:latin typeface="Georgia"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3352800" y="1335290"/>
                  <a:ext cx="5607625" cy="581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1" i="0" smtClean="0">
                                <a:latin typeface="Cambria Math"/>
                              </a:rPr>
                              <m:t>𝐊</m:t>
                            </m:r>
                          </m:e>
                          <m:sub>
                            <m:r>
                              <m:rPr>
                                <m:sty m:val="p"/>
                              </m:rPr>
                              <a:rPr lang="en-US" sz="2400" b="0" i="0" smtClean="0">
                                <a:latin typeface="Cambria Math"/>
                              </a:rPr>
                              <m:t>t</m:t>
                            </m:r>
                          </m:sub>
                        </m:sSub>
                        <m:r>
                          <a:rPr lang="en-US" sz="2400" b="0" i="0" smtClean="0">
                            <a:latin typeface="Cambria Math"/>
                          </a:rPr>
                          <m:t>=</m:t>
                        </m:r>
                        <m:sSub>
                          <m:sSubPr>
                            <m:ctrlPr>
                              <a:rPr lang="en-US" sz="2400" b="0" i="1" smtClean="0">
                                <a:latin typeface="Cambria Math"/>
                              </a:rPr>
                            </m:ctrlPr>
                          </m:sSubPr>
                          <m:e>
                            <m:r>
                              <a:rPr lang="en-US" sz="2400" b="1" i="0" smtClean="0">
                                <a:latin typeface="Cambria Math"/>
                              </a:rPr>
                              <m:t>𝐒</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sSup>
                          <m:sSupPr>
                            <m:ctrlPr>
                              <a:rPr lang="en-US" sz="2400" b="0" i="1" smtClean="0">
                                <a:latin typeface="Cambria Math"/>
                              </a:rPr>
                            </m:ctrlPr>
                          </m:sSupPr>
                          <m:e>
                            <m:r>
                              <a:rPr lang="en-US" sz="2400" b="1" i="0" smtClean="0">
                                <a:latin typeface="Cambria Math"/>
                              </a:rPr>
                              <m:t>𝐎</m:t>
                            </m:r>
                          </m:e>
                          <m:sup>
                            <m:r>
                              <m:rPr>
                                <m:sty m:val="p"/>
                              </m:rPr>
                              <a:rPr lang="en-US" sz="2400" b="0" i="0" smtClean="0">
                                <a:latin typeface="Cambria Math"/>
                              </a:rPr>
                              <m:t>T</m:t>
                            </m:r>
                          </m:sup>
                        </m:sSup>
                        <m:sSup>
                          <m:sSupPr>
                            <m:ctrlPr>
                              <a:rPr lang="en-US" sz="2400" b="0" i="1" smtClean="0">
                                <a:latin typeface="Cambria Math"/>
                              </a:rPr>
                            </m:ctrlPr>
                          </m:sSupPr>
                          <m:e>
                            <m:d>
                              <m:dPr>
                                <m:begChr m:val="["/>
                                <m:endChr m:val="]"/>
                                <m:ctrlPr>
                                  <a:rPr lang="en-US" sz="2400" b="0" i="1" smtClean="0">
                                    <a:latin typeface="Cambria Math"/>
                                  </a:rPr>
                                </m:ctrlPr>
                              </m:dPr>
                              <m:e>
                                <m:r>
                                  <a:rPr lang="en-US" sz="2400" b="1" i="0" smtClean="0">
                                    <a:latin typeface="Cambria Math"/>
                                  </a:rPr>
                                  <m:t>𝐎</m:t>
                                </m:r>
                                <m:sSub>
                                  <m:sSubPr>
                                    <m:ctrlPr>
                                      <a:rPr lang="en-US" sz="2400" b="0" i="1" smtClean="0">
                                        <a:latin typeface="Cambria Math"/>
                                      </a:rPr>
                                    </m:ctrlPr>
                                  </m:sSubPr>
                                  <m:e>
                                    <m:r>
                                      <a:rPr lang="en-US" sz="2400" b="1" i="0" smtClean="0">
                                        <a:latin typeface="Cambria Math"/>
                                      </a:rPr>
                                      <m:t>𝐒</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sSup>
                                  <m:sSupPr>
                                    <m:ctrlPr>
                                      <a:rPr lang="en-US" sz="2400" b="0" i="1" smtClean="0">
                                        <a:latin typeface="Cambria Math"/>
                                      </a:rPr>
                                    </m:ctrlPr>
                                  </m:sSupPr>
                                  <m:e>
                                    <m:r>
                                      <a:rPr lang="en-US" sz="2400" b="1" i="0" smtClean="0">
                                        <a:latin typeface="Cambria Math"/>
                                      </a:rPr>
                                      <m:t>𝐎</m:t>
                                    </m:r>
                                  </m:e>
                                  <m:sup>
                                    <m:r>
                                      <m:rPr>
                                        <m:sty m:val="p"/>
                                      </m:rPr>
                                      <a:rPr lang="en-US" sz="2400" b="0" i="0" smtClean="0">
                                        <a:latin typeface="Cambria Math"/>
                                      </a:rPr>
                                      <m:t>T</m:t>
                                    </m:r>
                                  </m:sup>
                                </m:sSup>
                                <m:r>
                                  <a:rPr lang="en-US" sz="2400" b="0" i="0" smtClean="0">
                                    <a:latin typeface="Cambria Math"/>
                                  </a:rPr>
                                  <m:t>+</m:t>
                                </m:r>
                                <m:r>
                                  <a:rPr lang="en-US" sz="2400" b="1" i="0" smtClean="0">
                                    <a:latin typeface="Cambria Math"/>
                                  </a:rPr>
                                  <m:t>𝐑</m:t>
                                </m:r>
                              </m:e>
                            </m:d>
                          </m:e>
                          <m:sup>
                            <m:r>
                              <a:rPr lang="en-US" sz="2400" b="0" i="0" smtClean="0">
                                <a:latin typeface="Cambria Math"/>
                              </a:rPr>
                              <m:t>−1</m:t>
                            </m:r>
                          </m:sup>
                        </m:sSup>
                        <m:r>
                          <a:rPr lang="en-US" sz="2400" b="0" i="0" smtClean="0">
                            <a:latin typeface="Cambria Math"/>
                          </a:rPr>
                          <m:t>           (7)</m:t>
                        </m:r>
                      </m:oMath>
                    </m:oMathPara>
                  </a14:m>
                  <a:endParaRPr lang="en-US" sz="2400" b="0" dirty="0" smtClean="0">
                    <a:latin typeface="Georgia"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352800" y="1335290"/>
                  <a:ext cx="5607625" cy="581378"/>
                </a:xfrm>
                <a:prstGeom prst="rect">
                  <a:avLst/>
                </a:prstGeom>
                <a:blipFill rotWithShape="1">
                  <a:blip r:embed="rId6"/>
                  <a:stretch>
                    <a:fillRect/>
                  </a:stretch>
                </a:blipFill>
              </p:spPr>
              <p:txBody>
                <a:bodyPr/>
                <a:lstStyle/>
                <a:p>
                  <a:r>
                    <a:rPr lang="en-US">
                      <a:noFill/>
                    </a:rPr>
                    <a:t> </a:t>
                  </a:r>
                </a:p>
              </p:txBody>
            </p:sp>
          </mc:Fallback>
        </mc:AlternateContent>
      </p:grpSp>
      <p:grpSp>
        <p:nvGrpSpPr>
          <p:cNvPr id="22" name="Group 21"/>
          <p:cNvGrpSpPr/>
          <p:nvPr/>
        </p:nvGrpSpPr>
        <p:grpSpPr>
          <a:xfrm>
            <a:off x="228600" y="4953000"/>
            <a:ext cx="8846600" cy="508666"/>
            <a:chOff x="228600" y="3893403"/>
            <a:chExt cx="8846600" cy="508666"/>
          </a:xfrm>
        </p:grpSpPr>
        <p:sp>
          <p:nvSpPr>
            <p:cNvPr id="13" name="TextBox 12"/>
            <p:cNvSpPr txBox="1"/>
            <p:nvPr/>
          </p:nvSpPr>
          <p:spPr>
            <a:xfrm>
              <a:off x="228600" y="3893403"/>
              <a:ext cx="2753975" cy="461665"/>
            </a:xfrm>
            <a:prstGeom prst="rect">
              <a:avLst/>
            </a:prstGeom>
            <a:noFill/>
          </p:spPr>
          <p:txBody>
            <a:bodyPr wrap="square" rtlCol="0">
              <a:spAutoFit/>
            </a:bodyPr>
            <a:lstStyle/>
            <a:p>
              <a:r>
                <a:rPr lang="en-US" sz="2400" dirty="0" smtClean="0">
                  <a:latin typeface="Georgia" pitchFamily="18" charset="0"/>
                </a:rPr>
                <a:t>Predict state</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3352800" y="3924181"/>
                  <a:ext cx="5722400" cy="477888"/>
                </a:xfrm>
                <a:prstGeom prst="rect">
                  <a:avLst/>
                </a:prstGeom>
                <a:noFill/>
              </p:spPr>
              <p:txBody>
                <a:bodyPr wrap="none" rtlCol="0">
                  <a:spAutoFit/>
                </a:bodyPr>
                <a:lstStyle/>
                <a:p>
                  <a:r>
                    <a:rPr lang="en-US" sz="2400" dirty="0" smtClean="0">
                      <a:latin typeface="Georgia" pitchFamily="18" charset="0"/>
                    </a:rPr>
                    <a:t> </a:t>
                  </a:r>
                  <a14:m>
                    <m:oMath xmlns:m="http://schemas.openxmlformats.org/officeDocument/2006/math">
                      <m:sSub>
                        <m:sSubPr>
                          <m:ctrlPr>
                            <a:rPr lang="en-US" sz="2400" b="0" i="1" smtClean="0">
                              <a:latin typeface="Cambria Math"/>
                            </a:rPr>
                          </m:ctrlPr>
                        </m:sSubPr>
                        <m:e>
                          <m:r>
                            <a:rPr lang="en-US" sz="2400" b="1" i="0" smtClean="0">
                              <a:latin typeface="Cambria Math"/>
                            </a:rPr>
                            <m:t>𝐗</m:t>
                          </m:r>
                        </m:e>
                        <m:sub>
                          <m:r>
                            <m:rPr>
                              <m:sty m:val="p"/>
                            </m:rPr>
                            <a:rPr lang="en-US" sz="2400" b="0" i="0" smtClean="0">
                              <a:latin typeface="Cambria Math"/>
                            </a:rPr>
                            <m:t>t</m:t>
                          </m:r>
                          <m:r>
                            <a:rPr lang="en-US" sz="2400" b="0" i="0" smtClean="0">
                              <a:latin typeface="Cambria Math"/>
                            </a:rPr>
                            <m:t>+1,</m:t>
                          </m:r>
                          <m:r>
                            <m:rPr>
                              <m:sty m:val="p"/>
                            </m:rPr>
                            <a:rPr lang="en-US" sz="2400" b="0" i="0" smtClean="0">
                              <a:latin typeface="Cambria Math"/>
                            </a:rPr>
                            <m:t>t</m:t>
                          </m:r>
                        </m:sub>
                      </m:sSub>
                      <m:r>
                        <a:rPr lang="en-US" sz="2400" b="0" i="0" smtClean="0">
                          <a:latin typeface="Cambria Math"/>
                        </a:rPr>
                        <m:t>= </m:t>
                      </m:r>
                      <m:r>
                        <a:rPr lang="az-Cyrl-AZ" sz="2400" b="1" i="0" smtClean="0">
                          <a:latin typeface="Cambria Math"/>
                        </a:rPr>
                        <m:t>Ф</m:t>
                      </m:r>
                      <m:sSub>
                        <m:sSubPr>
                          <m:ctrlPr>
                            <a:rPr lang="en-US" sz="2400" i="1">
                              <a:latin typeface="Cambria Math"/>
                            </a:rPr>
                          </m:ctrlPr>
                        </m:sSubPr>
                        <m:e>
                          <m:r>
                            <a:rPr lang="en-US" sz="2400" b="1" i="0">
                              <a:latin typeface="Cambria Math"/>
                            </a:rPr>
                            <m:t>𝐗</m:t>
                          </m:r>
                        </m:e>
                        <m:sub>
                          <m:r>
                            <m:rPr>
                              <m:sty m:val="p"/>
                            </m:rPr>
                            <a:rPr lang="en-US" sz="2400" i="0">
                              <a:latin typeface="Cambria Math"/>
                            </a:rPr>
                            <m:t>t</m:t>
                          </m:r>
                          <m:r>
                            <a:rPr lang="en-US" sz="2400" i="0">
                              <a:latin typeface="Cambria Math"/>
                            </a:rPr>
                            <m:t>,</m:t>
                          </m:r>
                          <m:r>
                            <m:rPr>
                              <m:sty m:val="p"/>
                            </m:rPr>
                            <a:rPr lang="en-US" sz="2400" i="0">
                              <a:latin typeface="Cambria Math"/>
                            </a:rPr>
                            <m:t>t</m:t>
                          </m:r>
                        </m:sub>
                      </m:sSub>
                    </m:oMath>
                  </a14:m>
                  <a:r>
                    <a:rPr lang="en-US" sz="2400" dirty="0" smtClean="0"/>
                    <a:t>                                            </a:t>
                  </a:r>
                  <a:r>
                    <a:rPr lang="en-US" sz="2400" dirty="0" smtClean="0">
                      <a:latin typeface="Georgia" pitchFamily="18" charset="0"/>
                    </a:rPr>
                    <a:t>(10)</a:t>
                  </a:r>
                  <a:endParaRPr lang="en-US" sz="2400" dirty="0">
                    <a:latin typeface="Georgia"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352800" y="3924181"/>
                  <a:ext cx="5722400" cy="477888"/>
                </a:xfrm>
                <a:prstGeom prst="rect">
                  <a:avLst/>
                </a:prstGeom>
                <a:blipFill rotWithShape="1">
                  <a:blip r:embed="rId7"/>
                  <a:stretch>
                    <a:fillRect t="-10256" r="-639" b="-25641"/>
                  </a:stretch>
                </a:blipFill>
              </p:spPr>
              <p:txBody>
                <a:bodyPr/>
                <a:lstStyle/>
                <a:p>
                  <a:r>
                    <a:rPr lang="en-US">
                      <a:noFill/>
                    </a:rPr>
                    <a:t> </a:t>
                  </a:r>
                </a:p>
              </p:txBody>
            </p:sp>
          </mc:Fallback>
        </mc:AlternateContent>
      </p:grpSp>
      <p:grpSp>
        <p:nvGrpSpPr>
          <p:cNvPr id="20" name="Group 19"/>
          <p:cNvGrpSpPr/>
          <p:nvPr/>
        </p:nvGrpSpPr>
        <p:grpSpPr>
          <a:xfrm>
            <a:off x="217714" y="5618874"/>
            <a:ext cx="8871160" cy="501516"/>
            <a:chOff x="182768" y="5329535"/>
            <a:chExt cx="9297288" cy="501516"/>
          </a:xfrm>
        </p:grpSpPr>
        <p:sp>
          <p:nvSpPr>
            <p:cNvPr id="15" name="TextBox 14"/>
            <p:cNvSpPr txBox="1"/>
            <p:nvPr/>
          </p:nvSpPr>
          <p:spPr>
            <a:xfrm>
              <a:off x="182768" y="5329535"/>
              <a:ext cx="2817702" cy="461665"/>
            </a:xfrm>
            <a:prstGeom prst="rect">
              <a:avLst/>
            </a:prstGeom>
            <a:noFill/>
          </p:spPr>
          <p:txBody>
            <a:bodyPr wrap="none" rtlCol="0">
              <a:spAutoFit/>
            </a:bodyPr>
            <a:lstStyle/>
            <a:p>
              <a:r>
                <a:rPr lang="en-US" sz="2400" dirty="0" smtClean="0">
                  <a:latin typeface="Georgia" pitchFamily="18" charset="0"/>
                </a:rPr>
                <a:t>Predict covariance</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14" name="TextBox 13"/>
                <p:cNvSpPr txBox="1"/>
                <p:nvPr/>
              </p:nvSpPr>
              <p:spPr>
                <a:xfrm>
                  <a:off x="3528236" y="5338096"/>
                  <a:ext cx="5951820" cy="492955"/>
                </a:xfrm>
                <a:prstGeom prst="rect">
                  <a:avLst/>
                </a:prstGeom>
                <a:noFill/>
              </p:spPr>
              <p:txBody>
                <a:bodyPr wrap="square" rtlCol="0">
                  <a:spAutoFit/>
                </a:bodyPr>
                <a:lstStyle/>
                <a:p>
                  <a14:m>
                    <m:oMath xmlns:m="http://schemas.openxmlformats.org/officeDocument/2006/math">
                      <m:sSub>
                        <m:sSubPr>
                          <m:ctrlPr>
                            <a:rPr lang="en-US" sz="2400" i="1">
                              <a:latin typeface="Cambria Math"/>
                            </a:rPr>
                          </m:ctrlPr>
                        </m:sSubPr>
                        <m:e>
                          <m:r>
                            <a:rPr lang="en-US" sz="2400" b="1" i="0" smtClean="0">
                              <a:latin typeface="Cambria Math"/>
                            </a:rPr>
                            <m:t>𝐒</m:t>
                          </m:r>
                        </m:e>
                        <m:sub>
                          <m:r>
                            <m:rPr>
                              <m:sty m:val="p"/>
                            </m:rPr>
                            <a:rPr lang="en-US" sz="2400">
                              <a:latin typeface="Cambria Math"/>
                            </a:rPr>
                            <m:t>t</m:t>
                          </m:r>
                          <m:r>
                            <a:rPr lang="en-US" sz="2400">
                              <a:latin typeface="Cambria Math"/>
                            </a:rPr>
                            <m:t>+1,</m:t>
                          </m:r>
                          <m:r>
                            <m:rPr>
                              <m:sty m:val="p"/>
                            </m:rPr>
                            <a:rPr lang="en-US" sz="2400">
                              <a:latin typeface="Cambria Math"/>
                            </a:rPr>
                            <m:t>t</m:t>
                          </m:r>
                        </m:sub>
                      </m:sSub>
                      <m:r>
                        <a:rPr lang="en-US" sz="2400">
                          <a:latin typeface="Cambria Math"/>
                        </a:rPr>
                        <m:t>= </m:t>
                      </m:r>
                      <m:r>
                        <a:rPr lang="az-Cyrl-AZ" sz="2400" b="1">
                          <a:latin typeface="Cambria Math"/>
                        </a:rPr>
                        <m:t>Ф</m:t>
                      </m:r>
                      <m:sSub>
                        <m:sSubPr>
                          <m:ctrlPr>
                            <a:rPr lang="en-US" sz="2400" i="1">
                              <a:latin typeface="Cambria Math"/>
                            </a:rPr>
                          </m:ctrlPr>
                        </m:sSubPr>
                        <m:e>
                          <m:r>
                            <a:rPr lang="en-US" sz="2400" b="1" i="0" smtClean="0">
                              <a:latin typeface="Cambria Math"/>
                            </a:rPr>
                            <m:t>𝐒</m:t>
                          </m:r>
                        </m:e>
                        <m:sub>
                          <m:r>
                            <m:rPr>
                              <m:sty m:val="p"/>
                            </m:rPr>
                            <a:rPr lang="en-US" sz="2400">
                              <a:latin typeface="Cambria Math"/>
                            </a:rPr>
                            <m:t>t</m:t>
                          </m:r>
                          <m:r>
                            <a:rPr lang="en-US" sz="2400">
                              <a:latin typeface="Cambria Math"/>
                            </a:rPr>
                            <m:t>,</m:t>
                          </m:r>
                          <m:r>
                            <m:rPr>
                              <m:sty m:val="p"/>
                            </m:rPr>
                            <a:rPr lang="en-US" sz="2400">
                              <a:latin typeface="Cambria Math"/>
                            </a:rPr>
                            <m:t>t</m:t>
                          </m:r>
                        </m:sub>
                      </m:sSub>
                      <m:sSup>
                        <m:sSupPr>
                          <m:ctrlPr>
                            <a:rPr lang="en-US" sz="2400" b="1" i="1" smtClean="0">
                              <a:latin typeface="Cambria Math"/>
                            </a:rPr>
                          </m:ctrlPr>
                        </m:sSupPr>
                        <m:e>
                          <m:r>
                            <a:rPr lang="az-Cyrl-AZ" sz="2400" b="1">
                              <a:latin typeface="Cambria Math"/>
                            </a:rPr>
                            <m:t>Ф</m:t>
                          </m:r>
                        </m:e>
                        <m:sup>
                          <m:r>
                            <m:rPr>
                              <m:sty m:val="p"/>
                            </m:rPr>
                            <a:rPr lang="en-US" sz="2400" b="0" i="0" smtClean="0">
                              <a:latin typeface="Cambria Math"/>
                            </a:rPr>
                            <m:t>T</m:t>
                          </m:r>
                        </m:sup>
                      </m:sSup>
                      <m:r>
                        <a:rPr lang="en-US" sz="2400" b="1" i="0" smtClean="0">
                          <a:latin typeface="Cambria Math"/>
                        </a:rPr>
                        <m:t>+</m:t>
                      </m:r>
                      <m:sSub>
                        <m:sSubPr>
                          <m:ctrlPr>
                            <a:rPr lang="en-US" sz="2400" b="1" i="1" smtClean="0">
                              <a:latin typeface="Cambria Math"/>
                            </a:rPr>
                          </m:ctrlPr>
                        </m:sSubPr>
                        <m:e>
                          <m:r>
                            <a:rPr lang="en-US" sz="2400" b="1" i="0" smtClean="0">
                              <a:latin typeface="Cambria Math"/>
                            </a:rPr>
                            <m:t>𝐐</m:t>
                          </m:r>
                        </m:e>
                        <m:sub>
                          <m:r>
                            <m:rPr>
                              <m:sty m:val="p"/>
                            </m:rPr>
                            <a:rPr lang="en-US" sz="2400" b="0" i="0" smtClean="0">
                              <a:latin typeface="Cambria Math"/>
                            </a:rPr>
                            <m:t>t</m:t>
                          </m:r>
                        </m:sub>
                      </m:sSub>
                    </m:oMath>
                  </a14:m>
                  <a:r>
                    <a:rPr lang="en-US" sz="2400" dirty="0" smtClean="0">
                      <a:latin typeface="Georgia" pitchFamily="18" charset="0"/>
                    </a:rPr>
                    <a:t>                            (11)</a:t>
                  </a:r>
                  <a:endParaRPr lang="en-US" sz="2400" dirty="0">
                    <a:latin typeface="Georgia"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528236" y="5338096"/>
                  <a:ext cx="5951820" cy="492955"/>
                </a:xfrm>
                <a:prstGeom prst="rect">
                  <a:avLst/>
                </a:prstGeom>
                <a:blipFill rotWithShape="1">
                  <a:blip r:embed="rId8"/>
                  <a:stretch>
                    <a:fillRect t="-7407" b="-23457"/>
                  </a:stretch>
                </a:blipFill>
              </p:spPr>
              <p:txBody>
                <a:bodyPr/>
                <a:lstStyle/>
                <a:p>
                  <a:r>
                    <a:rPr lang="en-US">
                      <a:noFill/>
                    </a:rPr>
                    <a:t> </a:t>
                  </a:r>
                </a:p>
              </p:txBody>
            </p:sp>
          </mc:Fallback>
        </mc:AlternateContent>
      </p:grpSp>
      <p:sp>
        <p:nvSpPr>
          <p:cNvPr id="25" name="TextBox 24"/>
          <p:cNvSpPr txBox="1"/>
          <p:nvPr/>
        </p:nvSpPr>
        <p:spPr>
          <a:xfrm>
            <a:off x="228600" y="1166326"/>
            <a:ext cx="5029200" cy="1200329"/>
          </a:xfrm>
          <a:prstGeom prst="rect">
            <a:avLst/>
          </a:prstGeom>
          <a:noFill/>
        </p:spPr>
        <p:txBody>
          <a:bodyPr wrap="square" rtlCol="0">
            <a:spAutoFit/>
          </a:bodyPr>
          <a:lstStyle/>
          <a:p>
            <a:pPr marL="342900" indent="-342900">
              <a:buFont typeface="Arial" pitchFamily="34" charset="0"/>
              <a:buChar char="•"/>
            </a:pPr>
            <a:r>
              <a:rPr lang="en-US" sz="2400" dirty="0" smtClean="0">
                <a:latin typeface="Georgia" pitchFamily="18" charset="0"/>
              </a:rPr>
              <a:t>Linear motion models </a:t>
            </a:r>
          </a:p>
          <a:p>
            <a:pPr marL="342900" indent="-342900">
              <a:buFont typeface="Arial" pitchFamily="34" charset="0"/>
              <a:buChar char="•"/>
            </a:pPr>
            <a:r>
              <a:rPr lang="en-US" sz="2400" dirty="0" smtClean="0">
                <a:latin typeface="Georgia" pitchFamily="18" charset="0"/>
              </a:rPr>
              <a:t>Gaussian noises</a:t>
            </a:r>
          </a:p>
          <a:p>
            <a:pPr marL="342900" indent="-342900">
              <a:buFont typeface="Arial" pitchFamily="34" charset="0"/>
              <a:buChar char="•"/>
            </a:pPr>
            <a:r>
              <a:rPr lang="en-US" sz="2400" dirty="0" smtClean="0">
                <a:latin typeface="Georgia" pitchFamily="18" charset="0"/>
              </a:rPr>
              <a:t>Low computational complexity</a:t>
            </a:r>
            <a:endParaRPr lang="en-US" sz="2400" dirty="0">
              <a:latin typeface="Georgia" pitchFamily="18" charset="0"/>
            </a:endParaRPr>
          </a:p>
        </p:txBody>
      </p:sp>
    </p:spTree>
    <p:extLst>
      <p:ext uri="{BB962C8B-B14F-4D97-AF65-F5344CB8AC3E}">
        <p14:creationId xmlns:p14="http://schemas.microsoft.com/office/powerpoint/2010/main" val="1014073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5334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304800"/>
            <a:ext cx="9144000" cy="1066800"/>
          </a:xfrm>
        </p:spPr>
        <p:txBody>
          <a:bodyPr>
            <a:noAutofit/>
          </a:bodyPr>
          <a:lstStyle/>
          <a:p>
            <a:r>
              <a:rPr lang="en-US" sz="3600" b="1" dirty="0" smtClean="0">
                <a:latin typeface="Georgia" pitchFamily="18" charset="0"/>
                <a:ea typeface="ＭＳ Ｐゴシック" charset="-128"/>
                <a:cs typeface="Arial" pitchFamily="34" charset="0"/>
              </a:rPr>
              <a:t>Basic particle </a:t>
            </a:r>
            <a:r>
              <a:rPr lang="en-US" sz="3600" b="1" dirty="0">
                <a:latin typeface="Georgia" pitchFamily="18" charset="0"/>
                <a:ea typeface="ＭＳ Ｐゴシック" charset="-128"/>
                <a:cs typeface="Arial" pitchFamily="34" charset="0"/>
              </a:rPr>
              <a:t>f</a:t>
            </a:r>
            <a:r>
              <a:rPr lang="en-US" sz="3600" b="1" dirty="0" smtClean="0">
                <a:latin typeface="Georgia" pitchFamily="18" charset="0"/>
                <a:ea typeface="ＭＳ Ｐゴシック" charset="-128"/>
                <a:cs typeface="Arial" pitchFamily="34" charset="0"/>
              </a:rPr>
              <a:t>ilter</a:t>
            </a:r>
          </a:p>
        </p:txBody>
      </p:sp>
      <p:grpSp>
        <p:nvGrpSpPr>
          <p:cNvPr id="17" name="Group 16"/>
          <p:cNvGrpSpPr/>
          <p:nvPr/>
        </p:nvGrpSpPr>
        <p:grpSpPr>
          <a:xfrm>
            <a:off x="152400" y="3295934"/>
            <a:ext cx="9048590" cy="585801"/>
            <a:chOff x="152400" y="1904117"/>
            <a:chExt cx="9048590" cy="585801"/>
          </a:xfrm>
        </p:grpSpPr>
        <p:sp>
          <p:nvSpPr>
            <p:cNvPr id="3" name="TextBox 2"/>
            <p:cNvSpPr txBox="1"/>
            <p:nvPr/>
          </p:nvSpPr>
          <p:spPr>
            <a:xfrm>
              <a:off x="152400" y="1966186"/>
              <a:ext cx="2842445" cy="461665"/>
            </a:xfrm>
            <a:prstGeom prst="rect">
              <a:avLst/>
            </a:prstGeom>
            <a:noFill/>
          </p:spPr>
          <p:txBody>
            <a:bodyPr wrap="none" rtlCol="0">
              <a:spAutoFit/>
            </a:bodyPr>
            <a:lstStyle/>
            <a:p>
              <a:r>
                <a:rPr lang="en-US" sz="2400" dirty="0">
                  <a:latin typeface="Georgia" pitchFamily="18" charset="0"/>
                </a:rPr>
                <a:t>Transition </a:t>
              </a:r>
              <a:r>
                <a:rPr lang="en-US" sz="2400" dirty="0" smtClean="0">
                  <a:latin typeface="Georgia" pitchFamily="18" charset="0"/>
                </a:rPr>
                <a:t>particles</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3505200" y="1904117"/>
                  <a:ext cx="5695790" cy="585801"/>
                </a:xfrm>
                <a:prstGeom prst="rect">
                  <a:avLst/>
                </a:prstGeom>
                <a:noFill/>
              </p:spPr>
              <p:txBody>
                <a:bodyPr wrap="none" rtlCol="0">
                  <a:spAutoFit/>
                </a:bodyPr>
                <a:lstStyle/>
                <a:p>
                  <a:r>
                    <a:rPr lang="en-US" sz="2200" dirty="0" smtClean="0">
                      <a:latin typeface="Georgia" pitchFamily="18" charset="0"/>
                    </a:rPr>
                    <a:t> </a:t>
                  </a:r>
                  <a14:m>
                    <m:oMath xmlns:m="http://schemas.openxmlformats.org/officeDocument/2006/math">
                      <m:sSubSup>
                        <m:sSubSupPr>
                          <m:ctrlPr>
                            <a:rPr lang="en-US" sz="2200" i="1">
                              <a:latin typeface="Cambria Math"/>
                            </a:rPr>
                          </m:ctrlPr>
                        </m:sSubSupPr>
                        <m:e>
                          <m:d>
                            <m:dPr>
                              <m:begChr m:val="{"/>
                              <m:endChr m:val="}"/>
                              <m:ctrlPr>
                                <a:rPr lang="en-US" sz="2200" i="1">
                                  <a:latin typeface="Cambria Math"/>
                                </a:rPr>
                              </m:ctrlPr>
                            </m:dPr>
                            <m:e>
                              <m:sSubSup>
                                <m:sSubSupPr>
                                  <m:ctrlPr>
                                    <a:rPr lang="en-US" sz="2200" i="1">
                                      <a:latin typeface="Cambria Math"/>
                                    </a:rPr>
                                  </m:ctrlPr>
                                </m:sSubSupPr>
                                <m:e>
                                  <m:r>
                                    <a:rPr lang="en-US" sz="2200" i="1">
                                      <a:latin typeface="Cambria Math"/>
                                    </a:rPr>
                                    <m:t>𝑋</m:t>
                                  </m:r>
                                </m:e>
                                <m:sub>
                                  <m:r>
                                    <a:rPr lang="en-US" sz="2200" i="1">
                                      <a:latin typeface="Cambria Math"/>
                                    </a:rPr>
                                    <m:t>𝑡</m:t>
                                  </m:r>
                                </m:sub>
                                <m:sup>
                                  <m:r>
                                    <a:rPr lang="en-US" sz="2200" i="1">
                                      <a:latin typeface="Cambria Math"/>
                                    </a:rPr>
                                    <m:t>𝑘</m:t>
                                  </m:r>
                                </m:sup>
                              </m:sSubSup>
                            </m:e>
                          </m:d>
                        </m:e>
                        <m:sub>
                          <m:r>
                            <a:rPr lang="en-US" sz="2200" i="1">
                              <a:latin typeface="Cambria Math"/>
                            </a:rPr>
                            <m:t>𝑘</m:t>
                          </m:r>
                          <m:r>
                            <a:rPr lang="en-US" sz="2200" i="1">
                              <a:latin typeface="Cambria Math"/>
                            </a:rPr>
                            <m:t>=1</m:t>
                          </m:r>
                        </m:sub>
                        <m:sup>
                          <m:r>
                            <a:rPr lang="en-US" sz="2200" i="1">
                              <a:latin typeface="Cambria Math"/>
                            </a:rPr>
                            <m:t>𝐾</m:t>
                          </m:r>
                        </m:sup>
                      </m:sSubSup>
                      <m:r>
                        <a:rPr lang="en-US" sz="2200" i="1">
                          <a:latin typeface="Cambria Math"/>
                        </a:rPr>
                        <m:t>=</m:t>
                      </m:r>
                      <m:r>
                        <a:rPr lang="en-US" sz="2200" i="1">
                          <a:latin typeface="Cambria Math"/>
                        </a:rPr>
                        <m:t>𝑓</m:t>
                      </m:r>
                      <m:sSubSup>
                        <m:sSubSupPr>
                          <m:ctrlPr>
                            <a:rPr lang="en-US" sz="2200" i="1">
                              <a:latin typeface="Cambria Math"/>
                            </a:rPr>
                          </m:ctrlPr>
                        </m:sSubSupPr>
                        <m:e>
                          <m:d>
                            <m:dPr>
                              <m:begChr m:val="{"/>
                              <m:endChr m:val="}"/>
                              <m:ctrlPr>
                                <a:rPr lang="en-US" sz="2200" i="1">
                                  <a:latin typeface="Cambria Math"/>
                                </a:rPr>
                              </m:ctrlPr>
                            </m:dPr>
                            <m:e>
                              <m:sSubSup>
                                <m:sSubSupPr>
                                  <m:ctrlPr>
                                    <a:rPr lang="en-US" sz="2200" i="1">
                                      <a:latin typeface="Cambria Math"/>
                                    </a:rPr>
                                  </m:ctrlPr>
                                </m:sSubSupPr>
                                <m:e>
                                  <m:r>
                                    <a:rPr lang="en-US" sz="2200" i="1">
                                      <a:latin typeface="Cambria Math"/>
                                    </a:rPr>
                                    <m:t>𝑋</m:t>
                                  </m:r>
                                </m:e>
                                <m:sub>
                                  <m:r>
                                    <a:rPr lang="en-US" sz="2200" i="1">
                                      <a:latin typeface="Cambria Math"/>
                                    </a:rPr>
                                    <m:t>𝑡</m:t>
                                  </m:r>
                                  <m:r>
                                    <a:rPr lang="en-US" sz="2200" i="1">
                                      <a:latin typeface="Cambria Math"/>
                                    </a:rPr>
                                    <m:t>−1</m:t>
                                  </m:r>
                                </m:sub>
                                <m:sup>
                                  <m:r>
                                    <a:rPr lang="en-US" sz="2200" i="1">
                                      <a:latin typeface="Cambria Math"/>
                                    </a:rPr>
                                    <m:t>𝑘</m:t>
                                  </m:r>
                                </m:sup>
                              </m:sSubSup>
                              <m:r>
                                <a:rPr lang="en-US" sz="2200" i="1">
                                  <a:latin typeface="Cambria Math"/>
                                </a:rPr>
                                <m:t>,</m:t>
                              </m:r>
                              <m:sSubSup>
                                <m:sSubSupPr>
                                  <m:ctrlPr>
                                    <a:rPr lang="en-US" sz="2200" i="1">
                                      <a:latin typeface="Cambria Math"/>
                                    </a:rPr>
                                  </m:ctrlPr>
                                </m:sSubSupPr>
                                <m:e>
                                  <m:r>
                                    <a:rPr lang="en-US" sz="2200" i="1">
                                      <a:latin typeface="Cambria Math"/>
                                    </a:rPr>
                                    <m:t>𝑈</m:t>
                                  </m:r>
                                </m:e>
                                <m:sub>
                                  <m:r>
                                    <a:rPr lang="en-US" sz="2200" i="1">
                                      <a:latin typeface="Cambria Math"/>
                                    </a:rPr>
                                    <m:t>𝑡</m:t>
                                  </m:r>
                                </m:sub>
                                <m:sup>
                                  <m:r>
                                    <a:rPr lang="en-US" sz="2200" i="1">
                                      <a:latin typeface="Cambria Math"/>
                                    </a:rPr>
                                    <m:t>𝑘</m:t>
                                  </m:r>
                                </m:sup>
                              </m:sSubSup>
                            </m:e>
                          </m:d>
                        </m:e>
                        <m:sub>
                          <m:r>
                            <a:rPr lang="en-US" sz="2200" i="1">
                              <a:latin typeface="Cambria Math"/>
                            </a:rPr>
                            <m:t>𝑘</m:t>
                          </m:r>
                          <m:r>
                            <a:rPr lang="en-US" sz="2200" i="1">
                              <a:latin typeface="Cambria Math"/>
                            </a:rPr>
                            <m:t>=1</m:t>
                          </m:r>
                        </m:sub>
                        <m:sup>
                          <m:r>
                            <a:rPr lang="en-US" sz="2200" i="1">
                              <a:latin typeface="Cambria Math"/>
                            </a:rPr>
                            <m:t>𝐾</m:t>
                          </m:r>
                        </m:sup>
                      </m:sSubSup>
                    </m:oMath>
                  </a14:m>
                  <a:r>
                    <a:rPr lang="en-US" sz="2200" dirty="0" smtClean="0">
                      <a:latin typeface="Georgia" pitchFamily="18" charset="0"/>
                    </a:rPr>
                    <a:t>       		      (12)</a:t>
                  </a:r>
                  <a:endParaRPr lang="en-US" sz="2200" dirty="0">
                    <a:latin typeface="Georgia"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505200" y="1904117"/>
                  <a:ext cx="5695790" cy="585801"/>
                </a:xfrm>
                <a:prstGeom prst="rect">
                  <a:avLst/>
                </a:prstGeom>
                <a:blipFill rotWithShape="1">
                  <a:blip r:embed="rId4"/>
                  <a:stretch>
                    <a:fillRect r="-535" b="-8333"/>
                  </a:stretch>
                </a:blipFill>
              </p:spPr>
              <p:txBody>
                <a:bodyPr/>
                <a:lstStyle/>
                <a:p>
                  <a:r>
                    <a:rPr lang="en-US">
                      <a:noFill/>
                    </a:rPr>
                    <a:t> </a:t>
                  </a:r>
                </a:p>
              </p:txBody>
            </p:sp>
          </mc:Fallback>
        </mc:AlternateContent>
      </p:grpSp>
      <p:grpSp>
        <p:nvGrpSpPr>
          <p:cNvPr id="18" name="Group 17"/>
          <p:cNvGrpSpPr/>
          <p:nvPr/>
        </p:nvGrpSpPr>
        <p:grpSpPr>
          <a:xfrm>
            <a:off x="189593" y="4016607"/>
            <a:ext cx="9025199" cy="474728"/>
            <a:chOff x="189593" y="2779894"/>
            <a:chExt cx="9025199" cy="474728"/>
          </a:xfrm>
        </p:grpSpPr>
        <p:sp>
          <p:nvSpPr>
            <p:cNvPr id="8" name="TextBox 7"/>
            <p:cNvSpPr txBox="1"/>
            <p:nvPr/>
          </p:nvSpPr>
          <p:spPr>
            <a:xfrm>
              <a:off x="189593" y="2792957"/>
              <a:ext cx="2295821" cy="461665"/>
            </a:xfrm>
            <a:prstGeom prst="rect">
              <a:avLst/>
            </a:prstGeom>
            <a:noFill/>
          </p:spPr>
          <p:txBody>
            <a:bodyPr wrap="none" rtlCol="0">
              <a:spAutoFit/>
            </a:bodyPr>
            <a:lstStyle/>
            <a:p>
              <a:r>
                <a:rPr lang="en-US" sz="2400" dirty="0">
                  <a:latin typeface="Georgia" pitchFamily="18" charset="0"/>
                </a:rPr>
                <a:t>Update </a:t>
              </a:r>
              <a:r>
                <a:rPr lang="en-US" sz="2400" dirty="0" smtClean="0">
                  <a:latin typeface="Georgia" pitchFamily="18" charset="0"/>
                </a:rPr>
                <a:t>weights</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9" name="TextBox 8"/>
                <p:cNvSpPr txBox="1"/>
                <p:nvPr/>
              </p:nvSpPr>
              <p:spPr>
                <a:xfrm>
                  <a:off x="3587931" y="2779894"/>
                  <a:ext cx="5626861" cy="474489"/>
                </a:xfrm>
                <a:prstGeom prst="rect">
                  <a:avLst/>
                </a:prstGeom>
                <a:noFill/>
              </p:spPr>
              <p:txBody>
                <a:bodyPr wrap="none" rtlCol="0">
                  <a:spAutoFit/>
                </a:bodyPr>
                <a:lstStyle/>
                <a:p>
                  <a14:m>
                    <m:oMath xmlns:m="http://schemas.openxmlformats.org/officeDocument/2006/math">
                      <m:sSubSup>
                        <m:sSubSupPr>
                          <m:ctrlPr>
                            <a:rPr lang="en-US" sz="2200" i="1">
                              <a:latin typeface="Cambria Math"/>
                            </a:rPr>
                          </m:ctrlPr>
                        </m:sSubSupPr>
                        <m:e>
                          <m:r>
                            <a:rPr lang="en-US" sz="2200" i="1">
                              <a:latin typeface="Cambria Math"/>
                            </a:rPr>
                            <m:t>𝑤</m:t>
                          </m:r>
                        </m:e>
                        <m:sub>
                          <m:r>
                            <a:rPr lang="en-US" sz="2200" i="1">
                              <a:latin typeface="Cambria Math"/>
                            </a:rPr>
                            <m:t>𝑡</m:t>
                          </m:r>
                        </m:sub>
                        <m:sup>
                          <m:r>
                            <a:rPr lang="en-US" sz="2200" i="1">
                              <a:latin typeface="Cambria Math"/>
                            </a:rPr>
                            <m:t>𝑘</m:t>
                          </m:r>
                        </m:sup>
                      </m:sSubSup>
                      <m:r>
                        <a:rPr lang="en-US" sz="2200" i="1">
                          <a:latin typeface="Cambria Math"/>
                        </a:rPr>
                        <m:t>=</m:t>
                      </m:r>
                      <m:sSubSup>
                        <m:sSubSupPr>
                          <m:ctrlPr>
                            <a:rPr lang="en-US" sz="2200" i="1">
                              <a:latin typeface="Cambria Math"/>
                            </a:rPr>
                          </m:ctrlPr>
                        </m:sSubSupPr>
                        <m:e>
                          <m:r>
                            <a:rPr lang="en-US" sz="2200" i="1">
                              <a:latin typeface="Cambria Math"/>
                            </a:rPr>
                            <m:t>𝑤</m:t>
                          </m:r>
                        </m:e>
                        <m:sub>
                          <m:r>
                            <a:rPr lang="en-US" sz="2200" i="1">
                              <a:latin typeface="Cambria Math"/>
                            </a:rPr>
                            <m:t>𝑡</m:t>
                          </m:r>
                          <m:r>
                            <a:rPr lang="en-US" sz="2200" i="1">
                              <a:latin typeface="Cambria Math"/>
                            </a:rPr>
                            <m:t>−1</m:t>
                          </m:r>
                        </m:sub>
                        <m:sup>
                          <m:r>
                            <a:rPr lang="en-US" sz="2200" i="1">
                              <a:latin typeface="Cambria Math"/>
                            </a:rPr>
                            <m:t>𝑘</m:t>
                          </m:r>
                        </m:sup>
                      </m:sSubSup>
                    </m:oMath>
                  </a14:m>
                  <a:r>
                    <a:rPr lang="en-US" sz="2200" dirty="0">
                      <a:latin typeface="Georgia" pitchFamily="18" charset="0"/>
                    </a:rPr>
                    <a:t> </a:t>
                  </a:r>
                  <a14:m>
                    <m:oMath xmlns:m="http://schemas.openxmlformats.org/officeDocument/2006/math">
                      <m:r>
                        <a:rPr lang="en-US" sz="2200" i="1">
                          <a:latin typeface="Cambria Math"/>
                        </a:rPr>
                        <m:t>𝑝</m:t>
                      </m:r>
                      <m:d>
                        <m:dPr>
                          <m:ctrlPr>
                            <a:rPr lang="en-US" sz="2200" i="1">
                              <a:latin typeface="Cambria Math"/>
                            </a:rPr>
                          </m:ctrlPr>
                        </m:dPr>
                        <m:e>
                          <m:sSub>
                            <m:sSubPr>
                              <m:ctrlPr>
                                <a:rPr lang="en-US" sz="2200" i="1">
                                  <a:latin typeface="Cambria Math"/>
                                </a:rPr>
                              </m:ctrlPr>
                            </m:sSubPr>
                            <m:e>
                              <m:r>
                                <a:rPr lang="en-US" sz="2200" i="1">
                                  <a:latin typeface="Cambria Math"/>
                                </a:rPr>
                                <m:t>𝑍</m:t>
                              </m:r>
                            </m:e>
                            <m:sub>
                              <m:r>
                                <a:rPr lang="en-US" sz="2200" i="1">
                                  <a:latin typeface="Cambria Math"/>
                                </a:rPr>
                                <m:t>𝑡</m:t>
                              </m:r>
                            </m:sub>
                          </m:sSub>
                        </m:e>
                        <m:e>
                          <m:sSubSup>
                            <m:sSubSupPr>
                              <m:ctrlPr>
                                <a:rPr lang="en-US" sz="2200" i="1">
                                  <a:latin typeface="Cambria Math"/>
                                </a:rPr>
                              </m:ctrlPr>
                            </m:sSubSupPr>
                            <m:e>
                              <m:r>
                                <a:rPr lang="en-US" sz="2200" i="1">
                                  <a:latin typeface="Cambria Math"/>
                                </a:rPr>
                                <m:t>𝑋</m:t>
                              </m:r>
                            </m:e>
                            <m:sub>
                              <m:r>
                                <a:rPr lang="en-US" sz="2200" i="1">
                                  <a:latin typeface="Cambria Math"/>
                                </a:rPr>
                                <m:t>𝑡</m:t>
                              </m:r>
                            </m:sub>
                            <m:sup>
                              <m:r>
                                <a:rPr lang="en-US" sz="2200" i="1">
                                  <a:latin typeface="Cambria Math"/>
                                </a:rPr>
                                <m:t>𝑘</m:t>
                              </m:r>
                            </m:sup>
                          </m:sSubSup>
                        </m:e>
                      </m:d>
                    </m:oMath>
                  </a14:m>
                  <a:r>
                    <a:rPr lang="en-US" sz="2200" dirty="0" smtClean="0">
                      <a:latin typeface="Georgia" pitchFamily="18" charset="0"/>
                    </a:rPr>
                    <a:t>                     	     (13)</a:t>
                  </a:r>
                  <a:endParaRPr lang="en-US" sz="2200" dirty="0">
                    <a:latin typeface="Georgia"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587931" y="2779894"/>
                  <a:ext cx="5626861" cy="474489"/>
                </a:xfrm>
                <a:prstGeom prst="rect">
                  <a:avLst/>
                </a:prstGeom>
                <a:blipFill rotWithShape="1">
                  <a:blip r:embed="rId5"/>
                  <a:stretch>
                    <a:fillRect t="-3846" r="-433" b="-1923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p:cNvSpPr txBox="1"/>
              <p:nvPr/>
            </p:nvSpPr>
            <p:spPr>
              <a:xfrm>
                <a:off x="3581400" y="4415135"/>
                <a:ext cx="5758821" cy="853054"/>
              </a:xfrm>
              <a:prstGeom prst="rect">
                <a:avLst/>
              </a:prstGeom>
              <a:noFill/>
            </p:spPr>
            <p:txBody>
              <a:bodyPr wrap="none" rtlCol="0">
                <a:spAutoFit/>
              </a:bodyPr>
              <a:lstStyle/>
              <a:p>
                <a14:m>
                  <m:oMath xmlns:m="http://schemas.openxmlformats.org/officeDocument/2006/math">
                    <m:r>
                      <a:rPr lang="en-US" sz="2200" i="1" smtClean="0">
                        <a:latin typeface="Cambria Math"/>
                      </a:rPr>
                      <m:t>𝑝</m:t>
                    </m:r>
                    <m:r>
                      <a:rPr lang="en-US" sz="2200" i="1" smtClean="0">
                        <a:latin typeface="Cambria Math"/>
                      </a:rPr>
                      <m:t>(</m:t>
                    </m:r>
                    <m:sSub>
                      <m:sSubPr>
                        <m:ctrlPr>
                          <a:rPr lang="en-US" sz="2200" i="1">
                            <a:latin typeface="Cambria Math"/>
                          </a:rPr>
                        </m:ctrlPr>
                      </m:sSubPr>
                      <m:e>
                        <m:r>
                          <a:rPr lang="en-US" sz="2200" i="1">
                            <a:latin typeface="Cambria Math"/>
                          </a:rPr>
                          <m:t>𝑍</m:t>
                        </m:r>
                      </m:e>
                      <m:sub>
                        <m:r>
                          <a:rPr lang="en-US" sz="2200" i="1">
                            <a:latin typeface="Cambria Math"/>
                          </a:rPr>
                          <m:t>𝑡</m:t>
                        </m:r>
                      </m:sub>
                    </m:sSub>
                    <m:r>
                      <a:rPr lang="en-US" sz="2200" i="1">
                        <a:latin typeface="Cambria Math"/>
                      </a:rPr>
                      <m:t>|</m:t>
                    </m:r>
                    <m:sSubSup>
                      <m:sSubSupPr>
                        <m:ctrlPr>
                          <a:rPr lang="en-US" sz="2200" i="1">
                            <a:latin typeface="Cambria Math"/>
                          </a:rPr>
                        </m:ctrlPr>
                      </m:sSubSupPr>
                      <m:e>
                        <m:r>
                          <a:rPr lang="en-US" sz="2200" i="1">
                            <a:latin typeface="Cambria Math"/>
                          </a:rPr>
                          <m:t>𝑋</m:t>
                        </m:r>
                      </m:e>
                      <m:sub>
                        <m:r>
                          <a:rPr lang="en-US" sz="2200" i="1">
                            <a:latin typeface="Cambria Math"/>
                          </a:rPr>
                          <m:t>𝑡</m:t>
                        </m:r>
                      </m:sub>
                      <m:sup>
                        <m:r>
                          <a:rPr lang="en-US" sz="2200" i="1">
                            <a:latin typeface="Cambria Math"/>
                          </a:rPr>
                          <m:t>𝑘</m:t>
                        </m:r>
                      </m:sup>
                    </m:sSubSup>
                    <m:r>
                      <a:rPr lang="en-US" sz="2200" i="1">
                        <a:latin typeface="Cambria Math"/>
                      </a:rPr>
                      <m:t>)</m:t>
                    </m:r>
                  </m:oMath>
                </a14:m>
                <a:r>
                  <a:rPr lang="en-US" sz="2200" dirty="0">
                    <a:latin typeface="Georgia" pitchFamily="18" charset="0"/>
                  </a:rPr>
                  <a:t> = </a:t>
                </a:r>
                <a14:m>
                  <m:oMath xmlns:m="http://schemas.openxmlformats.org/officeDocument/2006/math">
                    <m:r>
                      <m:rPr>
                        <m:sty m:val="p"/>
                      </m:rPr>
                      <a:rPr lang="en-US" sz="2200" i="0">
                        <a:latin typeface="Cambria Math"/>
                      </a:rPr>
                      <m:t>exp</m:t>
                    </m:r>
                    <m:r>
                      <a:rPr lang="en-US" sz="2200" b="0" i="1" smtClean="0">
                        <a:latin typeface="Cambria Math"/>
                      </a:rPr>
                      <m:t>⁡</m:t>
                    </m:r>
                    <m:d>
                      <m:dPr>
                        <m:ctrlPr>
                          <a:rPr lang="en-US" sz="2200" b="0" i="1" smtClean="0">
                            <a:latin typeface="Cambria Math"/>
                          </a:rPr>
                        </m:ctrlPr>
                      </m:dPr>
                      <m:e>
                        <m:r>
                          <a:rPr lang="en-US" sz="2200" i="1">
                            <a:latin typeface="Cambria Math"/>
                          </a:rPr>
                          <m:t>−(</m:t>
                        </m:r>
                        <m:f>
                          <m:fPr>
                            <m:ctrlPr>
                              <a:rPr lang="en-US" sz="2200" i="1">
                                <a:latin typeface="Cambria Math"/>
                              </a:rPr>
                            </m:ctrlPr>
                          </m:fPr>
                          <m:num>
                            <m:r>
                              <a:rPr lang="en-US" sz="2200" i="1">
                                <a:latin typeface="Cambria Math"/>
                              </a:rPr>
                              <m:t>(</m:t>
                            </m:r>
                            <m:sSubSup>
                              <m:sSubSupPr>
                                <m:ctrlPr>
                                  <a:rPr lang="en-US" sz="2200" i="1">
                                    <a:latin typeface="Cambria Math"/>
                                  </a:rPr>
                                </m:ctrlPr>
                              </m:sSubSupPr>
                              <m:e>
                                <m:acc>
                                  <m:accPr>
                                    <m:chr m:val="̂"/>
                                    <m:ctrlPr>
                                      <a:rPr lang="en-US" sz="2200" i="1">
                                        <a:latin typeface="Cambria Math"/>
                                      </a:rPr>
                                    </m:ctrlPr>
                                  </m:accPr>
                                  <m:e>
                                    <m:r>
                                      <a:rPr lang="en-US" sz="2200" i="1">
                                        <a:latin typeface="Cambria Math"/>
                                      </a:rPr>
                                      <m:t>𝑥</m:t>
                                    </m:r>
                                  </m:e>
                                </m:acc>
                              </m:e>
                              <m:sub>
                                <m:r>
                                  <a:rPr lang="en-US" sz="2200" i="1">
                                    <a:latin typeface="Cambria Math"/>
                                  </a:rPr>
                                  <m:t>𝑡</m:t>
                                </m:r>
                              </m:sub>
                              <m:sup>
                                <m:r>
                                  <a:rPr lang="en-US" sz="2200" i="1">
                                    <a:latin typeface="Cambria Math"/>
                                  </a:rPr>
                                  <m:t>𝑘</m:t>
                                </m:r>
                              </m:sup>
                            </m:sSubSup>
                            <m:r>
                              <a:rPr lang="en-US" sz="2200" i="1">
                                <a:latin typeface="Cambria Math"/>
                              </a:rPr>
                              <m:t> − </m:t>
                            </m:r>
                            <m:sSub>
                              <m:sSubPr>
                                <m:ctrlPr>
                                  <a:rPr lang="en-US" sz="2200" i="1">
                                    <a:latin typeface="Cambria Math"/>
                                  </a:rPr>
                                </m:ctrlPr>
                              </m:sSubPr>
                              <m:e>
                                <m:r>
                                  <a:rPr lang="en-US" sz="2200" i="1">
                                    <a:latin typeface="Cambria Math"/>
                                  </a:rPr>
                                  <m:t>𝑥</m:t>
                                </m:r>
                              </m:e>
                              <m:sub>
                                <m:r>
                                  <a:rPr lang="en-US" sz="2200" i="1">
                                    <a:latin typeface="Cambria Math"/>
                                  </a:rPr>
                                  <m:t>𝑡</m:t>
                                </m:r>
                              </m:sub>
                            </m:sSub>
                            <m:sSup>
                              <m:sSupPr>
                                <m:ctrlPr>
                                  <a:rPr lang="en-US" sz="2200" i="1">
                                    <a:latin typeface="Cambria Math"/>
                                  </a:rPr>
                                </m:ctrlPr>
                              </m:sSupPr>
                              <m:e>
                                <m:r>
                                  <a:rPr lang="en-US" sz="2200" i="1">
                                    <a:latin typeface="Cambria Math"/>
                                  </a:rPr>
                                  <m:t>)</m:t>
                                </m:r>
                              </m:e>
                              <m:sup>
                                <m:r>
                                  <a:rPr lang="en-US" sz="2200" i="1">
                                    <a:latin typeface="Cambria Math"/>
                                  </a:rPr>
                                  <m:t>2</m:t>
                                </m:r>
                              </m:sup>
                            </m:sSup>
                          </m:num>
                          <m:den>
                            <m:sSup>
                              <m:sSupPr>
                                <m:ctrlPr>
                                  <a:rPr lang="en-US" sz="2200" i="1">
                                    <a:latin typeface="Cambria Math"/>
                                  </a:rPr>
                                </m:ctrlPr>
                              </m:sSupPr>
                              <m:e>
                                <m:r>
                                  <a:rPr lang="en-US" sz="2200" i="1">
                                    <a:latin typeface="Cambria Math"/>
                                  </a:rPr>
                                  <m:t>2(</m:t>
                                </m:r>
                                <m:sSubSup>
                                  <m:sSubSupPr>
                                    <m:ctrlPr>
                                      <a:rPr lang="en-US" sz="2200" i="1">
                                        <a:latin typeface="Cambria Math"/>
                                      </a:rPr>
                                    </m:ctrlPr>
                                  </m:sSubSupPr>
                                  <m:e>
                                    <m:r>
                                      <a:rPr lang="en-US" sz="2200" i="1">
                                        <a:latin typeface="Cambria Math"/>
                                        <a:ea typeface="Cambria Math"/>
                                      </a:rPr>
                                      <m:t>𝜎</m:t>
                                    </m:r>
                                  </m:e>
                                  <m:sub>
                                    <m:sSub>
                                      <m:sSubPr>
                                        <m:ctrlPr>
                                          <a:rPr lang="en-US" sz="2200" i="1">
                                            <a:latin typeface="Cambria Math"/>
                                            <a:ea typeface="Cambria Math"/>
                                          </a:rPr>
                                        </m:ctrlPr>
                                      </m:sSubPr>
                                      <m:e>
                                        <m:r>
                                          <a:rPr lang="en-US" sz="2200" i="1">
                                            <a:latin typeface="Cambria Math"/>
                                            <a:ea typeface="Cambria Math"/>
                                          </a:rPr>
                                          <m:t>𝑛</m:t>
                                        </m:r>
                                      </m:e>
                                      <m:sub>
                                        <m:r>
                                          <a:rPr lang="en-US" sz="2200" i="1">
                                            <a:latin typeface="Cambria Math"/>
                                            <a:ea typeface="Cambria Math"/>
                                          </a:rPr>
                                          <m:t>𝑥</m:t>
                                        </m:r>
                                      </m:sub>
                                    </m:sSub>
                                  </m:sub>
                                  <m:sup/>
                                </m:sSubSup>
                                <m:r>
                                  <a:rPr lang="en-US" sz="2200" i="1">
                                    <a:latin typeface="Cambria Math"/>
                                  </a:rPr>
                                  <m:t>)</m:t>
                                </m:r>
                              </m:e>
                              <m:sup>
                                <m:r>
                                  <a:rPr lang="en-US" sz="2200" i="1">
                                    <a:latin typeface="Cambria Math"/>
                                  </a:rPr>
                                  <m:t>2</m:t>
                                </m:r>
                              </m:sup>
                            </m:sSup>
                          </m:den>
                        </m:f>
                        <m:r>
                          <a:rPr lang="en-US" sz="2200" i="1">
                            <a:latin typeface="Cambria Math"/>
                          </a:rPr>
                          <m:t>+</m:t>
                        </m:r>
                        <m:f>
                          <m:fPr>
                            <m:ctrlPr>
                              <a:rPr lang="en-US" sz="2200" i="1">
                                <a:latin typeface="Cambria Math"/>
                              </a:rPr>
                            </m:ctrlPr>
                          </m:fPr>
                          <m:num>
                            <m:r>
                              <a:rPr lang="en-US" sz="2200" i="1">
                                <a:latin typeface="Cambria Math"/>
                              </a:rPr>
                              <m:t>(</m:t>
                            </m:r>
                            <m:sSubSup>
                              <m:sSubSupPr>
                                <m:ctrlPr>
                                  <a:rPr lang="en-US" sz="2200" i="1">
                                    <a:latin typeface="Cambria Math"/>
                                  </a:rPr>
                                </m:ctrlPr>
                              </m:sSubSupPr>
                              <m:e>
                                <m:acc>
                                  <m:accPr>
                                    <m:chr m:val="̂"/>
                                    <m:ctrlPr>
                                      <a:rPr lang="en-US" sz="2200" i="1">
                                        <a:latin typeface="Cambria Math"/>
                                      </a:rPr>
                                    </m:ctrlPr>
                                  </m:accPr>
                                  <m:e>
                                    <m:r>
                                      <a:rPr lang="en-US" sz="2200" i="1">
                                        <a:latin typeface="Cambria Math"/>
                                      </a:rPr>
                                      <m:t>𝑦</m:t>
                                    </m:r>
                                  </m:e>
                                </m:acc>
                              </m:e>
                              <m:sub>
                                <m:r>
                                  <a:rPr lang="en-US" sz="2200" i="1">
                                    <a:latin typeface="Cambria Math"/>
                                  </a:rPr>
                                  <m:t>𝑡</m:t>
                                </m:r>
                              </m:sub>
                              <m:sup>
                                <m:r>
                                  <a:rPr lang="en-US" sz="2200" i="1">
                                    <a:latin typeface="Cambria Math"/>
                                  </a:rPr>
                                  <m:t>𝑘</m:t>
                                </m:r>
                              </m:sup>
                            </m:sSubSup>
                            <m:r>
                              <a:rPr lang="en-US" sz="2200" i="1">
                                <a:latin typeface="Cambria Math"/>
                              </a:rPr>
                              <m:t> − </m:t>
                            </m:r>
                            <m:sSub>
                              <m:sSubPr>
                                <m:ctrlPr>
                                  <a:rPr lang="en-US" sz="2200" i="1">
                                    <a:latin typeface="Cambria Math"/>
                                  </a:rPr>
                                </m:ctrlPr>
                              </m:sSubPr>
                              <m:e>
                                <m:r>
                                  <a:rPr lang="en-US" sz="2200" i="1">
                                    <a:latin typeface="Cambria Math"/>
                                  </a:rPr>
                                  <m:t>𝑦</m:t>
                                </m:r>
                              </m:e>
                              <m:sub>
                                <m:r>
                                  <a:rPr lang="en-US" sz="2200" i="1">
                                    <a:latin typeface="Cambria Math"/>
                                  </a:rPr>
                                  <m:t>𝑡</m:t>
                                </m:r>
                              </m:sub>
                            </m:sSub>
                            <m:sSup>
                              <m:sSupPr>
                                <m:ctrlPr>
                                  <a:rPr lang="en-US" sz="2200" i="1">
                                    <a:latin typeface="Cambria Math"/>
                                  </a:rPr>
                                </m:ctrlPr>
                              </m:sSupPr>
                              <m:e>
                                <m:r>
                                  <a:rPr lang="en-US" sz="2200" i="1">
                                    <a:latin typeface="Cambria Math"/>
                                  </a:rPr>
                                  <m:t>)</m:t>
                                </m:r>
                              </m:e>
                              <m:sup>
                                <m:r>
                                  <a:rPr lang="en-US" sz="2200" i="1">
                                    <a:latin typeface="Cambria Math"/>
                                  </a:rPr>
                                  <m:t>2</m:t>
                                </m:r>
                              </m:sup>
                            </m:sSup>
                          </m:num>
                          <m:den>
                            <m:sSup>
                              <m:sSupPr>
                                <m:ctrlPr>
                                  <a:rPr lang="en-US" sz="2200" i="1">
                                    <a:latin typeface="Cambria Math"/>
                                  </a:rPr>
                                </m:ctrlPr>
                              </m:sSupPr>
                              <m:e>
                                <m:r>
                                  <a:rPr lang="en-US" sz="2200" i="1">
                                    <a:latin typeface="Cambria Math"/>
                                  </a:rPr>
                                  <m:t>2(</m:t>
                                </m:r>
                                <m:sSubSup>
                                  <m:sSubSupPr>
                                    <m:ctrlPr>
                                      <a:rPr lang="en-US" sz="2200" i="1">
                                        <a:latin typeface="Cambria Math"/>
                                      </a:rPr>
                                    </m:ctrlPr>
                                  </m:sSubSupPr>
                                  <m:e>
                                    <m:r>
                                      <a:rPr lang="en-US" sz="2200" i="1">
                                        <a:latin typeface="Cambria Math"/>
                                        <a:ea typeface="Cambria Math"/>
                                      </a:rPr>
                                      <m:t>𝜎</m:t>
                                    </m:r>
                                  </m:e>
                                  <m:sub>
                                    <m:sSub>
                                      <m:sSubPr>
                                        <m:ctrlPr>
                                          <a:rPr lang="en-US" sz="2200" i="1">
                                            <a:latin typeface="Cambria Math"/>
                                            <a:ea typeface="Cambria Math"/>
                                          </a:rPr>
                                        </m:ctrlPr>
                                      </m:sSubPr>
                                      <m:e>
                                        <m:r>
                                          <a:rPr lang="en-US" sz="2200" i="1">
                                            <a:latin typeface="Cambria Math"/>
                                            <a:ea typeface="Cambria Math"/>
                                          </a:rPr>
                                          <m:t>𝑛</m:t>
                                        </m:r>
                                      </m:e>
                                      <m:sub>
                                        <m:r>
                                          <a:rPr lang="en-US" sz="2200" i="1">
                                            <a:latin typeface="Cambria Math"/>
                                            <a:ea typeface="Cambria Math"/>
                                          </a:rPr>
                                          <m:t>𝑦</m:t>
                                        </m:r>
                                      </m:sub>
                                    </m:sSub>
                                  </m:sub>
                                  <m:sup/>
                                </m:sSubSup>
                                <m:r>
                                  <a:rPr lang="en-US" sz="2200" i="1">
                                    <a:latin typeface="Cambria Math"/>
                                  </a:rPr>
                                  <m:t>)</m:t>
                                </m:r>
                              </m:e>
                              <m:sup>
                                <m:r>
                                  <a:rPr lang="en-US" sz="2200" i="1">
                                    <a:latin typeface="Cambria Math"/>
                                  </a:rPr>
                                  <m:t>2</m:t>
                                </m:r>
                              </m:sup>
                            </m:sSup>
                          </m:den>
                        </m:f>
                        <m:r>
                          <a:rPr lang="en-US" sz="2200" i="1">
                            <a:latin typeface="Cambria Math"/>
                          </a:rPr>
                          <m:t>)</m:t>
                        </m:r>
                      </m:e>
                    </m:d>
                  </m:oMath>
                </a14:m>
                <a:r>
                  <a:rPr lang="en-US" sz="2200" dirty="0" smtClean="0">
                    <a:latin typeface="Georgia" pitchFamily="18" charset="0"/>
                  </a:rPr>
                  <a:t>(14)</a:t>
                </a:r>
                <a:endParaRPr lang="en-US" sz="2200" dirty="0">
                  <a:latin typeface="Georgia"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581400" y="4415135"/>
                <a:ext cx="5758821" cy="853054"/>
              </a:xfrm>
              <a:prstGeom prst="rect">
                <a:avLst/>
              </a:prstGeom>
              <a:blipFill rotWithShape="1">
                <a:blip r:embed="rId6"/>
                <a:stretch>
                  <a:fillRect/>
                </a:stretch>
              </a:blipFill>
            </p:spPr>
            <p:txBody>
              <a:bodyPr/>
              <a:lstStyle/>
              <a:p>
                <a:r>
                  <a:rPr lang="en-US">
                    <a:noFill/>
                  </a:rPr>
                  <a:t> </a:t>
                </a:r>
              </a:p>
            </p:txBody>
          </p:sp>
        </mc:Fallback>
      </mc:AlternateContent>
      <p:sp>
        <p:nvSpPr>
          <p:cNvPr id="2" name="TextBox 1"/>
          <p:cNvSpPr txBox="1"/>
          <p:nvPr/>
        </p:nvSpPr>
        <p:spPr>
          <a:xfrm>
            <a:off x="194897" y="6396335"/>
            <a:ext cx="3252814" cy="461665"/>
          </a:xfrm>
          <a:prstGeom prst="rect">
            <a:avLst/>
          </a:prstGeom>
          <a:noFill/>
        </p:spPr>
        <p:txBody>
          <a:bodyPr wrap="none" rtlCol="0">
            <a:spAutoFit/>
          </a:bodyPr>
          <a:lstStyle/>
          <a:p>
            <a:r>
              <a:rPr lang="en-US" sz="2400" dirty="0" smtClean="0">
                <a:latin typeface="Georgia" pitchFamily="18" charset="0"/>
              </a:rPr>
              <a:t>Resample </a:t>
            </a:r>
            <a:r>
              <a:rPr lang="en-US" sz="2400" dirty="0">
                <a:latin typeface="Georgia" pitchFamily="18" charset="0"/>
              </a:rPr>
              <a:t>if </a:t>
            </a:r>
            <a:r>
              <a:rPr lang="en-US" sz="2400" dirty="0" smtClean="0">
                <a:latin typeface="Georgia" pitchFamily="18" charset="0"/>
              </a:rPr>
              <a:t> necessary</a:t>
            </a:r>
            <a:endParaRPr lang="en-US" sz="2400" dirty="0"/>
          </a:p>
        </p:txBody>
      </p:sp>
      <p:grpSp>
        <p:nvGrpSpPr>
          <p:cNvPr id="16" name="Group 15"/>
          <p:cNvGrpSpPr/>
          <p:nvPr/>
        </p:nvGrpSpPr>
        <p:grpSpPr>
          <a:xfrm>
            <a:off x="152400" y="2799313"/>
            <a:ext cx="7568235" cy="472822"/>
            <a:chOff x="152400" y="1284243"/>
            <a:chExt cx="7568235" cy="472822"/>
          </a:xfrm>
        </p:grpSpPr>
        <p:sp>
          <p:nvSpPr>
            <p:cNvPr id="4" name="TextBox 3"/>
            <p:cNvSpPr txBox="1"/>
            <p:nvPr/>
          </p:nvSpPr>
          <p:spPr>
            <a:xfrm>
              <a:off x="152400" y="1295400"/>
              <a:ext cx="3484861" cy="461665"/>
            </a:xfrm>
            <a:prstGeom prst="rect">
              <a:avLst/>
            </a:prstGeom>
            <a:noFill/>
          </p:spPr>
          <p:txBody>
            <a:bodyPr wrap="square" rtlCol="0">
              <a:spAutoFit/>
            </a:bodyPr>
            <a:lstStyle/>
            <a:p>
              <a:r>
                <a:rPr lang="en-US" sz="2400" dirty="0" smtClean="0">
                  <a:latin typeface="Georgia" pitchFamily="18" charset="0"/>
                </a:rPr>
                <a:t>Consider</a:t>
              </a:r>
              <a:endParaRPr lang="en-US" sz="2000" dirty="0">
                <a:latin typeface="Georgia"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3657600" y="1284243"/>
                  <a:ext cx="4063035" cy="472822"/>
                </a:xfrm>
                <a:prstGeom prst="rect">
                  <a:avLst/>
                </a:prstGeom>
                <a:noFill/>
              </p:spPr>
              <p:txBody>
                <a:bodyPr wrap="none" rtlCol="0">
                  <a:spAutoFit/>
                </a:bodyPr>
                <a:lstStyle/>
                <a:p>
                  <a14:m>
                    <m:oMath xmlns:m="http://schemas.openxmlformats.org/officeDocument/2006/math">
                      <m:r>
                        <a:rPr lang="en-US" sz="2200" i="1">
                          <a:latin typeface="Cambria Math"/>
                          <a:ea typeface="Cambria Math"/>
                        </a:rPr>
                        <m:t>𝜒</m:t>
                      </m:r>
                      <m:r>
                        <a:rPr lang="en-US" sz="2200" i="1">
                          <a:latin typeface="Cambria Math"/>
                          <a:ea typeface="Cambria Math"/>
                        </a:rPr>
                        <m:t>= </m:t>
                      </m:r>
                      <m:d>
                        <m:dPr>
                          <m:begChr m:val="{"/>
                          <m:endChr m:val="}"/>
                          <m:ctrlPr>
                            <a:rPr lang="en-US" sz="2200" i="1">
                              <a:latin typeface="Cambria Math"/>
                              <a:ea typeface="Cambria Math"/>
                            </a:rPr>
                          </m:ctrlPr>
                        </m:dPr>
                        <m:e>
                          <m:sSubSup>
                            <m:sSubSupPr>
                              <m:ctrlPr>
                                <a:rPr lang="en-US" sz="2200" i="1">
                                  <a:latin typeface="Cambria Math"/>
                                </a:rPr>
                              </m:ctrlPr>
                            </m:sSubSupPr>
                            <m:e>
                              <m:r>
                                <a:rPr lang="en-US" sz="2200" i="1">
                                  <a:latin typeface="Cambria Math"/>
                                </a:rPr>
                                <m:t>𝑋</m:t>
                              </m:r>
                            </m:e>
                            <m:sub>
                              <m:r>
                                <a:rPr lang="en-US" sz="2200" i="1">
                                  <a:latin typeface="Cambria Math"/>
                                </a:rPr>
                                <m:t>𝑡</m:t>
                              </m:r>
                            </m:sub>
                            <m:sup>
                              <m:r>
                                <a:rPr lang="en-US" sz="2200" i="1">
                                  <a:latin typeface="Cambria Math"/>
                                </a:rPr>
                                <m:t>𝑘</m:t>
                              </m:r>
                            </m:sup>
                          </m:sSubSup>
                          <m:r>
                            <a:rPr lang="en-US" sz="2200" i="1">
                              <a:latin typeface="Cambria Math"/>
                            </a:rPr>
                            <m:t>,</m:t>
                          </m:r>
                          <m:sSubSup>
                            <m:sSubSupPr>
                              <m:ctrlPr>
                                <a:rPr lang="en-US" sz="2200" i="1">
                                  <a:latin typeface="Cambria Math"/>
                                </a:rPr>
                              </m:ctrlPr>
                            </m:sSubSupPr>
                            <m:e>
                              <m:r>
                                <a:rPr lang="en-US" sz="2200" i="1">
                                  <a:latin typeface="Cambria Math"/>
                                </a:rPr>
                                <m:t>𝑤</m:t>
                              </m:r>
                            </m:e>
                            <m:sub>
                              <m:r>
                                <a:rPr lang="en-US" sz="2200" i="1">
                                  <a:latin typeface="Cambria Math"/>
                                </a:rPr>
                                <m:t>𝑡</m:t>
                              </m:r>
                            </m:sub>
                            <m:sup>
                              <m:r>
                                <a:rPr lang="en-US" sz="2200" i="1">
                                  <a:latin typeface="Cambria Math"/>
                                </a:rPr>
                                <m:t>𝑘</m:t>
                              </m:r>
                            </m:sup>
                          </m:sSubSup>
                        </m:e>
                      </m:d>
                    </m:oMath>
                  </a14:m>
                  <a:r>
                    <a:rPr lang="en-US" sz="2200" dirty="0">
                      <a:latin typeface="Georgia" pitchFamily="18" charset="0"/>
                    </a:rPr>
                    <a:t>,     k=1,2, …, </a:t>
                  </a:r>
                  <a:r>
                    <a:rPr lang="en-US" sz="2200" dirty="0" smtClean="0">
                      <a:latin typeface="Georgia" pitchFamily="18" charset="0"/>
                    </a:rPr>
                    <a:t>1000</a:t>
                  </a:r>
                  <a:endParaRPr lang="en-US" sz="2200" dirty="0">
                    <a:latin typeface="Georgia"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657600" y="1284243"/>
                  <a:ext cx="4063035" cy="472822"/>
                </a:xfrm>
                <a:prstGeom prst="rect">
                  <a:avLst/>
                </a:prstGeom>
                <a:blipFill rotWithShape="1">
                  <a:blip r:embed="rId7"/>
                  <a:stretch>
                    <a:fillRect t="-3896" r="-900" b="-20779"/>
                  </a:stretch>
                </a:blipFill>
              </p:spPr>
              <p:txBody>
                <a:bodyPr/>
                <a:lstStyle/>
                <a:p>
                  <a:r>
                    <a:rPr lang="en-US">
                      <a:noFill/>
                    </a:rPr>
                    <a:t> </a:t>
                  </a:r>
                </a:p>
              </p:txBody>
            </p:sp>
          </mc:Fallback>
        </mc:AlternateContent>
      </p:grpSp>
      <p:grpSp>
        <p:nvGrpSpPr>
          <p:cNvPr id="19" name="Group 18"/>
          <p:cNvGrpSpPr/>
          <p:nvPr/>
        </p:nvGrpSpPr>
        <p:grpSpPr>
          <a:xfrm>
            <a:off x="189593" y="5033541"/>
            <a:ext cx="9039931" cy="829394"/>
            <a:chOff x="189593" y="4220706"/>
            <a:chExt cx="9039931" cy="829394"/>
          </a:xfrm>
        </p:grpSpPr>
        <p:sp>
          <p:nvSpPr>
            <p:cNvPr id="13" name="TextBox 12"/>
            <p:cNvSpPr txBox="1"/>
            <p:nvPr/>
          </p:nvSpPr>
          <p:spPr>
            <a:xfrm>
              <a:off x="189593" y="4404570"/>
              <a:ext cx="2753975" cy="461665"/>
            </a:xfrm>
            <a:prstGeom prst="rect">
              <a:avLst/>
            </a:prstGeom>
            <a:noFill/>
          </p:spPr>
          <p:txBody>
            <a:bodyPr wrap="square" rtlCol="0">
              <a:spAutoFit/>
            </a:bodyPr>
            <a:lstStyle/>
            <a:p>
              <a:r>
                <a:rPr lang="en-US" sz="2400" dirty="0" smtClean="0">
                  <a:latin typeface="Georgia" pitchFamily="18" charset="0"/>
                </a:rPr>
                <a:t>Normalize weights</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3505200" y="4220706"/>
                  <a:ext cx="5724324" cy="829394"/>
                </a:xfrm>
                <a:prstGeom prst="rect">
                  <a:avLst/>
                </a:prstGeom>
                <a:noFill/>
              </p:spPr>
              <p:txBody>
                <a:bodyPr wrap="none" rtlCol="0">
                  <a:spAutoFit/>
                </a:bodyPr>
                <a:lstStyle/>
                <a:p>
                  <a:r>
                    <a:rPr lang="en-US" sz="2200" dirty="0">
                      <a:latin typeface="Georgia" pitchFamily="18" charset="0"/>
                    </a:rPr>
                    <a:t> </a:t>
                  </a:r>
                  <a14:m>
                    <m:oMath xmlns:m="http://schemas.openxmlformats.org/officeDocument/2006/math">
                      <m:sSubSup>
                        <m:sSubSupPr>
                          <m:ctrlPr>
                            <a:rPr lang="en-US" sz="2200" i="1">
                              <a:latin typeface="Cambria Math"/>
                            </a:rPr>
                          </m:ctrlPr>
                        </m:sSubSupPr>
                        <m:e>
                          <m:d>
                            <m:dPr>
                              <m:begChr m:val="{"/>
                              <m:endChr m:val="}"/>
                              <m:ctrlPr>
                                <a:rPr lang="en-US" sz="2200" i="1">
                                  <a:latin typeface="Cambria Math"/>
                                </a:rPr>
                              </m:ctrlPr>
                            </m:dPr>
                            <m:e>
                              <m:sSubSup>
                                <m:sSubSupPr>
                                  <m:ctrlPr>
                                    <a:rPr lang="en-US" sz="2200" i="1">
                                      <a:latin typeface="Cambria Math"/>
                                    </a:rPr>
                                  </m:ctrlPr>
                                </m:sSubSupPr>
                                <m:e>
                                  <m:r>
                                    <a:rPr lang="en-US" sz="2200" i="1">
                                      <a:latin typeface="Cambria Math"/>
                                    </a:rPr>
                                    <m:t>𝑤</m:t>
                                  </m:r>
                                </m:e>
                                <m:sub>
                                  <m:r>
                                    <a:rPr lang="en-US" sz="2200" i="1">
                                      <a:latin typeface="Cambria Math"/>
                                    </a:rPr>
                                    <m:t>𝑡</m:t>
                                  </m:r>
                                </m:sub>
                                <m:sup>
                                  <m:r>
                                    <a:rPr lang="en-US" sz="2200" i="1">
                                      <a:latin typeface="Cambria Math"/>
                                    </a:rPr>
                                    <m:t>𝑘</m:t>
                                  </m:r>
                                </m:sup>
                              </m:sSubSup>
                              <m:r>
                                <a:rPr lang="en-US" sz="2200" i="1">
                                  <a:latin typeface="Cambria Math"/>
                                </a:rPr>
                                <m:t>= </m:t>
                              </m:r>
                              <m:f>
                                <m:fPr>
                                  <m:ctrlPr>
                                    <a:rPr lang="en-US" sz="2200" i="1">
                                      <a:latin typeface="Cambria Math"/>
                                    </a:rPr>
                                  </m:ctrlPr>
                                </m:fPr>
                                <m:num>
                                  <m:sSubSup>
                                    <m:sSubSupPr>
                                      <m:ctrlPr>
                                        <a:rPr lang="en-US" sz="2200" i="1">
                                          <a:latin typeface="Cambria Math"/>
                                        </a:rPr>
                                      </m:ctrlPr>
                                    </m:sSubSupPr>
                                    <m:e>
                                      <m:r>
                                        <a:rPr lang="en-US" sz="2200" i="1">
                                          <a:latin typeface="Cambria Math"/>
                                        </a:rPr>
                                        <m:t>𝑤</m:t>
                                      </m:r>
                                    </m:e>
                                    <m:sub>
                                      <m:r>
                                        <a:rPr lang="en-US" sz="2200" i="1">
                                          <a:latin typeface="Cambria Math"/>
                                        </a:rPr>
                                        <m:t>𝑡</m:t>
                                      </m:r>
                                    </m:sub>
                                    <m:sup>
                                      <m:r>
                                        <a:rPr lang="en-US" sz="2200" i="1">
                                          <a:latin typeface="Cambria Math"/>
                                        </a:rPr>
                                        <m:t>𝑘</m:t>
                                      </m:r>
                                    </m:sup>
                                  </m:sSubSup>
                                </m:num>
                                <m:den>
                                  <m:sSubSup>
                                    <m:sSubSupPr>
                                      <m:ctrlPr>
                                        <a:rPr lang="en-US" sz="2200" i="1">
                                          <a:latin typeface="Cambria Math"/>
                                        </a:rPr>
                                      </m:ctrlPr>
                                    </m:sSubSupPr>
                                    <m:e>
                                      <m:r>
                                        <m:rPr>
                                          <m:sty m:val="p"/>
                                        </m:rPr>
                                        <a:rPr lang="el-GR" sz="2200" i="1">
                                          <a:latin typeface="Cambria Math"/>
                                          <a:ea typeface="Cambria Math"/>
                                        </a:rPr>
                                        <m:t>Σ</m:t>
                                      </m:r>
                                    </m:e>
                                    <m:sub>
                                      <m:r>
                                        <a:rPr lang="en-US" sz="2200" i="1">
                                          <a:latin typeface="Cambria Math"/>
                                        </a:rPr>
                                        <m:t>𝑙</m:t>
                                      </m:r>
                                      <m:r>
                                        <a:rPr lang="en-US" sz="2200" i="1">
                                          <a:latin typeface="Cambria Math"/>
                                        </a:rPr>
                                        <m:t>=1</m:t>
                                      </m:r>
                                    </m:sub>
                                    <m:sup>
                                      <m:r>
                                        <a:rPr lang="en-US" sz="2200" i="1">
                                          <a:latin typeface="Cambria Math"/>
                                        </a:rPr>
                                        <m:t>𝐾</m:t>
                                      </m:r>
                                    </m:sup>
                                  </m:sSubSup>
                                  <m:sSubSup>
                                    <m:sSubSupPr>
                                      <m:ctrlPr>
                                        <a:rPr lang="en-US" sz="2200" i="1">
                                          <a:latin typeface="Cambria Math"/>
                                        </a:rPr>
                                      </m:ctrlPr>
                                    </m:sSubSupPr>
                                    <m:e>
                                      <m:r>
                                        <a:rPr lang="en-US" sz="2200" i="1">
                                          <a:latin typeface="Cambria Math"/>
                                        </a:rPr>
                                        <m:t>𝑤</m:t>
                                      </m:r>
                                    </m:e>
                                    <m:sub>
                                      <m:r>
                                        <a:rPr lang="en-US" sz="2200" i="1">
                                          <a:latin typeface="Cambria Math"/>
                                        </a:rPr>
                                        <m:t>𝑡</m:t>
                                      </m:r>
                                    </m:sub>
                                    <m:sup>
                                      <m:r>
                                        <a:rPr lang="en-US" sz="2200" i="1">
                                          <a:latin typeface="Cambria Math"/>
                                        </a:rPr>
                                        <m:t>𝑙</m:t>
                                      </m:r>
                                    </m:sup>
                                  </m:sSubSup>
                                </m:den>
                              </m:f>
                            </m:e>
                          </m:d>
                        </m:e>
                        <m:sub>
                          <m:r>
                            <a:rPr lang="en-US" sz="2200" i="1">
                              <a:latin typeface="Cambria Math"/>
                            </a:rPr>
                            <m:t>𝑘</m:t>
                          </m:r>
                          <m:r>
                            <a:rPr lang="en-US" sz="2200" i="1">
                              <a:latin typeface="Cambria Math"/>
                            </a:rPr>
                            <m:t>=1</m:t>
                          </m:r>
                        </m:sub>
                        <m:sup>
                          <m:r>
                            <a:rPr lang="en-US" sz="2200" i="1">
                              <a:latin typeface="Cambria Math"/>
                            </a:rPr>
                            <m:t>𝐾</m:t>
                          </m:r>
                        </m:sup>
                      </m:sSubSup>
                    </m:oMath>
                  </a14:m>
                  <a:r>
                    <a:rPr lang="en-US" sz="2200" dirty="0" smtClean="0"/>
                    <a:t>                                             </a:t>
                  </a:r>
                  <a:r>
                    <a:rPr lang="en-US" sz="2200" dirty="0" smtClean="0">
                      <a:latin typeface="Georgia" pitchFamily="18" charset="0"/>
                    </a:rPr>
                    <a:t>(15)</a:t>
                  </a:r>
                  <a:endParaRPr lang="en-US" sz="2200" dirty="0">
                    <a:latin typeface="Georgia"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505200" y="4220706"/>
                  <a:ext cx="5724324" cy="829394"/>
                </a:xfrm>
                <a:prstGeom prst="rect">
                  <a:avLst/>
                </a:prstGeom>
                <a:blipFill rotWithShape="1">
                  <a:blip r:embed="rId8"/>
                  <a:stretch>
                    <a:fillRect r="-426"/>
                  </a:stretch>
                </a:blipFill>
              </p:spPr>
              <p:txBody>
                <a:bodyPr/>
                <a:lstStyle/>
                <a:p>
                  <a:r>
                    <a:rPr lang="en-US">
                      <a:noFill/>
                    </a:rPr>
                    <a:t> </a:t>
                  </a:r>
                </a:p>
              </p:txBody>
            </p:sp>
          </mc:Fallback>
        </mc:AlternateContent>
      </p:grpSp>
      <p:grpSp>
        <p:nvGrpSpPr>
          <p:cNvPr id="20" name="Group 19"/>
          <p:cNvGrpSpPr/>
          <p:nvPr/>
        </p:nvGrpSpPr>
        <p:grpSpPr>
          <a:xfrm>
            <a:off x="182768" y="5858470"/>
            <a:ext cx="9112786" cy="461665"/>
            <a:chOff x="182768" y="5329535"/>
            <a:chExt cx="9112786" cy="461665"/>
          </a:xfrm>
        </p:grpSpPr>
        <p:sp>
          <p:nvSpPr>
            <p:cNvPr id="15" name="TextBox 14"/>
            <p:cNvSpPr txBox="1"/>
            <p:nvPr/>
          </p:nvSpPr>
          <p:spPr>
            <a:xfrm>
              <a:off x="182768" y="5329535"/>
              <a:ext cx="2408032" cy="461665"/>
            </a:xfrm>
            <a:prstGeom prst="rect">
              <a:avLst/>
            </a:prstGeom>
            <a:noFill/>
          </p:spPr>
          <p:txBody>
            <a:bodyPr wrap="none" rtlCol="0">
              <a:spAutoFit/>
            </a:bodyPr>
            <a:lstStyle/>
            <a:p>
              <a:r>
                <a:rPr lang="en-US" sz="2400" dirty="0" smtClean="0">
                  <a:latin typeface="Georgia" pitchFamily="18" charset="0"/>
                </a:rPr>
                <a:t>Compute output</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14" name="TextBox 13"/>
                <p:cNvSpPr txBox="1"/>
                <p:nvPr/>
              </p:nvSpPr>
              <p:spPr>
                <a:xfrm>
                  <a:off x="3657600" y="5338096"/>
                  <a:ext cx="5637954" cy="444545"/>
                </a:xfrm>
                <a:prstGeom prst="rect">
                  <a:avLst/>
                </a:prstGeom>
                <a:noFill/>
              </p:spPr>
              <p:txBody>
                <a:bodyPr wrap="none" rtlCol="0">
                  <a:spAutoFit/>
                </a:bodyPr>
                <a:lstStyle/>
                <a:p>
                  <a14:m>
                    <m:oMath xmlns:m="http://schemas.openxmlformats.org/officeDocument/2006/math">
                      <m:r>
                        <a:rPr lang="en-US" sz="2200" i="1">
                          <a:latin typeface="Cambria Math"/>
                        </a:rPr>
                        <m:t>𝐸</m:t>
                      </m:r>
                      <m:d>
                        <m:dPr>
                          <m:begChr m:val="["/>
                          <m:endChr m:val="]"/>
                          <m:ctrlPr>
                            <a:rPr lang="en-US" sz="2200" i="1">
                              <a:latin typeface="Cambria Math"/>
                            </a:rPr>
                          </m:ctrlPr>
                        </m:dPr>
                        <m:e>
                          <m:r>
                            <m:rPr>
                              <m:sty m:val="p"/>
                            </m:rPr>
                            <a:rPr lang="en-US" sz="2200">
                              <a:latin typeface="Cambria Math"/>
                            </a:rPr>
                            <m:t>X</m:t>
                          </m:r>
                        </m:e>
                      </m:d>
                      <m:r>
                        <a:rPr lang="pt-BR" sz="2200" i="1">
                          <a:latin typeface="Cambria Math"/>
                        </a:rPr>
                        <m:t>=</m:t>
                      </m:r>
                      <m:nary>
                        <m:naryPr>
                          <m:chr m:val="∑"/>
                          <m:ctrlPr>
                            <a:rPr lang="pt-BR" sz="2200" i="1">
                              <a:latin typeface="Cambria Math"/>
                            </a:rPr>
                          </m:ctrlPr>
                        </m:naryPr>
                        <m:sub>
                          <m:r>
                            <a:rPr lang="pt-BR" sz="2200" i="1">
                              <a:latin typeface="Cambria Math"/>
                            </a:rPr>
                            <m:t>𝑘</m:t>
                          </m:r>
                          <m:r>
                            <a:rPr lang="pt-BR" sz="2200" i="1">
                              <a:latin typeface="Cambria Math"/>
                            </a:rPr>
                            <m:t>=1</m:t>
                          </m:r>
                        </m:sub>
                        <m:sup>
                          <m:r>
                            <a:rPr lang="en-US" sz="2200" i="1">
                              <a:latin typeface="Cambria Math"/>
                            </a:rPr>
                            <m:t>𝐾</m:t>
                          </m:r>
                        </m:sup>
                        <m:e>
                          <m:sSup>
                            <m:sSupPr>
                              <m:ctrlPr>
                                <a:rPr lang="pt-BR" sz="2200" i="1">
                                  <a:latin typeface="Cambria Math"/>
                                </a:rPr>
                              </m:ctrlPr>
                            </m:sSupPr>
                            <m:e>
                              <m:r>
                                <a:rPr lang="en-US" sz="2200" i="1">
                                  <a:latin typeface="Cambria Math"/>
                                </a:rPr>
                                <m:t>𝑋</m:t>
                              </m:r>
                            </m:e>
                            <m:sup>
                              <m:r>
                                <a:rPr lang="pt-BR" sz="2200" i="1">
                                  <a:latin typeface="Cambria Math"/>
                                </a:rPr>
                                <m:t>𝑘</m:t>
                              </m:r>
                            </m:sup>
                          </m:sSup>
                          <m:sSup>
                            <m:sSupPr>
                              <m:ctrlPr>
                                <a:rPr lang="pt-BR" sz="2200" i="1">
                                  <a:latin typeface="Cambria Math"/>
                                </a:rPr>
                              </m:ctrlPr>
                            </m:sSupPr>
                            <m:e>
                              <m:r>
                                <a:rPr lang="en-US" sz="2200" i="1">
                                  <a:latin typeface="Cambria Math"/>
                                </a:rPr>
                                <m:t>𝑤</m:t>
                              </m:r>
                            </m:e>
                            <m:sup>
                              <m:r>
                                <a:rPr lang="pt-BR" sz="2200" i="1">
                                  <a:latin typeface="Cambria Math"/>
                                </a:rPr>
                                <m:t>𝑘</m:t>
                              </m:r>
                            </m:sup>
                          </m:sSup>
                        </m:e>
                      </m:nary>
                    </m:oMath>
                  </a14:m>
                  <a:r>
                    <a:rPr lang="en-US" sz="2200" dirty="0">
                      <a:latin typeface="Georgia" pitchFamily="18" charset="0"/>
                    </a:rPr>
                    <a:t>                                   </a:t>
                  </a:r>
                  <a:r>
                    <a:rPr lang="en-US" sz="2200" dirty="0" smtClean="0">
                      <a:latin typeface="Georgia" pitchFamily="18" charset="0"/>
                    </a:rPr>
                    <a:t>    (16)</a:t>
                  </a:r>
                  <a:endParaRPr lang="en-US" sz="2200" dirty="0">
                    <a:latin typeface="Georgia"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657600" y="5338096"/>
                  <a:ext cx="5637954" cy="444545"/>
                </a:xfrm>
                <a:prstGeom prst="rect">
                  <a:avLst/>
                </a:prstGeom>
                <a:blipFill rotWithShape="1">
                  <a:blip r:embed="rId9"/>
                  <a:stretch>
                    <a:fillRect t="-119178" b="-184932"/>
                  </a:stretch>
                </a:blipFill>
              </p:spPr>
              <p:txBody>
                <a:bodyPr/>
                <a:lstStyle/>
                <a:p>
                  <a:r>
                    <a:rPr lang="en-US">
                      <a:noFill/>
                    </a:rPr>
                    <a:t> </a:t>
                  </a:r>
                </a:p>
              </p:txBody>
            </p:sp>
          </mc:Fallback>
        </mc:AlternateContent>
      </p:grpSp>
      <p:sp>
        <p:nvSpPr>
          <p:cNvPr id="22" name="TextBox 21"/>
          <p:cNvSpPr txBox="1"/>
          <p:nvPr/>
        </p:nvSpPr>
        <p:spPr>
          <a:xfrm>
            <a:off x="152400" y="1166326"/>
            <a:ext cx="5867400" cy="1200329"/>
          </a:xfrm>
          <a:prstGeom prst="rect">
            <a:avLst/>
          </a:prstGeom>
          <a:noFill/>
        </p:spPr>
        <p:txBody>
          <a:bodyPr wrap="square" rtlCol="0">
            <a:spAutoFit/>
          </a:bodyPr>
          <a:lstStyle/>
          <a:p>
            <a:pPr marL="342900" indent="-342900">
              <a:buFont typeface="Arial" pitchFamily="34" charset="0"/>
              <a:buChar char="•"/>
            </a:pPr>
            <a:r>
              <a:rPr lang="en-US" sz="2400" dirty="0" smtClean="0">
                <a:latin typeface="Georgia" pitchFamily="18" charset="0"/>
              </a:rPr>
              <a:t>Any motion model </a:t>
            </a:r>
          </a:p>
          <a:p>
            <a:pPr marL="342900" indent="-342900">
              <a:buFont typeface="Arial" pitchFamily="34" charset="0"/>
              <a:buChar char="•"/>
            </a:pPr>
            <a:r>
              <a:rPr lang="en-US" sz="2400" dirty="0" smtClean="0">
                <a:latin typeface="Georgia" pitchFamily="18" charset="0"/>
              </a:rPr>
              <a:t>Any type of noise</a:t>
            </a:r>
          </a:p>
          <a:p>
            <a:pPr marL="342900" indent="-342900">
              <a:buFont typeface="Arial" pitchFamily="34" charset="0"/>
              <a:buChar char="•"/>
            </a:pPr>
            <a:r>
              <a:rPr lang="en-US" sz="2400" dirty="0" smtClean="0">
                <a:latin typeface="Georgia" pitchFamily="18" charset="0"/>
              </a:rPr>
              <a:t>Higher computational complexity</a:t>
            </a:r>
            <a:endParaRPr lang="en-US" sz="2400" dirty="0">
              <a:latin typeface="Georgia" pitchFamily="18" charset="0"/>
            </a:endParaRPr>
          </a:p>
        </p:txBody>
      </p:sp>
    </p:spTree>
    <p:extLst>
      <p:ext uri="{BB962C8B-B14F-4D97-AF65-F5344CB8AC3E}">
        <p14:creationId xmlns:p14="http://schemas.microsoft.com/office/powerpoint/2010/main" val="2804764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85800"/>
            <a:ext cx="9144000" cy="1066800"/>
          </a:xfrm>
        </p:spPr>
        <p:txBody>
          <a:bodyPr>
            <a:noAutofit/>
          </a:bodyPr>
          <a:lstStyle/>
          <a:p>
            <a:r>
              <a:rPr lang="en-US" sz="3600" b="1" dirty="0" smtClean="0">
                <a:latin typeface="Georgia" pitchFamily="18" charset="0"/>
                <a:ea typeface="ＭＳ Ｐゴシック" charset="-128"/>
                <a:cs typeface="Arial" pitchFamily="34" charset="0"/>
              </a:rPr>
              <a:t>Indoor tracking using Ultra-wideband</a:t>
            </a:r>
          </a:p>
        </p:txBody>
      </p:sp>
      <p:sp>
        <p:nvSpPr>
          <p:cNvPr id="8" name="Subtitle 2"/>
          <p:cNvSpPr>
            <a:spLocks noGrp="1"/>
          </p:cNvSpPr>
          <p:nvPr>
            <p:ph type="subTitle" idx="1"/>
          </p:nvPr>
        </p:nvSpPr>
        <p:spPr>
          <a:xfrm>
            <a:off x="304800" y="3810000"/>
            <a:ext cx="8610600" cy="3048000"/>
          </a:xfrm>
        </p:spPr>
        <p:txBody>
          <a:bodyPr>
            <a:noAutofit/>
          </a:bodyPr>
          <a:lstStyle/>
          <a:p>
            <a:pPr lvl="1" algn="l"/>
            <a:r>
              <a:rPr lang="en-US" sz="2400" dirty="0" smtClean="0">
                <a:solidFill>
                  <a:schemeClr val="tx1"/>
                </a:solidFill>
                <a:latin typeface="Georgia" pitchFamily="18" charset="0"/>
                <a:cs typeface="Arial" pitchFamily="34" charset="0"/>
              </a:rPr>
              <a:t>However …</a:t>
            </a:r>
          </a:p>
          <a:p>
            <a:pPr marL="1371600" lvl="2" indent="-457200" algn="l">
              <a:buFont typeface="Arial" pitchFamily="34" charset="0"/>
              <a:buChar char="•"/>
            </a:pPr>
            <a:r>
              <a:rPr lang="en-US" sz="2200" dirty="0" smtClean="0">
                <a:solidFill>
                  <a:schemeClr val="tx1"/>
                </a:solidFill>
                <a:latin typeface="Georgia" pitchFamily="18" charset="0"/>
                <a:cs typeface="Arial" pitchFamily="34" charset="0"/>
              </a:rPr>
              <a:t>Scale changes (Earth versus building)</a:t>
            </a:r>
          </a:p>
          <a:p>
            <a:pPr marL="1371600" lvl="2" indent="-457200" algn="l">
              <a:buFont typeface="Arial" pitchFamily="34" charset="0"/>
              <a:buChar char="•"/>
            </a:pPr>
            <a:r>
              <a:rPr lang="en-US" sz="2200" dirty="0" smtClean="0">
                <a:solidFill>
                  <a:schemeClr val="tx1"/>
                </a:solidFill>
                <a:latin typeface="Georgia" pitchFamily="18" charset="0"/>
                <a:cs typeface="Arial" pitchFamily="34" charset="0"/>
              </a:rPr>
              <a:t>Transmitters/receivers are switched</a:t>
            </a:r>
          </a:p>
          <a:p>
            <a:pPr marL="1371600" lvl="2" indent="-457200" algn="l">
              <a:buFont typeface="Arial" pitchFamily="34" charset="0"/>
              <a:buChar char="•"/>
            </a:pPr>
            <a:r>
              <a:rPr lang="en-US" sz="2200" dirty="0">
                <a:solidFill>
                  <a:schemeClr val="tx1"/>
                </a:solidFill>
                <a:latin typeface="Georgia" pitchFamily="18" charset="0"/>
                <a:cs typeface="Arial" pitchFamily="34" charset="0"/>
              </a:rPr>
              <a:t>TOA </a:t>
            </a:r>
            <a:r>
              <a:rPr lang="en-US" sz="2200" dirty="0" err="1">
                <a:solidFill>
                  <a:schemeClr val="tx1"/>
                </a:solidFill>
                <a:latin typeface="Georgia" pitchFamily="18" charset="0"/>
                <a:cs typeface="Arial" pitchFamily="34" charset="0"/>
              </a:rPr>
              <a:t>vs</a:t>
            </a:r>
            <a:r>
              <a:rPr lang="en-US" sz="2200" dirty="0">
                <a:solidFill>
                  <a:schemeClr val="tx1"/>
                </a:solidFill>
                <a:latin typeface="Georgia" pitchFamily="18" charset="0"/>
                <a:cs typeface="Arial" pitchFamily="34" charset="0"/>
              </a:rPr>
              <a:t> TDOA (timing over shorter distance)</a:t>
            </a:r>
          </a:p>
          <a:p>
            <a:pPr marL="1371600" lvl="2" indent="-457200" algn="l">
              <a:buFont typeface="Arial" pitchFamily="34" charset="0"/>
              <a:buChar char="•"/>
            </a:pPr>
            <a:r>
              <a:rPr lang="en-US" sz="2200" dirty="0" smtClean="0">
                <a:solidFill>
                  <a:schemeClr val="tx1"/>
                </a:solidFill>
                <a:latin typeface="Georgia" pitchFamily="18" charset="0"/>
                <a:cs typeface="Arial" pitchFamily="34" charset="0"/>
              </a:rPr>
              <a:t>Non-line-of-sight is the rule rather than the exception</a:t>
            </a:r>
          </a:p>
        </p:txBody>
      </p:sp>
      <p:grpSp>
        <p:nvGrpSpPr>
          <p:cNvPr id="2" name="Group 1"/>
          <p:cNvGrpSpPr/>
          <p:nvPr/>
        </p:nvGrpSpPr>
        <p:grpSpPr>
          <a:xfrm>
            <a:off x="1347788" y="1828800"/>
            <a:ext cx="6272212" cy="1927225"/>
            <a:chOff x="814388" y="966788"/>
            <a:chExt cx="7777162" cy="2341562"/>
          </a:xfrm>
        </p:grpSpPr>
        <p:pic>
          <p:nvPicPr>
            <p:cNvPr id="9" name="Picture 16" descr="gps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8" y="1200150"/>
              <a:ext cx="2043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Picture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966788"/>
              <a:ext cx="4168775"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155437" y="1843625"/>
              <a:ext cx="1209675" cy="785287"/>
            </a:xfrm>
            <a:prstGeom prst="rect">
              <a:avLst/>
            </a:prstGeom>
            <a:noFill/>
          </p:spPr>
          <p:txBody>
            <a:bodyPr>
              <a:spAutoFit/>
            </a:bodyPr>
            <a:lstStyle/>
            <a:p>
              <a:pPr algn="ctr">
                <a:defRPr/>
              </a:pPr>
              <a:r>
                <a:rPr lang="en-US" sz="1800" dirty="0">
                  <a:latin typeface="+mn-lt"/>
                </a:rPr>
                <a:t>same idea </a:t>
              </a:r>
            </a:p>
          </p:txBody>
        </p:sp>
        <p:cxnSp>
          <p:nvCxnSpPr>
            <p:cNvPr id="12" name="Straight Arrow Connector 11"/>
            <p:cNvCxnSpPr/>
            <p:nvPr/>
          </p:nvCxnSpPr>
          <p:spPr>
            <a:xfrm rot="10800000" flipV="1">
              <a:off x="2990850" y="2216150"/>
              <a:ext cx="579438" cy="2111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2400300" y="1346200"/>
              <a:ext cx="1155700" cy="5826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871913" y="1108075"/>
              <a:ext cx="1042987" cy="8032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141788" y="1997075"/>
              <a:ext cx="509587" cy="603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02075" y="2266950"/>
              <a:ext cx="803275" cy="6270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1880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b="1" dirty="0" smtClean="0">
                <a:latin typeface="Georgia" pitchFamily="18" charset="0"/>
                <a:ea typeface="ＭＳ Ｐゴシック" charset="-128"/>
                <a:cs typeface="Arial" pitchFamily="34" charset="0"/>
              </a:rPr>
              <a:t>Outline</a:t>
            </a:r>
          </a:p>
        </p:txBody>
      </p:sp>
      <p:sp>
        <p:nvSpPr>
          <p:cNvPr id="8" name="Subtitle 2"/>
          <p:cNvSpPr>
            <a:spLocks noGrp="1"/>
          </p:cNvSpPr>
          <p:nvPr>
            <p:ph type="subTitle" idx="1"/>
          </p:nvPr>
        </p:nvSpPr>
        <p:spPr>
          <a:xfrm>
            <a:off x="914400" y="1447800"/>
            <a:ext cx="7239000" cy="5410200"/>
          </a:xfrm>
        </p:spPr>
        <p:txBody>
          <a:bodyPr>
            <a:noAutofit/>
          </a:bodyPr>
          <a:lstStyle/>
          <a:p>
            <a:pPr marL="342900" indent="-342900" algn="l">
              <a:buFont typeface="Arial" pitchFamily="34" charset="0"/>
              <a:buChar char="•"/>
            </a:pPr>
            <a:r>
              <a:rPr lang="en-US" dirty="0" smtClean="0">
                <a:solidFill>
                  <a:srgbClr val="676969"/>
                </a:solidFill>
                <a:latin typeface="Georgia" pitchFamily="18" charset="0"/>
                <a:cs typeface="Arial" pitchFamily="34" charset="0"/>
              </a:rPr>
              <a:t>Motivation</a:t>
            </a:r>
          </a:p>
          <a:p>
            <a:pPr marL="342900" indent="-342900" algn="l">
              <a:buFont typeface="Arial" pitchFamily="34" charset="0"/>
              <a:buChar char="•"/>
            </a:pPr>
            <a:r>
              <a:rPr lang="en-US" dirty="0" smtClean="0">
                <a:solidFill>
                  <a:srgbClr val="676969"/>
                </a:solidFill>
                <a:latin typeface="Georgia" pitchFamily="18" charset="0"/>
                <a:cs typeface="Arial" pitchFamily="34" charset="0"/>
              </a:rPr>
              <a:t>Background</a:t>
            </a:r>
          </a:p>
          <a:p>
            <a:pPr marL="342900" indent="-342900" algn="l">
              <a:buFont typeface="Arial" pitchFamily="34" charset="0"/>
              <a:buChar char="•"/>
            </a:pPr>
            <a:r>
              <a:rPr lang="en-US" b="1" dirty="0" smtClean="0">
                <a:solidFill>
                  <a:schemeClr val="tx1"/>
                </a:solidFill>
                <a:latin typeface="Georgia" pitchFamily="18" charset="0"/>
                <a:cs typeface="Arial" pitchFamily="34" charset="0"/>
              </a:rPr>
              <a:t>Sensor Set </a:t>
            </a:r>
            <a:r>
              <a:rPr lang="en-US" b="1" dirty="0">
                <a:solidFill>
                  <a:schemeClr val="tx1"/>
                </a:solidFill>
                <a:latin typeface="Georgia" pitchFamily="18" charset="0"/>
                <a:cs typeface="Arial" pitchFamily="34" charset="0"/>
              </a:rPr>
              <a:t>S</a:t>
            </a:r>
            <a:r>
              <a:rPr lang="en-US" b="1" dirty="0" smtClean="0">
                <a:solidFill>
                  <a:schemeClr val="tx1"/>
                </a:solidFill>
                <a:latin typeface="Georgia" pitchFamily="18" charset="0"/>
                <a:cs typeface="Arial" pitchFamily="34" charset="0"/>
              </a:rPr>
              <a:t>witching Noise</a:t>
            </a:r>
            <a:endParaRPr lang="en-US" dirty="0" smtClean="0">
              <a:solidFill>
                <a:srgbClr val="676969"/>
              </a:solidFill>
              <a:latin typeface="Georgia" pitchFamily="18" charset="0"/>
              <a:cs typeface="Arial" pitchFamily="34" charset="0"/>
            </a:endParaRPr>
          </a:p>
          <a:p>
            <a:pPr marL="342900" indent="-342900" algn="l">
              <a:buFont typeface="Arial" pitchFamily="34" charset="0"/>
              <a:buChar char="•"/>
            </a:pPr>
            <a:r>
              <a:rPr lang="en-US" dirty="0" smtClean="0">
                <a:solidFill>
                  <a:srgbClr val="676969"/>
                </a:solidFill>
                <a:latin typeface="Georgia" pitchFamily="18" charset="0"/>
                <a:cs typeface="Arial" pitchFamily="34" charset="0"/>
              </a:rPr>
              <a:t>Augmentation</a:t>
            </a:r>
          </a:p>
          <a:p>
            <a:pPr marL="342900" indent="-342900" algn="l">
              <a:buFont typeface="Arial" pitchFamily="34" charset="0"/>
              <a:buChar char="•"/>
            </a:pPr>
            <a:r>
              <a:rPr lang="en-US" dirty="0">
                <a:solidFill>
                  <a:srgbClr val="676969"/>
                </a:solidFill>
                <a:latin typeface="Georgia" pitchFamily="18" charset="0"/>
                <a:cs typeface="Arial" pitchFamily="34" charset="0"/>
              </a:rPr>
              <a:t>Conclusions and Future Work</a:t>
            </a:r>
          </a:p>
        </p:txBody>
      </p:sp>
    </p:spTree>
    <p:extLst>
      <p:ext uri="{BB962C8B-B14F-4D97-AF65-F5344CB8AC3E}">
        <p14:creationId xmlns:p14="http://schemas.microsoft.com/office/powerpoint/2010/main" val="345501484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381000"/>
            <a:ext cx="7772400" cy="1066800"/>
          </a:xfrm>
        </p:spPr>
        <p:txBody>
          <a:bodyPr>
            <a:noAutofit/>
          </a:bodyPr>
          <a:lstStyle/>
          <a:p>
            <a:r>
              <a:rPr lang="en-US" sz="3800" b="1" dirty="0" smtClean="0">
                <a:latin typeface="Georgia" pitchFamily="18" charset="0"/>
                <a:ea typeface="ＭＳ Ｐゴシック" charset="-128"/>
                <a:cs typeface="Arial" pitchFamily="34" charset="0"/>
              </a:rPr>
              <a:t>Related Work</a:t>
            </a:r>
          </a:p>
        </p:txBody>
      </p:sp>
      <p:sp>
        <p:nvSpPr>
          <p:cNvPr id="2" name="TextBox 1"/>
          <p:cNvSpPr txBox="1"/>
          <p:nvPr/>
        </p:nvSpPr>
        <p:spPr>
          <a:xfrm>
            <a:off x="228600" y="1219200"/>
            <a:ext cx="8840603" cy="5109091"/>
          </a:xfrm>
          <a:prstGeom prst="rect">
            <a:avLst/>
          </a:prstGeom>
          <a:noFill/>
        </p:spPr>
        <p:txBody>
          <a:bodyPr wrap="square" rtlCol="0">
            <a:spAutoFit/>
          </a:bodyPr>
          <a:lstStyle/>
          <a:p>
            <a:r>
              <a:rPr lang="en-US" sz="2800" b="1" dirty="0" smtClean="0">
                <a:latin typeface="Georgia" pitchFamily="18" charset="0"/>
                <a:cs typeface="Arial" pitchFamily="34" charset="0"/>
              </a:rPr>
              <a:t>Noise modeling</a:t>
            </a:r>
          </a:p>
          <a:p>
            <a:pPr marL="342900" indent="-342900">
              <a:buFont typeface="Arial" pitchFamily="34" charset="0"/>
              <a:buChar char="•"/>
            </a:pPr>
            <a:r>
              <a:rPr lang="en-US" sz="2000" b="1" dirty="0" smtClean="0">
                <a:latin typeface="Georgia" pitchFamily="18" charset="0"/>
                <a:cs typeface="Arial" pitchFamily="34" charset="0"/>
              </a:rPr>
              <a:t>Prototypes</a:t>
            </a:r>
          </a:p>
          <a:p>
            <a:pPr marL="800100" lvl="1" indent="-342900">
              <a:buFont typeface="Arial" pitchFamily="34" charset="0"/>
              <a:buChar char="•"/>
            </a:pPr>
            <a:r>
              <a:rPr lang="en-US" b="1" dirty="0" smtClean="0">
                <a:latin typeface="Georgia" pitchFamily="18" charset="0"/>
                <a:cs typeface="Arial" pitchFamily="34" charset="0"/>
              </a:rPr>
              <a:t>Fontana (2003) – </a:t>
            </a:r>
            <a:r>
              <a:rPr lang="en-US" dirty="0" smtClean="0">
                <a:latin typeface="Georgia" pitchFamily="18" charset="0"/>
                <a:cs typeface="Arial" pitchFamily="34" charset="0"/>
              </a:rPr>
              <a:t>Developed an early localization system </a:t>
            </a:r>
          </a:p>
          <a:p>
            <a:pPr marL="800100" lvl="1" indent="-342900">
              <a:buFont typeface="Arial" pitchFamily="34" charset="0"/>
              <a:buChar char="•"/>
            </a:pPr>
            <a:r>
              <a:rPr lang="en-US" b="1" dirty="0" err="1" smtClean="0">
                <a:latin typeface="Georgia" pitchFamily="18" charset="0"/>
              </a:rPr>
              <a:t>Guoping</a:t>
            </a:r>
            <a:r>
              <a:rPr lang="en-US" b="1" dirty="0" smtClean="0">
                <a:latin typeface="Georgia" pitchFamily="18" charset="0"/>
              </a:rPr>
              <a:t> </a:t>
            </a:r>
            <a:r>
              <a:rPr lang="en-US" b="1" dirty="0">
                <a:latin typeface="Georgia" pitchFamily="18" charset="0"/>
              </a:rPr>
              <a:t>and </a:t>
            </a:r>
            <a:r>
              <a:rPr lang="en-US" b="1" dirty="0" err="1">
                <a:latin typeface="Georgia" pitchFamily="18" charset="0"/>
              </a:rPr>
              <a:t>Rao</a:t>
            </a:r>
            <a:r>
              <a:rPr lang="en-US" b="1" dirty="0">
                <a:latin typeface="Georgia" pitchFamily="18" charset="0"/>
              </a:rPr>
              <a:t>  (2005)</a:t>
            </a:r>
            <a:r>
              <a:rPr lang="en-US" dirty="0">
                <a:latin typeface="Georgia" pitchFamily="18" charset="0"/>
              </a:rPr>
              <a:t> – </a:t>
            </a:r>
            <a:r>
              <a:rPr lang="en-US" dirty="0" smtClean="0">
                <a:latin typeface="Georgia" pitchFamily="18" charset="0"/>
              </a:rPr>
              <a:t>Developed localization system to reduce ranging errors</a:t>
            </a:r>
          </a:p>
          <a:p>
            <a:pPr marL="800100" lvl="1" indent="-342900">
              <a:buFont typeface="Arial" pitchFamily="34" charset="0"/>
              <a:buChar char="•"/>
            </a:pPr>
            <a:endParaRPr lang="en-US" sz="2000" b="1" dirty="0" smtClean="0">
              <a:latin typeface="Georgia" pitchFamily="18" charset="0"/>
              <a:cs typeface="Arial" pitchFamily="34" charset="0"/>
            </a:endParaRPr>
          </a:p>
          <a:p>
            <a:pPr marL="342900" indent="-342900">
              <a:buFont typeface="Arial" pitchFamily="34" charset="0"/>
              <a:buChar char="•"/>
            </a:pPr>
            <a:r>
              <a:rPr lang="en-US" sz="2000" b="1" dirty="0" smtClean="0">
                <a:latin typeface="Georgia" pitchFamily="18" charset="0"/>
                <a:cs typeface="Arial" pitchFamily="34" charset="0"/>
              </a:rPr>
              <a:t>Isolating noise sources</a:t>
            </a:r>
          </a:p>
          <a:p>
            <a:pPr marL="800100" lvl="1" indent="-342900">
              <a:buFont typeface="Arial" pitchFamily="34" charset="0"/>
              <a:buChar char="•"/>
            </a:pPr>
            <a:r>
              <a:rPr lang="en-US" b="1" dirty="0" err="1">
                <a:latin typeface="Georgia" pitchFamily="18" charset="0"/>
              </a:rPr>
              <a:t>Zetik</a:t>
            </a:r>
            <a:r>
              <a:rPr lang="en-US" b="1" dirty="0">
                <a:latin typeface="Georgia" pitchFamily="18" charset="0"/>
              </a:rPr>
              <a:t> et al. (2004)</a:t>
            </a:r>
            <a:r>
              <a:rPr lang="en-US" dirty="0">
                <a:latin typeface="Georgia" pitchFamily="18" charset="0"/>
              </a:rPr>
              <a:t> </a:t>
            </a:r>
            <a:r>
              <a:rPr lang="en-US" dirty="0" smtClean="0">
                <a:latin typeface="Georgia" pitchFamily="18" charset="0"/>
              </a:rPr>
              <a:t>– Studied effects of multipath</a:t>
            </a:r>
            <a:r>
              <a:rPr lang="en-US" dirty="0">
                <a:latin typeface="Georgia" pitchFamily="18" charset="0"/>
              </a:rPr>
              <a:t>, synchronization, antenna effects and peak detection</a:t>
            </a:r>
          </a:p>
          <a:p>
            <a:pPr marL="800100" lvl="1" indent="-342900">
              <a:buFont typeface="Arial" pitchFamily="34" charset="0"/>
              <a:buChar char="•"/>
            </a:pPr>
            <a:r>
              <a:rPr lang="en-US" b="1" dirty="0" smtClean="0">
                <a:latin typeface="Georgia" pitchFamily="18" charset="0"/>
              </a:rPr>
              <a:t>Mahfouz </a:t>
            </a:r>
            <a:r>
              <a:rPr lang="en-US" b="1" dirty="0">
                <a:latin typeface="Georgia" pitchFamily="18" charset="0"/>
              </a:rPr>
              <a:t>et al. (2008)</a:t>
            </a:r>
            <a:r>
              <a:rPr lang="en-US" dirty="0">
                <a:latin typeface="Georgia" pitchFamily="18" charset="0"/>
              </a:rPr>
              <a:t> </a:t>
            </a:r>
            <a:r>
              <a:rPr lang="en-US" dirty="0" smtClean="0">
                <a:latin typeface="Georgia" pitchFamily="18" charset="0"/>
              </a:rPr>
              <a:t>– Studied multipath</a:t>
            </a:r>
            <a:r>
              <a:rPr lang="en-US" dirty="0">
                <a:latin typeface="Georgia" pitchFamily="18" charset="0"/>
              </a:rPr>
              <a:t>, </a:t>
            </a:r>
            <a:r>
              <a:rPr lang="en-US" dirty="0" smtClean="0">
                <a:latin typeface="Georgia" pitchFamily="18" charset="0"/>
              </a:rPr>
              <a:t>synchronization, antenna effects</a:t>
            </a:r>
            <a:r>
              <a:rPr lang="en-US" dirty="0">
                <a:latin typeface="Georgia" pitchFamily="18" charset="0"/>
              </a:rPr>
              <a:t>, peak detection and sensor </a:t>
            </a:r>
            <a:r>
              <a:rPr lang="en-US" dirty="0" smtClean="0">
                <a:latin typeface="Georgia" pitchFamily="18" charset="0"/>
              </a:rPr>
              <a:t>placement issues</a:t>
            </a:r>
          </a:p>
          <a:p>
            <a:pPr marL="800100" lvl="1" indent="-342900">
              <a:buFont typeface="Arial" pitchFamily="34" charset="0"/>
              <a:buChar char="•"/>
            </a:pPr>
            <a:endParaRPr lang="en-US" sz="2000" b="1" dirty="0" smtClean="0">
              <a:latin typeface="Georgia" pitchFamily="18" charset="0"/>
              <a:cs typeface="Arial" pitchFamily="34" charset="0"/>
            </a:endParaRPr>
          </a:p>
          <a:p>
            <a:pPr marL="342900" indent="-342900">
              <a:buFont typeface="Arial" pitchFamily="34" charset="0"/>
              <a:buChar char="•"/>
            </a:pPr>
            <a:r>
              <a:rPr lang="en-US" sz="2000" b="1" dirty="0" smtClean="0">
                <a:latin typeface="Georgia" pitchFamily="18" charset="0"/>
                <a:cs typeface="Arial" pitchFamily="34" charset="0"/>
              </a:rPr>
              <a:t>Simulations</a:t>
            </a:r>
          </a:p>
          <a:p>
            <a:pPr marL="742950" lvl="1" indent="-285750">
              <a:buFont typeface="Arial" pitchFamily="34" charset="0"/>
              <a:buChar char="•"/>
            </a:pPr>
            <a:r>
              <a:rPr lang="en-US" b="1" dirty="0" smtClean="0">
                <a:latin typeface="Georgia" pitchFamily="18" charset="0"/>
              </a:rPr>
              <a:t>Jing </a:t>
            </a:r>
            <a:r>
              <a:rPr lang="en-US" b="1" dirty="0">
                <a:latin typeface="Georgia" pitchFamily="18" charset="0"/>
              </a:rPr>
              <a:t>et al. (2010)</a:t>
            </a:r>
            <a:r>
              <a:rPr lang="en-US" dirty="0">
                <a:latin typeface="Georgia" pitchFamily="18" charset="0"/>
              </a:rPr>
              <a:t>  - Studied </a:t>
            </a:r>
            <a:r>
              <a:rPr lang="en-US" dirty="0" smtClean="0">
                <a:latin typeface="Georgia" pitchFamily="18" charset="0"/>
              </a:rPr>
              <a:t>impact </a:t>
            </a:r>
            <a:r>
              <a:rPr lang="en-US" dirty="0">
                <a:latin typeface="Georgia" pitchFamily="18" charset="0"/>
              </a:rPr>
              <a:t>of </a:t>
            </a:r>
            <a:r>
              <a:rPr lang="en-US" dirty="0" smtClean="0">
                <a:latin typeface="Georgia" pitchFamily="18" charset="0"/>
              </a:rPr>
              <a:t>signal propagation </a:t>
            </a:r>
            <a:r>
              <a:rPr lang="en-US" dirty="0">
                <a:latin typeface="Georgia" pitchFamily="18" charset="0"/>
              </a:rPr>
              <a:t>through </a:t>
            </a:r>
            <a:r>
              <a:rPr lang="en-US" dirty="0" smtClean="0">
                <a:latin typeface="Georgia" pitchFamily="18" charset="0"/>
              </a:rPr>
              <a:t>building materials</a:t>
            </a:r>
            <a:endParaRPr lang="en-US" dirty="0">
              <a:latin typeface="Georgia" pitchFamily="18" charset="0"/>
            </a:endParaRPr>
          </a:p>
          <a:p>
            <a:pPr marL="742950" lvl="1" indent="-285750">
              <a:buFont typeface="Arial" pitchFamily="34" charset="0"/>
              <a:buChar char="•"/>
            </a:pPr>
            <a:r>
              <a:rPr lang="en-US" b="1" dirty="0" err="1" smtClean="0">
                <a:latin typeface="Georgia" pitchFamily="18" charset="0"/>
              </a:rPr>
              <a:t>Shen</a:t>
            </a:r>
            <a:r>
              <a:rPr lang="en-US" b="1" dirty="0" smtClean="0">
                <a:latin typeface="Georgia" pitchFamily="18" charset="0"/>
              </a:rPr>
              <a:t> </a:t>
            </a:r>
            <a:r>
              <a:rPr lang="en-US" b="1" dirty="0">
                <a:latin typeface="Georgia" pitchFamily="18" charset="0"/>
              </a:rPr>
              <a:t>et al. </a:t>
            </a:r>
            <a:r>
              <a:rPr lang="en-US" b="1" dirty="0" smtClean="0">
                <a:latin typeface="Georgia" pitchFamily="18" charset="0"/>
              </a:rPr>
              <a:t>(2010) </a:t>
            </a:r>
            <a:r>
              <a:rPr lang="en-US" dirty="0" smtClean="0">
                <a:latin typeface="Georgia" pitchFamily="18" charset="0"/>
              </a:rPr>
              <a:t> - Proposed techniques to mitigate </a:t>
            </a:r>
            <a:r>
              <a:rPr lang="en-US" dirty="0">
                <a:latin typeface="Georgia" pitchFamily="18" charset="0"/>
              </a:rPr>
              <a:t>the </a:t>
            </a:r>
            <a:r>
              <a:rPr lang="en-US" dirty="0" smtClean="0">
                <a:latin typeface="Georgia" pitchFamily="18" charset="0"/>
              </a:rPr>
              <a:t>effect of NLOS</a:t>
            </a:r>
          </a:p>
          <a:p>
            <a:pPr marL="742950" lvl="1" indent="-285750">
              <a:buFont typeface="Arial" pitchFamily="34" charset="0"/>
              <a:buChar char="•"/>
            </a:pPr>
            <a:endParaRPr lang="en-US" dirty="0">
              <a:latin typeface="Georgia" pitchFamily="18" charset="0"/>
              <a:cs typeface="Arial" pitchFamily="34" charset="0"/>
            </a:endParaRPr>
          </a:p>
        </p:txBody>
      </p:sp>
    </p:spTree>
    <p:extLst>
      <p:ext uri="{BB962C8B-B14F-4D97-AF65-F5344CB8AC3E}">
        <p14:creationId xmlns:p14="http://schemas.microsoft.com/office/powerpoint/2010/main" val="3385946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85800"/>
            <a:ext cx="9144000" cy="1066800"/>
          </a:xfrm>
        </p:spPr>
        <p:txBody>
          <a:bodyPr>
            <a:noAutofit/>
          </a:bodyPr>
          <a:lstStyle/>
          <a:p>
            <a:r>
              <a:rPr lang="en-US" sz="3600" b="1" dirty="0" smtClean="0">
                <a:latin typeface="Georgia" pitchFamily="18" charset="0"/>
                <a:ea typeface="ＭＳ Ｐゴシック" charset="-128"/>
                <a:cs typeface="Arial" pitchFamily="34" charset="0"/>
              </a:rPr>
              <a:t>Indoor tracking using Ultra-wideband</a:t>
            </a:r>
          </a:p>
        </p:txBody>
      </p:sp>
      <p:sp>
        <p:nvSpPr>
          <p:cNvPr id="8" name="Subtitle 2"/>
          <p:cNvSpPr>
            <a:spLocks noGrp="1"/>
          </p:cNvSpPr>
          <p:nvPr>
            <p:ph type="subTitle" idx="1"/>
          </p:nvPr>
        </p:nvSpPr>
        <p:spPr>
          <a:xfrm>
            <a:off x="304800" y="3810000"/>
            <a:ext cx="8610600" cy="3048000"/>
          </a:xfrm>
        </p:spPr>
        <p:txBody>
          <a:bodyPr>
            <a:noAutofit/>
          </a:bodyPr>
          <a:lstStyle/>
          <a:p>
            <a:pPr lvl="1" algn="l"/>
            <a:r>
              <a:rPr lang="en-US" sz="2400" dirty="0" smtClean="0">
                <a:solidFill>
                  <a:schemeClr val="tx1"/>
                </a:solidFill>
                <a:latin typeface="Georgia" pitchFamily="18" charset="0"/>
                <a:cs typeface="Arial" pitchFamily="34" charset="0"/>
              </a:rPr>
              <a:t>However …</a:t>
            </a:r>
          </a:p>
          <a:p>
            <a:pPr marL="1371600" lvl="2" indent="-457200" algn="l">
              <a:buFont typeface="Arial" pitchFamily="34" charset="0"/>
              <a:buChar char="•"/>
            </a:pPr>
            <a:r>
              <a:rPr lang="en-US" sz="2200" dirty="0" smtClean="0">
                <a:solidFill>
                  <a:schemeClr val="tx1"/>
                </a:solidFill>
                <a:latin typeface="Georgia" pitchFamily="18" charset="0"/>
                <a:cs typeface="Arial" pitchFamily="34" charset="0"/>
              </a:rPr>
              <a:t>Set of satellites used for trilateration changes frequently</a:t>
            </a:r>
          </a:p>
        </p:txBody>
      </p:sp>
      <p:grpSp>
        <p:nvGrpSpPr>
          <p:cNvPr id="2" name="Group 1"/>
          <p:cNvGrpSpPr/>
          <p:nvPr/>
        </p:nvGrpSpPr>
        <p:grpSpPr>
          <a:xfrm>
            <a:off x="1347788" y="1828800"/>
            <a:ext cx="6272212" cy="1927225"/>
            <a:chOff x="814388" y="966788"/>
            <a:chExt cx="7777162" cy="2341562"/>
          </a:xfrm>
        </p:grpSpPr>
        <p:pic>
          <p:nvPicPr>
            <p:cNvPr id="9" name="Picture 16" descr="gps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8" y="1200150"/>
              <a:ext cx="2043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Picture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966788"/>
              <a:ext cx="4168775"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155437" y="1843625"/>
              <a:ext cx="1209675" cy="785287"/>
            </a:xfrm>
            <a:prstGeom prst="rect">
              <a:avLst/>
            </a:prstGeom>
            <a:noFill/>
          </p:spPr>
          <p:txBody>
            <a:bodyPr>
              <a:spAutoFit/>
            </a:bodyPr>
            <a:lstStyle/>
            <a:p>
              <a:pPr algn="ctr">
                <a:defRPr/>
              </a:pPr>
              <a:r>
                <a:rPr lang="en-US" sz="1800" dirty="0">
                  <a:latin typeface="+mn-lt"/>
                </a:rPr>
                <a:t>same idea </a:t>
              </a:r>
            </a:p>
          </p:txBody>
        </p:sp>
        <p:cxnSp>
          <p:nvCxnSpPr>
            <p:cNvPr id="12" name="Straight Arrow Connector 11"/>
            <p:cNvCxnSpPr/>
            <p:nvPr/>
          </p:nvCxnSpPr>
          <p:spPr>
            <a:xfrm rot="10800000" flipV="1">
              <a:off x="2990850" y="2216150"/>
              <a:ext cx="579438" cy="2111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2400300" y="1346200"/>
              <a:ext cx="1155700" cy="5826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871913" y="1108075"/>
              <a:ext cx="1042987" cy="8032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141788" y="1997075"/>
              <a:ext cx="509587" cy="603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02075" y="2266950"/>
              <a:ext cx="803275" cy="6270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6584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 y="381000"/>
            <a:ext cx="9143999" cy="1219200"/>
          </a:xfrm>
        </p:spPr>
        <p:txBody>
          <a:bodyPr>
            <a:noAutofit/>
          </a:bodyPr>
          <a:lstStyle/>
          <a:p>
            <a:r>
              <a:rPr lang="en-US" sz="4000" b="1" dirty="0" smtClean="0">
                <a:latin typeface="Georgia" pitchFamily="18" charset="0"/>
                <a:cs typeface="Arial" pitchFamily="34" charset="0"/>
              </a:rPr>
              <a:t>Trilateration</a:t>
            </a:r>
            <a:endParaRPr lang="en-US" sz="4000" b="1" dirty="0">
              <a:latin typeface="Georgia" pitchFamily="18" charset="0"/>
              <a:cs typeface="Arial" pitchFamily="34" charset="0"/>
            </a:endParaRPr>
          </a:p>
        </p:txBody>
      </p:sp>
      <p:sp>
        <p:nvSpPr>
          <p:cNvPr id="71" name="Oval 70"/>
          <p:cNvSpPr/>
          <p:nvPr/>
        </p:nvSpPr>
        <p:spPr>
          <a:xfrm>
            <a:off x="838200" y="1883664"/>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286000" y="1959864"/>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524000" y="3276600"/>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343912" y="3221736"/>
            <a:ext cx="122903" cy="1168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1395799" y="2748921"/>
            <a:ext cx="356801" cy="353943"/>
            <a:chOff x="2885146" y="2743200"/>
            <a:chExt cx="480906" cy="461665"/>
          </a:xfrm>
        </p:grpSpPr>
        <p:sp>
          <p:nvSpPr>
            <p:cNvPr id="76" name="Plus 75"/>
            <p:cNvSpPr/>
            <p:nvPr/>
          </p:nvSpPr>
          <p:spPr>
            <a:xfrm>
              <a:off x="3263348" y="2774950"/>
              <a:ext cx="102704" cy="889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2885146" y="2743200"/>
              <a:ext cx="391454" cy="461665"/>
            </a:xfrm>
            <a:prstGeom prst="rect">
              <a:avLst/>
            </a:prstGeom>
            <a:noFill/>
          </p:spPr>
          <p:txBody>
            <a:bodyPr wrap="none" rtlCol="0">
              <a:spAutoFit/>
            </a:bodyPr>
            <a:lstStyle/>
            <a:p>
              <a:r>
                <a:rPr lang="en-US" sz="2400" dirty="0" smtClean="0">
                  <a:latin typeface="Georgia" pitchFamily="18" charset="0"/>
                </a:rPr>
                <a:t>A</a:t>
              </a:r>
              <a:endParaRPr lang="en-US" sz="2400" dirty="0">
                <a:latin typeface="Georgia" pitchFamily="18" charset="0"/>
              </a:endParaRPr>
            </a:p>
          </p:txBody>
        </p:sp>
      </p:grpSp>
      <p:grpSp>
        <p:nvGrpSpPr>
          <p:cNvPr id="78" name="Group 77"/>
          <p:cNvGrpSpPr/>
          <p:nvPr/>
        </p:nvGrpSpPr>
        <p:grpSpPr>
          <a:xfrm>
            <a:off x="3168063" y="2798699"/>
            <a:ext cx="413337" cy="353943"/>
            <a:chOff x="5320748" y="2667000"/>
            <a:chExt cx="557106" cy="461665"/>
          </a:xfrm>
        </p:grpSpPr>
        <p:sp>
          <p:nvSpPr>
            <p:cNvPr id="79" name="Plus 78"/>
            <p:cNvSpPr/>
            <p:nvPr/>
          </p:nvSpPr>
          <p:spPr>
            <a:xfrm>
              <a:off x="5320748" y="2774315"/>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5486400" y="2667000"/>
              <a:ext cx="391454" cy="461665"/>
            </a:xfrm>
            <a:prstGeom prst="rect">
              <a:avLst/>
            </a:prstGeom>
            <a:noFill/>
          </p:spPr>
          <p:txBody>
            <a:bodyPr wrap="none" rtlCol="0">
              <a:spAutoFit/>
            </a:bodyPr>
            <a:lstStyle/>
            <a:p>
              <a:r>
                <a:rPr lang="en-US" sz="2400" dirty="0" smtClean="0">
                  <a:latin typeface="Georgia" pitchFamily="18" charset="0"/>
                </a:rPr>
                <a:t>B</a:t>
              </a:r>
              <a:endParaRPr lang="en-US" sz="2400" dirty="0">
                <a:latin typeface="Georgia" pitchFamily="18" charset="0"/>
              </a:endParaRPr>
            </a:p>
          </p:txBody>
        </p:sp>
      </p:grpSp>
      <p:grpSp>
        <p:nvGrpSpPr>
          <p:cNvPr id="81" name="Group 80"/>
          <p:cNvGrpSpPr/>
          <p:nvPr/>
        </p:nvGrpSpPr>
        <p:grpSpPr>
          <a:xfrm>
            <a:off x="2300366" y="4191000"/>
            <a:ext cx="290434" cy="501438"/>
            <a:chOff x="4180546" y="4451350"/>
            <a:chExt cx="391454" cy="654050"/>
          </a:xfrm>
        </p:grpSpPr>
        <p:sp>
          <p:nvSpPr>
            <p:cNvPr id="82" name="Plus 81"/>
            <p:cNvSpPr/>
            <p:nvPr/>
          </p:nvSpPr>
          <p:spPr>
            <a:xfrm>
              <a:off x="4330148" y="4451350"/>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4180546" y="4643735"/>
              <a:ext cx="391454" cy="461665"/>
            </a:xfrm>
            <a:prstGeom prst="rect">
              <a:avLst/>
            </a:prstGeom>
            <a:noFill/>
          </p:spPr>
          <p:txBody>
            <a:bodyPr wrap="none" rtlCol="0">
              <a:spAutoFit/>
            </a:bodyPr>
            <a:lstStyle/>
            <a:p>
              <a:r>
                <a:rPr lang="en-US" sz="2400" dirty="0" smtClean="0">
                  <a:latin typeface="Georgia" pitchFamily="18" charset="0"/>
                </a:rPr>
                <a:t>C</a:t>
              </a:r>
              <a:endParaRPr lang="en-US" sz="2400" dirty="0">
                <a:latin typeface="Georgia" pitchFamily="18" charset="0"/>
              </a:endParaRPr>
            </a:p>
          </p:txBody>
        </p:sp>
      </p:grpSp>
      <p:sp>
        <p:nvSpPr>
          <p:cNvPr id="97" name="Oval 96"/>
          <p:cNvSpPr/>
          <p:nvPr/>
        </p:nvSpPr>
        <p:spPr>
          <a:xfrm>
            <a:off x="5029200" y="2112264"/>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400800" y="2188464"/>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715000" y="3200400"/>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a:off x="5586799" y="2977521"/>
            <a:ext cx="356801" cy="353943"/>
            <a:chOff x="2885146" y="2743200"/>
            <a:chExt cx="480906" cy="461665"/>
          </a:xfrm>
        </p:grpSpPr>
        <p:sp>
          <p:nvSpPr>
            <p:cNvPr id="102" name="Plus 101"/>
            <p:cNvSpPr/>
            <p:nvPr/>
          </p:nvSpPr>
          <p:spPr>
            <a:xfrm>
              <a:off x="3263348" y="2774950"/>
              <a:ext cx="102704" cy="889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2885146" y="2743200"/>
              <a:ext cx="391454" cy="461665"/>
            </a:xfrm>
            <a:prstGeom prst="rect">
              <a:avLst/>
            </a:prstGeom>
            <a:noFill/>
          </p:spPr>
          <p:txBody>
            <a:bodyPr wrap="none" rtlCol="0">
              <a:spAutoFit/>
            </a:bodyPr>
            <a:lstStyle/>
            <a:p>
              <a:r>
                <a:rPr lang="en-US" sz="2400" dirty="0" smtClean="0">
                  <a:latin typeface="Georgia" pitchFamily="18" charset="0"/>
                </a:rPr>
                <a:t>A</a:t>
              </a:r>
              <a:endParaRPr lang="en-US" sz="2400" dirty="0">
                <a:latin typeface="Georgia" pitchFamily="18" charset="0"/>
              </a:endParaRPr>
            </a:p>
          </p:txBody>
        </p:sp>
      </p:grpSp>
      <p:grpSp>
        <p:nvGrpSpPr>
          <p:cNvPr id="104" name="Group 103"/>
          <p:cNvGrpSpPr/>
          <p:nvPr/>
        </p:nvGrpSpPr>
        <p:grpSpPr>
          <a:xfrm>
            <a:off x="7282863" y="3027299"/>
            <a:ext cx="413337" cy="353943"/>
            <a:chOff x="5320748" y="2667000"/>
            <a:chExt cx="557106" cy="461665"/>
          </a:xfrm>
        </p:grpSpPr>
        <p:sp>
          <p:nvSpPr>
            <p:cNvPr id="105" name="Plus 104"/>
            <p:cNvSpPr/>
            <p:nvPr/>
          </p:nvSpPr>
          <p:spPr>
            <a:xfrm>
              <a:off x="5320748" y="2774315"/>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5486400" y="2667000"/>
              <a:ext cx="391454" cy="461665"/>
            </a:xfrm>
            <a:prstGeom prst="rect">
              <a:avLst/>
            </a:prstGeom>
            <a:noFill/>
          </p:spPr>
          <p:txBody>
            <a:bodyPr wrap="none" rtlCol="0">
              <a:spAutoFit/>
            </a:bodyPr>
            <a:lstStyle/>
            <a:p>
              <a:r>
                <a:rPr lang="en-US" sz="2400" dirty="0" smtClean="0">
                  <a:latin typeface="Georgia" pitchFamily="18" charset="0"/>
                </a:rPr>
                <a:t>B</a:t>
              </a:r>
              <a:endParaRPr lang="en-US" sz="2400" dirty="0">
                <a:latin typeface="Georgia" pitchFamily="18" charset="0"/>
              </a:endParaRPr>
            </a:p>
          </p:txBody>
        </p:sp>
      </p:grpSp>
      <p:grpSp>
        <p:nvGrpSpPr>
          <p:cNvPr id="107" name="Group 106"/>
          <p:cNvGrpSpPr/>
          <p:nvPr/>
        </p:nvGrpSpPr>
        <p:grpSpPr>
          <a:xfrm>
            <a:off x="6491366" y="4114800"/>
            <a:ext cx="290434" cy="501438"/>
            <a:chOff x="4180546" y="4451350"/>
            <a:chExt cx="391454" cy="654050"/>
          </a:xfrm>
        </p:grpSpPr>
        <p:sp>
          <p:nvSpPr>
            <p:cNvPr id="108" name="Plus 107"/>
            <p:cNvSpPr/>
            <p:nvPr/>
          </p:nvSpPr>
          <p:spPr>
            <a:xfrm>
              <a:off x="4330148" y="4451350"/>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4180546" y="4643735"/>
              <a:ext cx="391454" cy="461665"/>
            </a:xfrm>
            <a:prstGeom prst="rect">
              <a:avLst/>
            </a:prstGeom>
            <a:noFill/>
          </p:spPr>
          <p:txBody>
            <a:bodyPr wrap="none" rtlCol="0">
              <a:spAutoFit/>
            </a:bodyPr>
            <a:lstStyle/>
            <a:p>
              <a:r>
                <a:rPr lang="en-US" sz="2400" dirty="0" smtClean="0">
                  <a:latin typeface="Georgia" pitchFamily="18" charset="0"/>
                </a:rPr>
                <a:t>C</a:t>
              </a:r>
              <a:endParaRPr lang="en-US" sz="2400" dirty="0">
                <a:latin typeface="Georgia" pitchFamily="18" charset="0"/>
              </a:endParaRPr>
            </a:p>
          </p:txBody>
        </p:sp>
      </p:grpSp>
      <p:grpSp>
        <p:nvGrpSpPr>
          <p:cNvPr id="10" name="Group 9"/>
          <p:cNvGrpSpPr/>
          <p:nvPr/>
        </p:nvGrpSpPr>
        <p:grpSpPr>
          <a:xfrm>
            <a:off x="6438900" y="3200400"/>
            <a:ext cx="287338" cy="272282"/>
            <a:chOff x="6438900" y="2993136"/>
            <a:chExt cx="287338" cy="272282"/>
          </a:xfrm>
        </p:grpSpPr>
        <p:cxnSp>
          <p:nvCxnSpPr>
            <p:cNvPr id="4" name="Straight Connector 3"/>
            <p:cNvCxnSpPr/>
            <p:nvPr/>
          </p:nvCxnSpPr>
          <p:spPr>
            <a:xfrm flipH="1">
              <a:off x="6438900" y="2993136"/>
              <a:ext cx="19050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507111" y="3173978"/>
              <a:ext cx="190500" cy="9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472698" y="3038856"/>
              <a:ext cx="253540" cy="13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Oval 99"/>
          <p:cNvSpPr/>
          <p:nvPr/>
        </p:nvSpPr>
        <p:spPr>
          <a:xfrm>
            <a:off x="6506497" y="3291840"/>
            <a:ext cx="122903" cy="1168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556435" y="5638800"/>
            <a:ext cx="1747594" cy="523220"/>
          </a:xfrm>
          <a:prstGeom prst="rect">
            <a:avLst/>
          </a:prstGeom>
          <a:noFill/>
        </p:spPr>
        <p:txBody>
          <a:bodyPr wrap="none" rtlCol="0">
            <a:spAutoFit/>
          </a:bodyPr>
          <a:lstStyle/>
          <a:p>
            <a:r>
              <a:rPr lang="en-US" sz="2800" dirty="0" smtClean="0">
                <a:latin typeface="Georgia" pitchFamily="18" charset="0"/>
              </a:rPr>
              <a:t>Ideal case</a:t>
            </a:r>
            <a:endParaRPr lang="en-US" sz="2800" dirty="0">
              <a:latin typeface="Georgia" pitchFamily="18" charset="0"/>
            </a:endParaRPr>
          </a:p>
        </p:txBody>
      </p:sp>
      <p:sp>
        <p:nvSpPr>
          <p:cNvPr id="36" name="TextBox 35"/>
          <p:cNvSpPr txBox="1"/>
          <p:nvPr/>
        </p:nvSpPr>
        <p:spPr>
          <a:xfrm>
            <a:off x="5334000" y="5638800"/>
            <a:ext cx="2529860" cy="523220"/>
          </a:xfrm>
          <a:prstGeom prst="rect">
            <a:avLst/>
          </a:prstGeom>
          <a:noFill/>
        </p:spPr>
        <p:txBody>
          <a:bodyPr wrap="none" rtlCol="0">
            <a:spAutoFit/>
          </a:bodyPr>
          <a:lstStyle/>
          <a:p>
            <a:r>
              <a:rPr lang="en-US" sz="2800" dirty="0" smtClean="0">
                <a:latin typeface="Georgia" pitchFamily="18" charset="0"/>
              </a:rPr>
              <a:t>Non-ideal case</a:t>
            </a:r>
            <a:endParaRPr lang="en-US" sz="2800" dirty="0">
              <a:latin typeface="Georgia" pitchFamily="18" charset="0"/>
            </a:endParaRPr>
          </a:p>
        </p:txBody>
      </p:sp>
    </p:spTree>
    <p:extLst>
      <p:ext uri="{BB962C8B-B14F-4D97-AF65-F5344CB8AC3E}">
        <p14:creationId xmlns:p14="http://schemas.microsoft.com/office/powerpoint/2010/main" val="1998117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4" grpId="0" animBg="1"/>
      <p:bldP spid="97" grpId="0" animBg="1"/>
      <p:bldP spid="98" grpId="0" animBg="1"/>
      <p:bldP spid="99" grpId="0" animBg="1"/>
      <p:bldP spid="100" grpId="0" animBg="1"/>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39518" cy="1066800"/>
          </a:xfrm>
        </p:spPr>
        <p:txBody>
          <a:bodyPr>
            <a:noAutofit/>
          </a:bodyPr>
          <a:lstStyle/>
          <a:p>
            <a:r>
              <a:rPr lang="en-US" sz="3800" b="1" dirty="0" smtClean="0">
                <a:latin typeface="Georgia" pitchFamily="18" charset="0"/>
                <a:ea typeface="ＭＳ Ｐゴシック" charset="-128"/>
                <a:cs typeface="Arial" pitchFamily="34" charset="0"/>
              </a:rPr>
              <a:t>Sensor </a:t>
            </a:r>
            <a:r>
              <a:rPr lang="en-US" sz="3800" b="1" dirty="0">
                <a:latin typeface="Georgia" pitchFamily="18" charset="0"/>
                <a:ea typeface="ＭＳ Ｐゴシック" charset="-128"/>
                <a:cs typeface="Arial" pitchFamily="34" charset="0"/>
              </a:rPr>
              <a:t>s</a:t>
            </a:r>
            <a:r>
              <a:rPr lang="en-US" sz="3800" b="1" dirty="0" smtClean="0">
                <a:latin typeface="Georgia" pitchFamily="18" charset="0"/>
                <a:ea typeface="ＭＳ Ｐゴシック" charset="-128"/>
                <a:cs typeface="Arial" pitchFamily="34" charset="0"/>
              </a:rPr>
              <a:t>et </a:t>
            </a:r>
            <a:r>
              <a:rPr lang="en-US" sz="3800" b="1" dirty="0">
                <a:latin typeface="Georgia" pitchFamily="18" charset="0"/>
                <a:ea typeface="ＭＳ Ｐゴシック" charset="-128"/>
                <a:cs typeface="Arial" pitchFamily="34" charset="0"/>
              </a:rPr>
              <a:t>s</a:t>
            </a:r>
            <a:r>
              <a:rPr lang="en-US" sz="3800" b="1" dirty="0" smtClean="0">
                <a:latin typeface="Georgia" pitchFamily="18" charset="0"/>
                <a:ea typeface="ＭＳ Ｐゴシック" charset="-128"/>
                <a:cs typeface="Arial" pitchFamily="34" charset="0"/>
              </a:rPr>
              <a:t>witching</a:t>
            </a:r>
          </a:p>
        </p:txBody>
      </p:sp>
      <p:sp>
        <p:nvSpPr>
          <p:cNvPr id="8" name="Subtitle 2"/>
          <p:cNvSpPr>
            <a:spLocks noGrp="1"/>
          </p:cNvSpPr>
          <p:nvPr>
            <p:ph type="subTitle" idx="1"/>
          </p:nvPr>
        </p:nvSpPr>
        <p:spPr>
          <a:xfrm>
            <a:off x="152400" y="1524000"/>
            <a:ext cx="8839200" cy="1066800"/>
          </a:xfrm>
        </p:spPr>
        <p:txBody>
          <a:bodyPr>
            <a:normAutofit fontScale="77500" lnSpcReduction="20000"/>
          </a:bodyPr>
          <a:lstStyle/>
          <a:p>
            <a:pPr algn="l"/>
            <a:r>
              <a:rPr lang="en-US" dirty="0" smtClean="0">
                <a:solidFill>
                  <a:schemeClr val="tx1"/>
                </a:solidFill>
                <a:latin typeface="Georgia" pitchFamily="18" charset="0"/>
                <a:cs typeface="Arial" pitchFamily="34" charset="0"/>
              </a:rPr>
              <a:t>In LPS, the sensor sets (“satellites”) switch at a faster rate than in a GNSS. This leads to the addition of a different noise to each measurement, even if the tag is standing still. </a:t>
            </a:r>
          </a:p>
          <a:p>
            <a:pPr algn="l"/>
            <a:endParaRPr lang="en-US" dirty="0" smtClean="0">
              <a:solidFill>
                <a:schemeClr val="tx1"/>
              </a:solidFill>
              <a:latin typeface="Georgia" pitchFamily="18" charset="0"/>
              <a:cs typeface="Arial" pitchFamily="34" charset="0"/>
            </a:endParaRPr>
          </a:p>
        </p:txBody>
      </p:sp>
      <p:pic>
        <p:nvPicPr>
          <p:cNvPr id="5122" name="Picture 2" descr="F:\Research\Publications\Thesis\salilb_Thesis\Proposal\SSLayoutRig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667000"/>
            <a:ext cx="3899924" cy="343245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467600" y="4800600"/>
            <a:ext cx="157559"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434660" y="4343400"/>
            <a:ext cx="157559"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29" idx="2"/>
          </p:cNvCxnSpPr>
          <p:nvPr/>
        </p:nvCxnSpPr>
        <p:spPr>
          <a:xfrm>
            <a:off x="5867400" y="3200400"/>
            <a:ext cx="1567260" cy="1219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9" idx="0"/>
          </p:cNvCxnSpPr>
          <p:nvPr/>
        </p:nvCxnSpPr>
        <p:spPr>
          <a:xfrm>
            <a:off x="7434660" y="3200400"/>
            <a:ext cx="78780" cy="1143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29" idx="7"/>
          </p:cNvCxnSpPr>
          <p:nvPr/>
        </p:nvCxnSpPr>
        <p:spPr>
          <a:xfrm flipH="1">
            <a:off x="7569145" y="3124200"/>
            <a:ext cx="660455" cy="12415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 idx="1"/>
          </p:cNvCxnSpPr>
          <p:nvPr/>
        </p:nvCxnSpPr>
        <p:spPr>
          <a:xfrm>
            <a:off x="5867400" y="3200400"/>
            <a:ext cx="1623274" cy="16225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2" idx="7"/>
          </p:cNvCxnSpPr>
          <p:nvPr/>
        </p:nvCxnSpPr>
        <p:spPr>
          <a:xfrm flipH="1">
            <a:off x="7602085" y="3124200"/>
            <a:ext cx="627515" cy="16987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2" idx="3"/>
          </p:cNvCxnSpPr>
          <p:nvPr/>
        </p:nvCxnSpPr>
        <p:spPr>
          <a:xfrm flipV="1">
            <a:off x="6858000" y="4930682"/>
            <a:ext cx="632674" cy="7843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9" idx="4"/>
            <a:endCxn id="2" idx="0"/>
          </p:cNvCxnSpPr>
          <p:nvPr/>
        </p:nvCxnSpPr>
        <p:spPr>
          <a:xfrm>
            <a:off x="7513440" y="4495800"/>
            <a:ext cx="32940" cy="304800"/>
          </a:xfrm>
          <a:prstGeom prst="line">
            <a:avLst/>
          </a:prstGeom>
          <a:ln>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pic>
        <p:nvPicPr>
          <p:cNvPr id="2058" name="Picture 10" descr="F:\Research\Publications\LPS-SWPF\jumpS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 y="2819400"/>
            <a:ext cx="5450642"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05640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b="1" dirty="0" smtClean="0">
                <a:latin typeface="Georgia" pitchFamily="18" charset="0"/>
                <a:ea typeface="ＭＳ Ｐゴシック" charset="-128"/>
                <a:cs typeface="Arial" pitchFamily="34" charset="0"/>
              </a:rPr>
              <a:t>Outline</a:t>
            </a:r>
          </a:p>
        </p:txBody>
      </p:sp>
      <p:sp>
        <p:nvSpPr>
          <p:cNvPr id="8" name="Subtitle 2"/>
          <p:cNvSpPr>
            <a:spLocks noGrp="1"/>
          </p:cNvSpPr>
          <p:nvPr>
            <p:ph type="subTitle" idx="1"/>
          </p:nvPr>
        </p:nvSpPr>
        <p:spPr>
          <a:xfrm>
            <a:off x="914400" y="1447800"/>
            <a:ext cx="7239000" cy="4953000"/>
          </a:xfrm>
        </p:spPr>
        <p:txBody>
          <a:bodyPr>
            <a:noAutofit/>
          </a:bodyPr>
          <a:lstStyle/>
          <a:p>
            <a:pPr marL="342900" indent="-342900" algn="l">
              <a:buFont typeface="Arial" pitchFamily="34" charset="0"/>
              <a:buChar char="•"/>
            </a:pPr>
            <a:r>
              <a:rPr lang="en-US" b="1" dirty="0" smtClean="0">
                <a:solidFill>
                  <a:schemeClr val="tx1"/>
                </a:solidFill>
                <a:latin typeface="Georgia" pitchFamily="18" charset="0"/>
                <a:cs typeface="Arial" pitchFamily="34" charset="0"/>
              </a:rPr>
              <a:t>Motivation</a:t>
            </a:r>
          </a:p>
          <a:p>
            <a:pPr marL="342900" indent="-342900" algn="l">
              <a:buFont typeface="Arial" pitchFamily="34" charset="0"/>
              <a:buChar char="•"/>
            </a:pPr>
            <a:r>
              <a:rPr lang="en-US" dirty="0" smtClean="0">
                <a:solidFill>
                  <a:srgbClr val="676969"/>
                </a:solidFill>
                <a:latin typeface="Georgia" pitchFamily="18" charset="0"/>
                <a:cs typeface="Arial" pitchFamily="34" charset="0"/>
              </a:rPr>
              <a:t>Background</a:t>
            </a:r>
          </a:p>
          <a:p>
            <a:pPr marL="342900" indent="-342900" algn="l">
              <a:buFont typeface="Arial" pitchFamily="34" charset="0"/>
              <a:buChar char="•"/>
            </a:pPr>
            <a:r>
              <a:rPr lang="en-US" dirty="0" smtClean="0">
                <a:solidFill>
                  <a:srgbClr val="676969"/>
                </a:solidFill>
                <a:latin typeface="Georgia" pitchFamily="18" charset="0"/>
                <a:cs typeface="Arial" pitchFamily="34" charset="0"/>
              </a:rPr>
              <a:t>Sensor Set </a:t>
            </a:r>
            <a:r>
              <a:rPr lang="en-US" dirty="0">
                <a:solidFill>
                  <a:srgbClr val="676969"/>
                </a:solidFill>
                <a:latin typeface="Georgia" pitchFamily="18" charset="0"/>
                <a:cs typeface="Arial" pitchFamily="34" charset="0"/>
              </a:rPr>
              <a:t>S</a:t>
            </a:r>
            <a:r>
              <a:rPr lang="en-US" dirty="0" smtClean="0">
                <a:solidFill>
                  <a:srgbClr val="676969"/>
                </a:solidFill>
                <a:latin typeface="Georgia" pitchFamily="18" charset="0"/>
                <a:cs typeface="Arial" pitchFamily="34" charset="0"/>
              </a:rPr>
              <a:t>witching </a:t>
            </a:r>
            <a:r>
              <a:rPr lang="en-US" dirty="0">
                <a:solidFill>
                  <a:srgbClr val="676969"/>
                </a:solidFill>
                <a:latin typeface="Georgia" pitchFamily="18" charset="0"/>
                <a:cs typeface="Arial" pitchFamily="34" charset="0"/>
              </a:rPr>
              <a:t>N</a:t>
            </a:r>
            <a:r>
              <a:rPr lang="en-US" dirty="0" smtClean="0">
                <a:solidFill>
                  <a:srgbClr val="676969"/>
                </a:solidFill>
                <a:latin typeface="Georgia" pitchFamily="18" charset="0"/>
                <a:cs typeface="Arial" pitchFamily="34" charset="0"/>
              </a:rPr>
              <a:t>oise</a:t>
            </a:r>
          </a:p>
          <a:p>
            <a:pPr marL="342900" indent="-342900" algn="l">
              <a:buFont typeface="Arial" pitchFamily="34" charset="0"/>
              <a:buChar char="•"/>
            </a:pPr>
            <a:r>
              <a:rPr lang="en-US" dirty="0" smtClean="0">
                <a:solidFill>
                  <a:srgbClr val="676969"/>
                </a:solidFill>
                <a:latin typeface="Georgia" pitchFamily="18" charset="0"/>
                <a:cs typeface="Arial" pitchFamily="34" charset="0"/>
              </a:rPr>
              <a:t>Augmentation</a:t>
            </a:r>
          </a:p>
          <a:p>
            <a:pPr marL="342900" indent="-342900" algn="l">
              <a:buFont typeface="Arial" pitchFamily="34" charset="0"/>
              <a:buChar char="•"/>
            </a:pPr>
            <a:r>
              <a:rPr lang="en-US" dirty="0" smtClean="0">
                <a:solidFill>
                  <a:srgbClr val="676969"/>
                </a:solidFill>
                <a:latin typeface="Georgia" pitchFamily="18" charset="0"/>
                <a:cs typeface="Arial" pitchFamily="34" charset="0"/>
              </a:rPr>
              <a:t>Conclusions and Future Work</a:t>
            </a:r>
            <a:endParaRPr lang="en-US" dirty="0" smtClean="0">
              <a:solidFill>
                <a:srgbClr val="676969"/>
              </a:solidFill>
              <a:latin typeface="Georgia" pitchFamily="18" charset="0"/>
              <a:cs typeface="Arial" pitchFamily="34" charset="0"/>
            </a:endParaRPr>
          </a:p>
        </p:txBody>
      </p:sp>
    </p:spTree>
    <p:extLst>
      <p:ext uri="{BB962C8B-B14F-4D97-AF65-F5344CB8AC3E}">
        <p14:creationId xmlns:p14="http://schemas.microsoft.com/office/powerpoint/2010/main" val="69197299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2176" y="609600"/>
            <a:ext cx="9141823"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09600" y="685800"/>
            <a:ext cx="7772400" cy="1066800"/>
          </a:xfrm>
        </p:spPr>
        <p:txBody>
          <a:bodyPr>
            <a:noAutofit/>
          </a:bodyPr>
          <a:lstStyle/>
          <a:p>
            <a:r>
              <a:rPr lang="en-US" sz="3800" b="1" dirty="0" smtClean="0">
                <a:latin typeface="Georgia" pitchFamily="18" charset="0"/>
                <a:ea typeface="ＭＳ Ｐゴシック" charset="-128"/>
                <a:cs typeface="Arial" pitchFamily="34" charset="0"/>
              </a:rPr>
              <a:t>Demo of “jump” noise due to sensor set switching</a:t>
            </a:r>
          </a:p>
        </p:txBody>
      </p:sp>
      <p:pic>
        <p:nvPicPr>
          <p:cNvPr id="6" name="Stationary.avi">
            <a:hlinkClick r:id="" action="ppaction://media"/>
          </p:cNvPr>
          <p:cNvPicPr>
            <a:picLocks noChangeAspect="1"/>
          </p:cNvPicPr>
          <p:nvPr>
            <a:videoFile r:link="rId1"/>
            <p:extLst>
              <p:ext uri="{DAA4B4D4-6D71-4841-9C94-3DE7FCFB9230}">
                <p14:media xmlns:p14="http://schemas.microsoft.com/office/powerpoint/2010/main" r:embed="rId2">
                  <p14:trim end="0.0007"/>
                </p14:media>
              </p:ext>
            </p:extLst>
          </p:nvPr>
        </p:nvPicPr>
        <p:blipFill>
          <a:blip r:embed="rId6"/>
          <a:stretch>
            <a:fillRect/>
          </a:stretch>
        </p:blipFill>
        <p:spPr>
          <a:xfrm>
            <a:off x="1524000" y="1965960"/>
            <a:ext cx="5943600" cy="4587240"/>
          </a:xfrm>
          <a:prstGeom prst="rect">
            <a:avLst/>
          </a:prstGeom>
        </p:spPr>
      </p:pic>
    </p:spTree>
    <p:extLst>
      <p:ext uri="{BB962C8B-B14F-4D97-AF65-F5344CB8AC3E}">
        <p14:creationId xmlns:p14="http://schemas.microsoft.com/office/powerpoint/2010/main" val="1079692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533400"/>
            <a:ext cx="7772400" cy="1066800"/>
          </a:xfrm>
        </p:spPr>
        <p:txBody>
          <a:bodyPr>
            <a:noAutofit/>
          </a:bodyPr>
          <a:lstStyle/>
          <a:p>
            <a:r>
              <a:rPr lang="en-US" sz="4000" b="1" dirty="0" smtClean="0">
                <a:latin typeface="Georgia" pitchFamily="18" charset="0"/>
                <a:ea typeface="ＭＳ Ｐゴシック" charset="-128"/>
                <a:cs typeface="Arial" pitchFamily="34" charset="0"/>
              </a:rPr>
              <a:t>Objectives</a:t>
            </a:r>
          </a:p>
        </p:txBody>
      </p:sp>
      <p:sp>
        <p:nvSpPr>
          <p:cNvPr id="8" name="Subtitle 2"/>
          <p:cNvSpPr>
            <a:spLocks noGrp="1"/>
          </p:cNvSpPr>
          <p:nvPr>
            <p:ph type="subTitle" idx="1"/>
          </p:nvPr>
        </p:nvSpPr>
        <p:spPr>
          <a:xfrm>
            <a:off x="533400" y="1447800"/>
            <a:ext cx="8001000" cy="1090613"/>
          </a:xfrm>
        </p:spPr>
        <p:txBody>
          <a:bodyPr>
            <a:normAutofit/>
          </a:bodyPr>
          <a:lstStyle/>
          <a:p>
            <a:pPr marL="514350" indent="-514350" algn="l">
              <a:buFont typeface="+mj-lt"/>
              <a:buAutoNum type="arabicPeriod"/>
            </a:pPr>
            <a:r>
              <a:rPr lang="en-US" sz="2800" dirty="0" smtClean="0">
                <a:solidFill>
                  <a:schemeClr val="tx1"/>
                </a:solidFill>
                <a:latin typeface="Georgia" pitchFamily="18" charset="0"/>
                <a:cs typeface="Arial" pitchFamily="34" charset="0"/>
              </a:rPr>
              <a:t>To identify and model the noise due to each sensor set separately</a:t>
            </a:r>
          </a:p>
        </p:txBody>
      </p:sp>
      <p:grpSp>
        <p:nvGrpSpPr>
          <p:cNvPr id="2" name="Group 1"/>
          <p:cNvGrpSpPr/>
          <p:nvPr/>
        </p:nvGrpSpPr>
        <p:grpSpPr>
          <a:xfrm>
            <a:off x="914400" y="2544882"/>
            <a:ext cx="7086600" cy="1950918"/>
            <a:chOff x="404813" y="844550"/>
            <a:chExt cx="7712075" cy="1922463"/>
          </a:xfrm>
        </p:grpSpPr>
        <p:sp>
          <p:nvSpPr>
            <p:cNvPr id="11" name="Oval 10"/>
            <p:cNvSpPr/>
            <p:nvPr/>
          </p:nvSpPr>
          <p:spPr>
            <a:xfrm>
              <a:off x="989013" y="1271588"/>
              <a:ext cx="841375" cy="7889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12" name="Oval 11"/>
            <p:cNvSpPr/>
            <p:nvPr/>
          </p:nvSpPr>
          <p:spPr>
            <a:xfrm>
              <a:off x="1751013" y="1239838"/>
              <a:ext cx="849312" cy="7937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13" name="Oval 12"/>
            <p:cNvSpPr/>
            <p:nvPr/>
          </p:nvSpPr>
          <p:spPr>
            <a:xfrm>
              <a:off x="1273175" y="1954213"/>
              <a:ext cx="793750" cy="736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14" name="Rectangle 13"/>
            <p:cNvSpPr/>
            <p:nvPr/>
          </p:nvSpPr>
          <p:spPr>
            <a:xfrm>
              <a:off x="1352550" y="1609725"/>
              <a:ext cx="96838" cy="6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15" name="Rectangle 14"/>
            <p:cNvSpPr/>
            <p:nvPr/>
          </p:nvSpPr>
          <p:spPr>
            <a:xfrm>
              <a:off x="2143125" y="1600200"/>
              <a:ext cx="96838" cy="6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16" name="Rectangle 15"/>
            <p:cNvSpPr/>
            <p:nvPr/>
          </p:nvSpPr>
          <p:spPr>
            <a:xfrm>
              <a:off x="1624013" y="2268538"/>
              <a:ext cx="96837" cy="6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grpSp>
          <p:nvGrpSpPr>
            <p:cNvPr id="17" name="Group 65"/>
            <p:cNvGrpSpPr>
              <a:grpSpLocks/>
            </p:cNvGrpSpPr>
            <p:nvPr/>
          </p:nvGrpSpPr>
          <p:grpSpPr bwMode="auto">
            <a:xfrm>
              <a:off x="1762125" y="1870075"/>
              <a:ext cx="96838" cy="114300"/>
              <a:chOff x="3094892" y="4853354"/>
              <a:chExt cx="96716" cy="114300"/>
            </a:xfrm>
          </p:grpSpPr>
          <p:cxnSp>
            <p:nvCxnSpPr>
              <p:cNvPr id="18" name="Straight Connector 17"/>
              <p:cNvCxnSpPr/>
              <p:nvPr/>
            </p:nvCxnSpPr>
            <p:spPr>
              <a:xfrm rot="16200000" flipH="1">
                <a:off x="3100382" y="4866902"/>
                <a:ext cx="95250" cy="8720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086100" y="4862146"/>
                <a:ext cx="114300" cy="9671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Oval 19"/>
            <p:cNvSpPr/>
            <p:nvPr/>
          </p:nvSpPr>
          <p:spPr>
            <a:xfrm>
              <a:off x="3735388" y="1292225"/>
              <a:ext cx="841375" cy="788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21" name="Oval 20"/>
            <p:cNvSpPr/>
            <p:nvPr/>
          </p:nvSpPr>
          <p:spPr>
            <a:xfrm>
              <a:off x="4497388" y="1260475"/>
              <a:ext cx="849312" cy="7937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22" name="Oval 21"/>
            <p:cNvSpPr/>
            <p:nvPr/>
          </p:nvSpPr>
          <p:spPr>
            <a:xfrm>
              <a:off x="4019550" y="1974850"/>
              <a:ext cx="793750" cy="736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23" name="Rectangle 22"/>
            <p:cNvSpPr/>
            <p:nvPr/>
          </p:nvSpPr>
          <p:spPr>
            <a:xfrm>
              <a:off x="4098925" y="1630363"/>
              <a:ext cx="96838" cy="6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24" name="Rectangle 23"/>
            <p:cNvSpPr/>
            <p:nvPr/>
          </p:nvSpPr>
          <p:spPr>
            <a:xfrm>
              <a:off x="4484688" y="1173163"/>
              <a:ext cx="96837" cy="6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25" name="Rectangle 24"/>
            <p:cNvSpPr/>
            <p:nvPr/>
          </p:nvSpPr>
          <p:spPr>
            <a:xfrm>
              <a:off x="4370388" y="2289175"/>
              <a:ext cx="96837" cy="6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grpSp>
          <p:nvGrpSpPr>
            <p:cNvPr id="26" name="Group 78"/>
            <p:cNvGrpSpPr>
              <a:grpSpLocks/>
            </p:cNvGrpSpPr>
            <p:nvPr/>
          </p:nvGrpSpPr>
          <p:grpSpPr bwMode="auto">
            <a:xfrm>
              <a:off x="4473575" y="1627188"/>
              <a:ext cx="96838" cy="114300"/>
              <a:chOff x="3094892" y="4853354"/>
              <a:chExt cx="96716" cy="114300"/>
            </a:xfrm>
          </p:grpSpPr>
          <p:cxnSp>
            <p:nvCxnSpPr>
              <p:cNvPr id="27" name="Straight Connector 26"/>
              <p:cNvCxnSpPr/>
              <p:nvPr/>
            </p:nvCxnSpPr>
            <p:spPr>
              <a:xfrm rot="16200000" flipH="1">
                <a:off x="3100382" y="4866902"/>
                <a:ext cx="95250" cy="8720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3086100" y="4862146"/>
                <a:ext cx="114300" cy="9671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4154488" y="844550"/>
              <a:ext cx="793750" cy="7350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30" name="Rectangle 29"/>
            <p:cNvSpPr/>
            <p:nvPr/>
          </p:nvSpPr>
          <p:spPr>
            <a:xfrm>
              <a:off x="4875213" y="1624013"/>
              <a:ext cx="96837" cy="6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31" name="Oval 30"/>
            <p:cNvSpPr/>
            <p:nvPr/>
          </p:nvSpPr>
          <p:spPr>
            <a:xfrm>
              <a:off x="6329363" y="1336675"/>
              <a:ext cx="839787" cy="788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32" name="Oval 31"/>
            <p:cNvSpPr/>
            <p:nvPr/>
          </p:nvSpPr>
          <p:spPr>
            <a:xfrm>
              <a:off x="7265988" y="1973263"/>
              <a:ext cx="850900" cy="7937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33" name="Oval 32"/>
            <p:cNvSpPr/>
            <p:nvPr/>
          </p:nvSpPr>
          <p:spPr>
            <a:xfrm>
              <a:off x="6613525" y="2019300"/>
              <a:ext cx="793750" cy="7350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34" name="Rectangle 33"/>
            <p:cNvSpPr/>
            <p:nvPr/>
          </p:nvSpPr>
          <p:spPr>
            <a:xfrm>
              <a:off x="6691313" y="1673225"/>
              <a:ext cx="96837" cy="714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35" name="Rectangle 34"/>
            <p:cNvSpPr/>
            <p:nvPr/>
          </p:nvSpPr>
          <p:spPr>
            <a:xfrm>
              <a:off x="7650163" y="2333625"/>
              <a:ext cx="96837" cy="6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sp>
          <p:nvSpPr>
            <p:cNvPr id="36" name="Rectangle 35"/>
            <p:cNvSpPr/>
            <p:nvPr/>
          </p:nvSpPr>
          <p:spPr>
            <a:xfrm>
              <a:off x="6964363" y="2333625"/>
              <a:ext cx="96837" cy="6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p>
          </p:txBody>
        </p:sp>
        <p:grpSp>
          <p:nvGrpSpPr>
            <p:cNvPr id="37" name="Group 65"/>
            <p:cNvGrpSpPr>
              <a:grpSpLocks/>
            </p:cNvGrpSpPr>
            <p:nvPr/>
          </p:nvGrpSpPr>
          <p:grpSpPr bwMode="auto">
            <a:xfrm>
              <a:off x="7207250" y="1960563"/>
              <a:ext cx="96838" cy="114300"/>
              <a:chOff x="3094892" y="4853354"/>
              <a:chExt cx="96716" cy="114300"/>
            </a:xfrm>
          </p:grpSpPr>
          <p:cxnSp>
            <p:nvCxnSpPr>
              <p:cNvPr id="38" name="Straight Connector 37"/>
              <p:cNvCxnSpPr/>
              <p:nvPr/>
            </p:nvCxnSpPr>
            <p:spPr>
              <a:xfrm rot="16200000" flipH="1">
                <a:off x="3100382" y="4866902"/>
                <a:ext cx="95250" cy="8720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3086100" y="4862146"/>
                <a:ext cx="114300" cy="9671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404813" y="1825625"/>
              <a:ext cx="619125" cy="307975"/>
            </a:xfrm>
            <a:prstGeom prst="rect">
              <a:avLst/>
            </a:prstGeom>
            <a:noFill/>
          </p:spPr>
          <p:txBody>
            <a:bodyPr>
              <a:spAutoFit/>
            </a:bodyPr>
            <a:lstStyle/>
            <a:p>
              <a:pPr>
                <a:defRPr/>
              </a:pPr>
              <a:r>
                <a:rPr lang="en-US" sz="1400" dirty="0">
                  <a:latin typeface="+mn-lt"/>
                </a:rPr>
                <a:t>Set A</a:t>
              </a:r>
            </a:p>
          </p:txBody>
        </p:sp>
        <p:cxnSp>
          <p:nvCxnSpPr>
            <p:cNvPr id="41" name="Straight Connector 40"/>
            <p:cNvCxnSpPr/>
            <p:nvPr/>
          </p:nvCxnSpPr>
          <p:spPr>
            <a:xfrm rot="16200000" flipH="1">
              <a:off x="1726406" y="1837532"/>
              <a:ext cx="84137" cy="8255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4406106" y="1748632"/>
              <a:ext cx="169863" cy="762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53263" y="1922463"/>
              <a:ext cx="168275" cy="762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165475" y="1851025"/>
              <a:ext cx="619125" cy="307975"/>
            </a:xfrm>
            <a:prstGeom prst="rect">
              <a:avLst/>
            </a:prstGeom>
            <a:noFill/>
          </p:spPr>
          <p:txBody>
            <a:bodyPr>
              <a:spAutoFit/>
            </a:bodyPr>
            <a:lstStyle/>
            <a:p>
              <a:pPr>
                <a:defRPr/>
              </a:pPr>
              <a:r>
                <a:rPr lang="en-US" sz="1400" dirty="0">
                  <a:latin typeface="+mn-lt"/>
                </a:rPr>
                <a:t>Set B</a:t>
              </a:r>
            </a:p>
          </p:txBody>
        </p:sp>
        <p:sp>
          <p:nvSpPr>
            <p:cNvPr id="45" name="TextBox 44"/>
            <p:cNvSpPr txBox="1"/>
            <p:nvPr/>
          </p:nvSpPr>
          <p:spPr>
            <a:xfrm>
              <a:off x="5781675" y="1858963"/>
              <a:ext cx="619125" cy="307975"/>
            </a:xfrm>
            <a:prstGeom prst="rect">
              <a:avLst/>
            </a:prstGeom>
            <a:noFill/>
          </p:spPr>
          <p:txBody>
            <a:bodyPr>
              <a:spAutoFit/>
            </a:bodyPr>
            <a:lstStyle/>
            <a:p>
              <a:pPr>
                <a:defRPr/>
              </a:pPr>
              <a:r>
                <a:rPr lang="en-US" sz="1400" dirty="0">
                  <a:latin typeface="+mn-lt"/>
                </a:rPr>
                <a:t>Set C</a:t>
              </a:r>
            </a:p>
          </p:txBody>
        </p:sp>
      </p:grpSp>
      <p:sp>
        <p:nvSpPr>
          <p:cNvPr id="46" name="Subtitle 2"/>
          <p:cNvSpPr txBox="1">
            <a:spLocks/>
          </p:cNvSpPr>
          <p:nvPr/>
        </p:nvSpPr>
        <p:spPr>
          <a:xfrm>
            <a:off x="515937" y="4762500"/>
            <a:ext cx="8001000" cy="8763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AutoNum type="arabicPeriod" startAt="2"/>
            </a:pPr>
            <a:r>
              <a:rPr lang="en-US" sz="2800" dirty="0" smtClean="0">
                <a:solidFill>
                  <a:schemeClr val="tx1"/>
                </a:solidFill>
                <a:latin typeface="Georgia" pitchFamily="18" charset="0"/>
                <a:cs typeface="Arial" pitchFamily="34" charset="0"/>
              </a:rPr>
              <a:t>To mitigate the noise using a particle filter</a:t>
            </a:r>
          </a:p>
        </p:txBody>
      </p:sp>
    </p:spTree>
    <p:extLst>
      <p:ext uri="{BB962C8B-B14F-4D97-AF65-F5344CB8AC3E}">
        <p14:creationId xmlns:p14="http://schemas.microsoft.com/office/powerpoint/2010/main" val="139910986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381000"/>
            <a:ext cx="9448800" cy="1066800"/>
          </a:xfrm>
        </p:spPr>
        <p:txBody>
          <a:bodyPr>
            <a:noAutofit/>
          </a:bodyPr>
          <a:lstStyle/>
          <a:p>
            <a:r>
              <a:rPr lang="en-US" sz="3600" b="1" dirty="0" smtClean="0">
                <a:latin typeface="Georgia" pitchFamily="18" charset="0"/>
                <a:ea typeface="ＭＳ Ｐゴシック" charset="-128"/>
                <a:cs typeface="Arial" pitchFamily="34" charset="0"/>
              </a:rPr>
              <a:t>Set noise particle filter</a:t>
            </a:r>
          </a:p>
        </p:txBody>
      </p:sp>
      <mc:AlternateContent xmlns:mc="http://schemas.openxmlformats.org/markup-compatibility/2006">
        <mc:Choice xmlns:a14="http://schemas.microsoft.com/office/drawing/2010/main" Requires="a14">
          <p:sp>
            <p:nvSpPr>
              <p:cNvPr id="13" name="TextBox 12"/>
              <p:cNvSpPr txBox="1"/>
              <p:nvPr/>
            </p:nvSpPr>
            <p:spPr>
              <a:xfrm>
                <a:off x="480196" y="3391156"/>
                <a:ext cx="7061420" cy="2259145"/>
              </a:xfrm>
              <a:prstGeom prst="rect">
                <a:avLst/>
              </a:prstGeom>
              <a:noFill/>
            </p:spPr>
            <p:txBody>
              <a:bodyPr wrap="none" rtlCol="0">
                <a:spAutoFit/>
              </a:bodyPr>
              <a:lstStyle/>
              <a:p>
                <a:pPr>
                  <a:spcBef>
                    <a:spcPts val="600"/>
                  </a:spcBef>
                  <a:spcAft>
                    <a:spcPts val="600"/>
                  </a:spcAft>
                </a:pPr>
                <a:r>
                  <a:rPr lang="en-US" dirty="0" smtClean="0">
                    <a:latin typeface="Georgia" pitchFamily="18" charset="0"/>
                  </a:rPr>
                  <a:t>The observation equations </a:t>
                </a:r>
                <a:r>
                  <a:rPr lang="en-US" b="1" i="1" dirty="0" smtClean="0">
                    <a:latin typeface="Georgia" pitchFamily="18" charset="0"/>
                  </a:rPr>
                  <a:t>g</a:t>
                </a:r>
                <a:r>
                  <a:rPr lang="en-US" dirty="0" smtClean="0">
                    <a:latin typeface="Georgia" pitchFamily="18" charset="0"/>
                  </a:rPr>
                  <a:t> are given by</a:t>
                </a:r>
              </a:p>
              <a:p>
                <a:pPr>
                  <a:spcBef>
                    <a:spcPts val="600"/>
                  </a:spcBef>
                  <a:spcAft>
                    <a:spcPts val="600"/>
                  </a:spcAft>
                </a:pPr>
                <a:r>
                  <a:rPr lang="en-US" b="0" dirty="0" smtClean="0">
                    <a:latin typeface="Georgia" pitchFamily="18" charset="0"/>
                  </a:rPr>
                  <a:t>                             </a:t>
                </a:r>
                <a14:m>
                  <m:oMath xmlns:m="http://schemas.openxmlformats.org/officeDocument/2006/math">
                    <m:r>
                      <a:rPr lang="en-US" b="1" i="1" smtClean="0">
                        <a:latin typeface="Cambria Math"/>
                      </a:rPr>
                      <m:t>𝒈</m:t>
                    </m:r>
                    <m:r>
                      <a:rPr lang="en-US" i="0">
                        <a:latin typeface="Cambria Math"/>
                      </a:rPr>
                      <m:t>= </m:t>
                    </m:r>
                    <m:d>
                      <m:dPr>
                        <m:begChr m:val="["/>
                        <m:endChr m:val="]"/>
                        <m:ctrlPr>
                          <a:rPr lang="en-US" i="1">
                            <a:latin typeface="Cambria Math"/>
                          </a:rPr>
                        </m:ctrlPr>
                      </m:dPr>
                      <m:e>
                        <m:eqArr>
                          <m:eqArrPr>
                            <m:ctrlPr>
                              <a:rPr lang="en-US" i="1">
                                <a:latin typeface="Cambria Math"/>
                                <a:ea typeface="Cambria Math"/>
                              </a:rPr>
                            </m:ctrlPr>
                          </m:eqArrPr>
                          <m:e>
                            <m:sSub>
                              <m:sSubPr>
                                <m:ctrlPr>
                                  <a:rPr lang="en-US" i="1">
                                    <a:latin typeface="Cambria Math"/>
                                  </a:rPr>
                                </m:ctrlPr>
                              </m:sSubPr>
                              <m:e>
                                <m:acc>
                                  <m:accPr>
                                    <m:chr m:val="̃"/>
                                    <m:ctrlPr>
                                      <a:rPr lang="en-US" b="1" i="1">
                                        <a:latin typeface="Cambria Math"/>
                                      </a:rPr>
                                    </m:ctrlPr>
                                  </m:accPr>
                                  <m:e>
                                    <m:r>
                                      <a:rPr lang="en-US" b="1" i="1">
                                        <a:latin typeface="Cambria Math"/>
                                      </a:rPr>
                                      <m:t>𝒔</m:t>
                                    </m:r>
                                  </m:e>
                                </m:acc>
                              </m:e>
                              <m:sub>
                                <m:r>
                                  <a:rPr lang="en-US" i="1">
                                    <a:latin typeface="Cambria Math"/>
                                  </a:rPr>
                                  <m:t>𝑡</m:t>
                                </m:r>
                              </m:sub>
                            </m:sSub>
                            <m:r>
                              <a:rPr lang="en-US" i="1">
                                <a:latin typeface="Cambria Math"/>
                                <a:ea typeface="Cambria Math"/>
                              </a:rPr>
                              <m:t>←</m:t>
                            </m:r>
                            <m:r>
                              <a:rPr lang="en-US" b="0" i="1" smtClean="0">
                                <a:latin typeface="Cambria Math"/>
                                <a:ea typeface="Cambria Math"/>
                              </a:rPr>
                              <m:t>{1,2, … </m:t>
                            </m:r>
                            <m:sSub>
                              <m:sSubPr>
                                <m:ctrlPr>
                                  <a:rPr lang="en-US" b="0" i="1" smtClean="0">
                                    <a:latin typeface="Cambria Math"/>
                                    <a:ea typeface="Cambria Math"/>
                                  </a:rPr>
                                </m:ctrlPr>
                              </m:sSubPr>
                              <m:e>
                                <m:r>
                                  <a:rPr lang="en-US" b="0" i="1" smtClean="0">
                                    <a:latin typeface="Cambria Math"/>
                                    <a:ea typeface="Cambria Math"/>
                                  </a:rPr>
                                  <m:t>𝑠</m:t>
                                </m:r>
                              </m:e>
                              <m:sub>
                                <m:r>
                                  <a:rPr lang="en-US" b="0" i="1" smtClean="0">
                                    <a:latin typeface="Cambria Math"/>
                                    <a:ea typeface="Cambria Math"/>
                                  </a:rPr>
                                  <m:t>𝑚𝑎𝑥</m:t>
                                </m:r>
                              </m:sub>
                            </m:sSub>
                            <m:r>
                              <a:rPr lang="en-US" b="0" i="1" smtClean="0">
                                <a:latin typeface="Cambria Math"/>
                                <a:ea typeface="Cambria Math"/>
                              </a:rPr>
                              <m:t>}</m:t>
                            </m:r>
                          </m:e>
                          <m:e>
                            <m:sSub>
                              <m:sSubPr>
                                <m:ctrlPr>
                                  <a:rPr lang="en-US" i="1">
                                    <a:latin typeface="Cambria Math"/>
                                  </a:rPr>
                                </m:ctrlPr>
                              </m:sSubPr>
                              <m:e>
                                <m:acc>
                                  <m:accPr>
                                    <m:chr m:val="̃"/>
                                    <m:ctrlPr>
                                      <a:rPr lang="en-US" b="1" i="1">
                                        <a:latin typeface="Cambria Math"/>
                                      </a:rPr>
                                    </m:ctrlPr>
                                  </m:accPr>
                                  <m:e>
                                    <m:r>
                                      <a:rPr lang="en-US" b="1" i="1">
                                        <a:latin typeface="Cambria Math"/>
                                      </a:rPr>
                                      <m:t>𝒙</m:t>
                                    </m:r>
                                  </m:e>
                                </m:acc>
                              </m:e>
                              <m:sub>
                                <m:r>
                                  <a:rPr lang="en-US" i="1">
                                    <a:latin typeface="Cambria Math"/>
                                  </a:rPr>
                                  <m:t>𝑡</m:t>
                                </m:r>
                              </m:sub>
                            </m:sSub>
                            <m:r>
                              <a:rPr lang="en-US" b="1" i="1">
                                <a:latin typeface="Cambria Math"/>
                              </a:rPr>
                              <m:t>= </m:t>
                            </m:r>
                            <m:sSub>
                              <m:sSubPr>
                                <m:ctrlPr>
                                  <a:rPr lang="en-US" b="1" i="1">
                                    <a:latin typeface="Cambria Math"/>
                                  </a:rPr>
                                </m:ctrlPr>
                              </m:sSubPr>
                              <m:e>
                                <m:r>
                                  <a:rPr lang="en-US" b="1" i="1">
                                    <a:latin typeface="Cambria Math"/>
                                  </a:rPr>
                                  <m:t>𝒙</m:t>
                                </m:r>
                              </m:e>
                              <m:sub>
                                <m:r>
                                  <a:rPr lang="en-US" b="1" i="1">
                                    <a:latin typeface="Cambria Math"/>
                                  </a:rPr>
                                  <m:t>𝒕</m:t>
                                </m:r>
                              </m:sub>
                            </m:sSub>
                            <m:r>
                              <a:rPr lang="en-US" b="1" i="1">
                                <a:latin typeface="Cambria Math"/>
                              </a:rPr>
                              <m:t>+</m:t>
                            </m:r>
                            <m:r>
                              <a:rPr lang="en-US">
                                <a:latin typeface="Cambria Math"/>
                                <a:ea typeface="Cambria Math"/>
                              </a:rPr>
                              <m:t>Ɲ(</m:t>
                            </m:r>
                            <m:sSubSup>
                              <m:sSubSupPr>
                                <m:ctrlPr>
                                  <a:rPr lang="en-US" i="1" smtClean="0">
                                    <a:latin typeface="Cambria Math"/>
                                    <a:ea typeface="Cambria Math"/>
                                  </a:rPr>
                                </m:ctrlPr>
                              </m:sSubSupPr>
                              <m:e>
                                <m:r>
                                  <a:rPr lang="en-US" i="1" smtClean="0">
                                    <a:latin typeface="Cambria Math"/>
                                    <a:ea typeface="Cambria Math"/>
                                  </a:rPr>
                                  <m:t>𝜇</m:t>
                                </m:r>
                              </m:e>
                              <m:sub>
                                <m:r>
                                  <a:rPr lang="en-US" b="0" i="1" smtClean="0">
                                    <a:latin typeface="Cambria Math"/>
                                    <a:ea typeface="Cambria Math"/>
                                  </a:rPr>
                                  <m:t>𝑥</m:t>
                                </m:r>
                              </m:sub>
                              <m:sup>
                                <m:sSub>
                                  <m:sSubPr>
                                    <m:ctrlPr>
                                      <a:rPr lang="en-US" i="1">
                                        <a:latin typeface="Cambria Math"/>
                                      </a:rPr>
                                    </m:ctrlPr>
                                  </m:sSubPr>
                                  <m:e>
                                    <m:acc>
                                      <m:accPr>
                                        <m:chr m:val="̃"/>
                                        <m:ctrlPr>
                                          <a:rPr lang="en-US" b="1" i="1">
                                            <a:latin typeface="Cambria Math"/>
                                          </a:rPr>
                                        </m:ctrlPr>
                                      </m:accPr>
                                      <m:e>
                                        <m:r>
                                          <a:rPr lang="en-US" b="1" i="1">
                                            <a:latin typeface="Cambria Math"/>
                                          </a:rPr>
                                          <m:t>𝒔</m:t>
                                        </m:r>
                                      </m:e>
                                    </m:acc>
                                  </m:e>
                                  <m:sub>
                                    <m:r>
                                      <a:rPr lang="en-US" i="1">
                                        <a:latin typeface="Cambria Math"/>
                                      </a:rPr>
                                      <m:t>𝑡</m:t>
                                    </m:r>
                                  </m:sub>
                                </m:sSub>
                              </m:sup>
                            </m:sSubSup>
                            <m:r>
                              <a:rPr lang="en-US">
                                <a:latin typeface="Cambria Math"/>
                                <a:ea typeface="Cambria Math"/>
                              </a:rPr>
                              <m:t>,</m:t>
                            </m:r>
                            <m:sSubSup>
                              <m:sSubSupPr>
                                <m:ctrlPr>
                                  <a:rPr lang="en-US" i="1">
                                    <a:latin typeface="Cambria Math"/>
                                    <a:ea typeface="Cambria Math"/>
                                  </a:rPr>
                                </m:ctrlPr>
                              </m:sSubSupPr>
                              <m:e>
                                <m:r>
                                  <a:rPr lang="en-US" i="1" smtClean="0">
                                    <a:latin typeface="Cambria Math"/>
                                    <a:ea typeface="Cambria Math"/>
                                  </a:rPr>
                                  <m:t>𝜎</m:t>
                                </m:r>
                              </m:e>
                              <m:sub>
                                <m:r>
                                  <a:rPr lang="en-US" i="1">
                                    <a:latin typeface="Cambria Math"/>
                                    <a:ea typeface="Cambria Math"/>
                                  </a:rPr>
                                  <m:t>𝑥</m:t>
                                </m:r>
                              </m:sub>
                              <m:sup>
                                <m:sSub>
                                  <m:sSubPr>
                                    <m:ctrlPr>
                                      <a:rPr lang="en-US" i="1">
                                        <a:latin typeface="Cambria Math"/>
                                      </a:rPr>
                                    </m:ctrlPr>
                                  </m:sSubPr>
                                  <m:e>
                                    <m:acc>
                                      <m:accPr>
                                        <m:chr m:val="̃"/>
                                        <m:ctrlPr>
                                          <a:rPr lang="en-US" b="1" i="1">
                                            <a:latin typeface="Cambria Math"/>
                                          </a:rPr>
                                        </m:ctrlPr>
                                      </m:accPr>
                                      <m:e>
                                        <m:r>
                                          <a:rPr lang="en-US" b="1" i="1">
                                            <a:latin typeface="Cambria Math"/>
                                          </a:rPr>
                                          <m:t>𝒔</m:t>
                                        </m:r>
                                      </m:e>
                                    </m:acc>
                                  </m:e>
                                  <m:sub>
                                    <m:r>
                                      <a:rPr lang="en-US" i="1">
                                        <a:latin typeface="Cambria Math"/>
                                      </a:rPr>
                                      <m:t>𝑡</m:t>
                                    </m:r>
                                  </m:sub>
                                </m:sSub>
                              </m:sup>
                            </m:sSubSup>
                            <m:r>
                              <a:rPr lang="en-US">
                                <a:latin typeface="Cambria Math"/>
                                <a:ea typeface="Cambria Math"/>
                              </a:rPr>
                              <m:t>)</m:t>
                            </m:r>
                          </m:e>
                          <m:e>
                            <m:sSub>
                              <m:sSubPr>
                                <m:ctrlPr>
                                  <a:rPr lang="en-US" i="1">
                                    <a:latin typeface="Cambria Math"/>
                                  </a:rPr>
                                </m:ctrlPr>
                              </m:sSubPr>
                              <m:e>
                                <m:acc>
                                  <m:accPr>
                                    <m:chr m:val="̃"/>
                                    <m:ctrlPr>
                                      <a:rPr lang="en-US" b="1" i="1">
                                        <a:latin typeface="Cambria Math"/>
                                      </a:rPr>
                                    </m:ctrlPr>
                                  </m:accPr>
                                  <m:e>
                                    <m:r>
                                      <a:rPr lang="en-US" b="1" i="1">
                                        <a:latin typeface="Cambria Math"/>
                                      </a:rPr>
                                      <m:t>𝒚</m:t>
                                    </m:r>
                                  </m:e>
                                </m:acc>
                              </m:e>
                              <m:sub>
                                <m:r>
                                  <a:rPr lang="en-US" i="1">
                                    <a:latin typeface="Cambria Math"/>
                                  </a:rPr>
                                  <m:t>𝑡</m:t>
                                </m:r>
                              </m:sub>
                            </m:sSub>
                            <m:r>
                              <a:rPr lang="en-US" b="1" i="1">
                                <a:latin typeface="Cambria Math"/>
                              </a:rPr>
                              <m:t>= </m:t>
                            </m:r>
                            <m:sSub>
                              <m:sSubPr>
                                <m:ctrlPr>
                                  <a:rPr lang="en-US" b="1" i="1">
                                    <a:latin typeface="Cambria Math"/>
                                  </a:rPr>
                                </m:ctrlPr>
                              </m:sSubPr>
                              <m:e>
                                <m:r>
                                  <a:rPr lang="en-US" b="1" i="1">
                                    <a:latin typeface="Cambria Math"/>
                                  </a:rPr>
                                  <m:t>𝒚</m:t>
                                </m:r>
                              </m:e>
                              <m:sub>
                                <m:r>
                                  <a:rPr lang="en-US" b="1" i="1">
                                    <a:latin typeface="Cambria Math"/>
                                  </a:rPr>
                                  <m:t>𝒕</m:t>
                                </m:r>
                              </m:sub>
                            </m:sSub>
                            <m:r>
                              <a:rPr lang="en-US" b="1" i="1">
                                <a:latin typeface="Cambria Math"/>
                              </a:rPr>
                              <m:t>+</m:t>
                            </m:r>
                            <m:r>
                              <a:rPr lang="en-US">
                                <a:latin typeface="Cambria Math"/>
                                <a:ea typeface="Cambria Math"/>
                              </a:rPr>
                              <m:t>Ɲ(</m:t>
                            </m:r>
                            <m:sSubSup>
                              <m:sSubSupPr>
                                <m:ctrlPr>
                                  <a:rPr lang="en-US" i="1">
                                    <a:latin typeface="Cambria Math"/>
                                    <a:ea typeface="Cambria Math"/>
                                  </a:rPr>
                                </m:ctrlPr>
                              </m:sSubSupPr>
                              <m:e>
                                <m:r>
                                  <a:rPr lang="en-US" i="1">
                                    <a:latin typeface="Cambria Math"/>
                                    <a:ea typeface="Cambria Math"/>
                                  </a:rPr>
                                  <m:t>𝜇</m:t>
                                </m:r>
                              </m:e>
                              <m:sub>
                                <m:r>
                                  <a:rPr lang="en-US" b="0" i="1" smtClean="0">
                                    <a:latin typeface="Cambria Math"/>
                                    <a:ea typeface="Cambria Math"/>
                                  </a:rPr>
                                  <m:t>𝑦</m:t>
                                </m:r>
                              </m:sub>
                              <m:sup>
                                <m:sSub>
                                  <m:sSubPr>
                                    <m:ctrlPr>
                                      <a:rPr lang="en-US" i="1">
                                        <a:latin typeface="Cambria Math"/>
                                      </a:rPr>
                                    </m:ctrlPr>
                                  </m:sSubPr>
                                  <m:e>
                                    <m:acc>
                                      <m:accPr>
                                        <m:chr m:val="̃"/>
                                        <m:ctrlPr>
                                          <a:rPr lang="en-US" b="1" i="1">
                                            <a:latin typeface="Cambria Math"/>
                                          </a:rPr>
                                        </m:ctrlPr>
                                      </m:accPr>
                                      <m:e>
                                        <m:r>
                                          <a:rPr lang="en-US" b="1" i="1">
                                            <a:latin typeface="Cambria Math"/>
                                          </a:rPr>
                                          <m:t>𝒔</m:t>
                                        </m:r>
                                      </m:e>
                                    </m:acc>
                                  </m:e>
                                  <m:sub>
                                    <m:r>
                                      <a:rPr lang="en-US" i="1">
                                        <a:latin typeface="Cambria Math"/>
                                      </a:rPr>
                                      <m:t>𝑡</m:t>
                                    </m:r>
                                  </m:sub>
                                </m:sSub>
                              </m:sup>
                            </m:sSubSup>
                            <m:r>
                              <a:rPr lang="en-US">
                                <a:latin typeface="Cambria Math"/>
                                <a:ea typeface="Cambria Math"/>
                              </a:rPr>
                              <m:t>,</m:t>
                            </m:r>
                            <m:sSubSup>
                              <m:sSubSupPr>
                                <m:ctrlPr>
                                  <a:rPr lang="en-US" i="1">
                                    <a:latin typeface="Cambria Math"/>
                                    <a:ea typeface="Cambria Math"/>
                                  </a:rPr>
                                </m:ctrlPr>
                              </m:sSubSupPr>
                              <m:e>
                                <m:r>
                                  <a:rPr lang="en-US" i="1" smtClean="0">
                                    <a:latin typeface="Cambria Math"/>
                                    <a:ea typeface="Cambria Math"/>
                                  </a:rPr>
                                  <m:t>𝜎</m:t>
                                </m:r>
                              </m:e>
                              <m:sub>
                                <m:r>
                                  <a:rPr lang="en-US" i="1">
                                    <a:latin typeface="Cambria Math"/>
                                    <a:ea typeface="Cambria Math"/>
                                  </a:rPr>
                                  <m:t>𝑥</m:t>
                                </m:r>
                              </m:sub>
                              <m:sup>
                                <m:sSub>
                                  <m:sSubPr>
                                    <m:ctrlPr>
                                      <a:rPr lang="en-US" i="1">
                                        <a:latin typeface="Cambria Math"/>
                                      </a:rPr>
                                    </m:ctrlPr>
                                  </m:sSubPr>
                                  <m:e>
                                    <m:acc>
                                      <m:accPr>
                                        <m:chr m:val="̃"/>
                                        <m:ctrlPr>
                                          <a:rPr lang="en-US" b="1" i="1">
                                            <a:latin typeface="Cambria Math"/>
                                          </a:rPr>
                                        </m:ctrlPr>
                                      </m:accPr>
                                      <m:e>
                                        <m:r>
                                          <a:rPr lang="en-US" b="1" i="1">
                                            <a:latin typeface="Cambria Math"/>
                                          </a:rPr>
                                          <m:t>𝒔</m:t>
                                        </m:r>
                                      </m:e>
                                    </m:acc>
                                  </m:e>
                                  <m:sub>
                                    <m:r>
                                      <a:rPr lang="en-US" i="1">
                                        <a:latin typeface="Cambria Math"/>
                                      </a:rPr>
                                      <m:t>𝑡</m:t>
                                    </m:r>
                                  </m:sub>
                                </m:sSub>
                              </m:sup>
                            </m:sSubSup>
                            <m:r>
                              <a:rPr lang="en-US">
                                <a:latin typeface="Cambria Math"/>
                                <a:ea typeface="Cambria Math"/>
                              </a:rPr>
                              <m:t>)</m:t>
                            </m:r>
                          </m:e>
                        </m:eqArr>
                      </m:e>
                    </m:d>
                  </m:oMath>
                </a14:m>
                <a:r>
                  <a:rPr lang="en-US" dirty="0" smtClean="0">
                    <a:latin typeface="Georgia" pitchFamily="18" charset="0"/>
                  </a:rPr>
                  <a:t>                                 (18)</a:t>
                </a:r>
              </a:p>
              <a:p>
                <a:r>
                  <a:rPr lang="en-US" dirty="0" smtClean="0">
                    <a:latin typeface="Georgia" pitchFamily="18" charset="0"/>
                  </a:rPr>
                  <a:t>where</a:t>
                </a:r>
                <a14:m>
                  <m:oMath xmlns:m="http://schemas.openxmlformats.org/officeDocument/2006/math">
                    <m:r>
                      <a:rPr lang="en-US" b="0" i="0" smtClean="0">
                        <a:latin typeface="Cambria Math"/>
                        <a:ea typeface="Cambria Math"/>
                      </a:rPr>
                      <m:t> </m:t>
                    </m:r>
                    <m:r>
                      <a:rPr lang="en-US" b="0" i="0" smtClean="0">
                        <a:latin typeface="Cambria Math"/>
                        <a:ea typeface="Cambria Math"/>
                      </a:rPr>
                      <m:t> </m:t>
                    </m:r>
                    <m:r>
                      <a:rPr lang="en-US">
                        <a:latin typeface="Cambria Math"/>
                        <a:ea typeface="Cambria Math"/>
                      </a:rPr>
                      <m:t>Ɲ(</m:t>
                    </m:r>
                    <m:sSubSup>
                      <m:sSubSupPr>
                        <m:ctrlPr>
                          <a:rPr lang="en-US" i="1">
                            <a:latin typeface="Cambria Math"/>
                            <a:ea typeface="Cambria Math"/>
                          </a:rPr>
                        </m:ctrlPr>
                      </m:sSubSupPr>
                      <m:e>
                        <m:r>
                          <a:rPr lang="en-US" i="1">
                            <a:latin typeface="Cambria Math"/>
                            <a:ea typeface="Cambria Math"/>
                          </a:rPr>
                          <m:t>𝜇</m:t>
                        </m:r>
                      </m:e>
                      <m:sub>
                        <m:r>
                          <a:rPr lang="en-US" i="1">
                            <a:latin typeface="Cambria Math"/>
                            <a:ea typeface="Cambria Math"/>
                          </a:rPr>
                          <m:t>𝑥</m:t>
                        </m:r>
                      </m:sub>
                      <m:sup>
                        <m:sSub>
                          <m:sSubPr>
                            <m:ctrlPr>
                              <a:rPr lang="en-US" i="1">
                                <a:latin typeface="Cambria Math"/>
                              </a:rPr>
                            </m:ctrlPr>
                          </m:sSubPr>
                          <m:e>
                            <m:acc>
                              <m:accPr>
                                <m:chr m:val="̃"/>
                                <m:ctrlPr>
                                  <a:rPr lang="en-US" b="1" i="1">
                                    <a:latin typeface="Cambria Math"/>
                                  </a:rPr>
                                </m:ctrlPr>
                              </m:accPr>
                              <m:e>
                                <m:r>
                                  <a:rPr lang="en-US" b="1" i="1">
                                    <a:latin typeface="Cambria Math"/>
                                  </a:rPr>
                                  <m:t>𝒔</m:t>
                                </m:r>
                              </m:e>
                            </m:acc>
                          </m:e>
                          <m:sub>
                            <m:r>
                              <a:rPr lang="en-US" i="1">
                                <a:latin typeface="Cambria Math"/>
                              </a:rPr>
                              <m:t>𝑡</m:t>
                            </m:r>
                          </m:sub>
                        </m:sSub>
                      </m:sup>
                    </m:sSubSup>
                    <m:r>
                      <a:rPr lang="en-US">
                        <a:latin typeface="Cambria Math"/>
                        <a:ea typeface="Cambria Math"/>
                      </a:rPr>
                      <m:t>,</m:t>
                    </m:r>
                    <m:sSubSup>
                      <m:sSubSupPr>
                        <m:ctrlPr>
                          <a:rPr lang="en-US" i="1">
                            <a:latin typeface="Cambria Math"/>
                            <a:ea typeface="Cambria Math"/>
                          </a:rPr>
                        </m:ctrlPr>
                      </m:sSubSupPr>
                      <m:e>
                        <m:r>
                          <a:rPr lang="en-US" i="1">
                            <a:latin typeface="Cambria Math"/>
                            <a:ea typeface="Cambria Math"/>
                          </a:rPr>
                          <m:t>𝜎</m:t>
                        </m:r>
                      </m:e>
                      <m:sub>
                        <m:r>
                          <a:rPr lang="en-US" i="1">
                            <a:latin typeface="Cambria Math"/>
                            <a:ea typeface="Cambria Math"/>
                          </a:rPr>
                          <m:t>𝑥</m:t>
                        </m:r>
                      </m:sub>
                      <m:sup>
                        <m:sSub>
                          <m:sSubPr>
                            <m:ctrlPr>
                              <a:rPr lang="en-US" i="1">
                                <a:latin typeface="Cambria Math"/>
                              </a:rPr>
                            </m:ctrlPr>
                          </m:sSubPr>
                          <m:e>
                            <m:acc>
                              <m:accPr>
                                <m:chr m:val="̃"/>
                                <m:ctrlPr>
                                  <a:rPr lang="en-US" b="1" i="1">
                                    <a:latin typeface="Cambria Math"/>
                                  </a:rPr>
                                </m:ctrlPr>
                              </m:accPr>
                              <m:e>
                                <m:r>
                                  <a:rPr lang="en-US" b="1" i="1">
                                    <a:latin typeface="Cambria Math"/>
                                  </a:rPr>
                                  <m:t>𝒔</m:t>
                                </m:r>
                              </m:e>
                            </m:acc>
                          </m:e>
                          <m:sub>
                            <m:r>
                              <a:rPr lang="en-US" i="1">
                                <a:latin typeface="Cambria Math"/>
                              </a:rPr>
                              <m:t>𝑡</m:t>
                            </m:r>
                          </m:sub>
                        </m:sSub>
                      </m:sup>
                    </m:sSubSup>
                    <m:r>
                      <a:rPr lang="en-US">
                        <a:latin typeface="Cambria Math"/>
                        <a:ea typeface="Cambria Math"/>
                      </a:rPr>
                      <m:t>)</m:t>
                    </m:r>
                  </m:oMath>
                </a14:m>
                <a:r>
                  <a:rPr lang="en-US" dirty="0" smtClean="0">
                    <a:latin typeface="Georgia" pitchFamily="18" charset="0"/>
                  </a:rPr>
                  <a:t> and </a:t>
                </a:r>
                <a14:m>
                  <m:oMath xmlns:m="http://schemas.openxmlformats.org/officeDocument/2006/math">
                    <m:r>
                      <a:rPr lang="en-US">
                        <a:latin typeface="Cambria Math"/>
                        <a:ea typeface="Cambria Math"/>
                      </a:rPr>
                      <m:t>Ɲ(</m:t>
                    </m:r>
                    <m:sSubSup>
                      <m:sSubSupPr>
                        <m:ctrlPr>
                          <a:rPr lang="en-US" i="1">
                            <a:latin typeface="Cambria Math"/>
                            <a:ea typeface="Cambria Math"/>
                          </a:rPr>
                        </m:ctrlPr>
                      </m:sSubSupPr>
                      <m:e>
                        <m:r>
                          <a:rPr lang="en-US" i="1">
                            <a:latin typeface="Cambria Math"/>
                            <a:ea typeface="Cambria Math"/>
                          </a:rPr>
                          <m:t>𝜇</m:t>
                        </m:r>
                      </m:e>
                      <m:sub>
                        <m:r>
                          <a:rPr lang="en-US" i="1">
                            <a:latin typeface="Cambria Math"/>
                            <a:ea typeface="Cambria Math"/>
                          </a:rPr>
                          <m:t>𝑦</m:t>
                        </m:r>
                      </m:sub>
                      <m:sup>
                        <m:sSub>
                          <m:sSubPr>
                            <m:ctrlPr>
                              <a:rPr lang="en-US" i="1">
                                <a:latin typeface="Cambria Math"/>
                              </a:rPr>
                            </m:ctrlPr>
                          </m:sSubPr>
                          <m:e>
                            <m:acc>
                              <m:accPr>
                                <m:chr m:val="̃"/>
                                <m:ctrlPr>
                                  <a:rPr lang="en-US" b="1" i="1">
                                    <a:latin typeface="Cambria Math"/>
                                  </a:rPr>
                                </m:ctrlPr>
                              </m:accPr>
                              <m:e>
                                <m:r>
                                  <a:rPr lang="en-US" b="1" i="1">
                                    <a:latin typeface="Cambria Math"/>
                                  </a:rPr>
                                  <m:t>𝒔</m:t>
                                </m:r>
                              </m:e>
                            </m:acc>
                          </m:e>
                          <m:sub>
                            <m:r>
                              <a:rPr lang="en-US" i="1">
                                <a:latin typeface="Cambria Math"/>
                              </a:rPr>
                              <m:t>𝑡</m:t>
                            </m:r>
                          </m:sub>
                        </m:sSub>
                      </m:sup>
                    </m:sSubSup>
                    <m:r>
                      <a:rPr lang="en-US">
                        <a:latin typeface="Cambria Math"/>
                        <a:ea typeface="Cambria Math"/>
                      </a:rPr>
                      <m:t>,</m:t>
                    </m:r>
                    <m:sSubSup>
                      <m:sSubSupPr>
                        <m:ctrlPr>
                          <a:rPr lang="en-US" i="1">
                            <a:latin typeface="Cambria Math"/>
                            <a:ea typeface="Cambria Math"/>
                          </a:rPr>
                        </m:ctrlPr>
                      </m:sSubSupPr>
                      <m:e>
                        <m:r>
                          <a:rPr lang="en-US" i="1">
                            <a:latin typeface="Cambria Math"/>
                            <a:ea typeface="Cambria Math"/>
                          </a:rPr>
                          <m:t>𝜎</m:t>
                        </m:r>
                      </m:e>
                      <m:sub>
                        <m:r>
                          <a:rPr lang="en-US" i="1">
                            <a:latin typeface="Cambria Math"/>
                            <a:ea typeface="Cambria Math"/>
                          </a:rPr>
                          <m:t>𝑥</m:t>
                        </m:r>
                      </m:sub>
                      <m:sup>
                        <m:sSub>
                          <m:sSubPr>
                            <m:ctrlPr>
                              <a:rPr lang="en-US" i="1">
                                <a:latin typeface="Cambria Math"/>
                              </a:rPr>
                            </m:ctrlPr>
                          </m:sSubPr>
                          <m:e>
                            <m:acc>
                              <m:accPr>
                                <m:chr m:val="̃"/>
                                <m:ctrlPr>
                                  <a:rPr lang="en-US" b="1" i="1">
                                    <a:latin typeface="Cambria Math"/>
                                  </a:rPr>
                                </m:ctrlPr>
                              </m:accPr>
                              <m:e>
                                <m:r>
                                  <a:rPr lang="en-US" b="1" i="1">
                                    <a:latin typeface="Cambria Math"/>
                                  </a:rPr>
                                  <m:t>𝒔</m:t>
                                </m:r>
                              </m:e>
                            </m:acc>
                          </m:e>
                          <m:sub>
                            <m:r>
                              <a:rPr lang="en-US" i="1">
                                <a:latin typeface="Cambria Math"/>
                              </a:rPr>
                              <m:t>𝑡</m:t>
                            </m:r>
                          </m:sub>
                        </m:sSub>
                      </m:sup>
                    </m:sSubSup>
                    <m:r>
                      <a:rPr lang="en-US">
                        <a:latin typeface="Cambria Math"/>
                        <a:ea typeface="Cambria Math"/>
                      </a:rPr>
                      <m:t>)</m:t>
                    </m:r>
                  </m:oMath>
                </a14:m>
                <a:r>
                  <a:rPr lang="en-US" dirty="0" smtClean="0">
                    <a:latin typeface="Georgia" pitchFamily="18" charset="0"/>
                  </a:rPr>
                  <a:t> are Gaussian noises corresponding</a:t>
                </a:r>
              </a:p>
              <a:p>
                <a:r>
                  <a:rPr lang="en-US" dirty="0" smtClean="0">
                    <a:latin typeface="Georgia" pitchFamily="18" charset="0"/>
                  </a:rPr>
                  <a:t>to the sensor set which was used to make the observation</a:t>
                </a:r>
                <a:endParaRPr lang="en-US" dirty="0">
                  <a:latin typeface="Georgia"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480196" y="3391156"/>
                <a:ext cx="7061420" cy="2259145"/>
              </a:xfrm>
              <a:prstGeom prst="rect">
                <a:avLst/>
              </a:prstGeom>
              <a:blipFill rotWithShape="1">
                <a:blip r:embed="rId4"/>
                <a:stretch>
                  <a:fillRect l="-777" t="-1348" r="-518" b="-3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57200" y="1066800"/>
                <a:ext cx="8631337" cy="2265364"/>
              </a:xfrm>
              <a:prstGeom prst="rect">
                <a:avLst/>
              </a:prstGeom>
              <a:noFill/>
            </p:spPr>
            <p:txBody>
              <a:bodyPr wrap="none" rtlCol="0">
                <a:spAutoFit/>
              </a:bodyPr>
              <a:lstStyle/>
              <a:p>
                <a:pPr>
                  <a:spcBef>
                    <a:spcPts val="600"/>
                  </a:spcBef>
                  <a:spcAft>
                    <a:spcPts val="600"/>
                  </a:spcAft>
                </a:pPr>
                <a:r>
                  <a:rPr lang="en-US" dirty="0" smtClean="0">
                    <a:latin typeface="Georgia" pitchFamily="18" charset="0"/>
                  </a:rPr>
                  <a:t>The set of observed values </a:t>
                </a:r>
                <a:r>
                  <a:rPr lang="en-US" b="1" dirty="0" err="1" smtClean="0">
                    <a:latin typeface="Georgia" pitchFamily="18" charset="0"/>
                  </a:rPr>
                  <a:t>Z</a:t>
                </a:r>
                <a:r>
                  <a:rPr lang="en-US" b="1" baseline="-25000" dirty="0" err="1" smtClean="0">
                    <a:latin typeface="Georgia" pitchFamily="18" charset="0"/>
                  </a:rPr>
                  <a:t>t</a:t>
                </a:r>
                <a:r>
                  <a:rPr lang="en-US" dirty="0" smtClean="0">
                    <a:latin typeface="Georgia" pitchFamily="18" charset="0"/>
                  </a:rPr>
                  <a:t> is</a:t>
                </a:r>
              </a:p>
              <a:p>
                <a:pPr>
                  <a:spcBef>
                    <a:spcPts val="600"/>
                  </a:spcBef>
                  <a:spcAft>
                    <a:spcPts val="600"/>
                  </a:spcAft>
                </a:pPr>
                <a:r>
                  <a:rPr lang="en-US" b="0" dirty="0" smtClean="0">
                    <a:latin typeface="Georgia" pitchFamily="18" charset="0"/>
                  </a:rPr>
                  <a:t>                             </a:t>
                </a:r>
                <a14:m>
                  <m:oMath xmlns:m="http://schemas.openxmlformats.org/officeDocument/2006/math">
                    <m:sSub>
                      <m:sSubPr>
                        <m:ctrlPr>
                          <a:rPr lang="en-US" b="1" i="1" smtClean="0">
                            <a:latin typeface="Cambria Math"/>
                          </a:rPr>
                        </m:ctrlPr>
                      </m:sSubPr>
                      <m:e>
                        <m:r>
                          <a:rPr lang="en-US" b="1" i="0" smtClean="0">
                            <a:latin typeface="Cambria Math"/>
                          </a:rPr>
                          <m:t>𝐙</m:t>
                        </m:r>
                      </m:e>
                      <m:sub>
                        <m:r>
                          <m:rPr>
                            <m:sty m:val="p"/>
                          </m:rPr>
                          <a:rPr lang="en-US" b="0" i="0" smtClean="0">
                            <a:latin typeface="Cambria Math"/>
                          </a:rPr>
                          <m:t>t</m:t>
                        </m:r>
                      </m:sub>
                    </m:sSub>
                    <m:r>
                      <a:rPr lang="en-US" b="0" i="0">
                        <a:latin typeface="Cambria Math"/>
                      </a:rPr>
                      <m:t>=</m:t>
                    </m:r>
                    <m:r>
                      <a:rPr lang="en-US" i="0">
                        <a:latin typeface="Cambria Math"/>
                      </a:rPr>
                      <m:t> </m:t>
                    </m:r>
                    <m:d>
                      <m:dPr>
                        <m:begChr m:val="["/>
                        <m:endChr m:val="]"/>
                        <m:ctrlPr>
                          <a:rPr lang="en-US" i="1">
                            <a:latin typeface="Cambria Math"/>
                          </a:rPr>
                        </m:ctrlPr>
                      </m:dPr>
                      <m:e>
                        <m:eqArr>
                          <m:eqArrPr>
                            <m:ctrlPr>
                              <a:rPr lang="en-US" i="1">
                                <a:latin typeface="Cambria Math"/>
                                <a:ea typeface="Cambria Math"/>
                              </a:rPr>
                            </m:ctrlPr>
                          </m:eqArrPr>
                          <m:e>
                            <m:sSub>
                              <m:sSubPr>
                                <m:ctrlPr>
                                  <a:rPr lang="en-US" i="1">
                                    <a:latin typeface="Cambria Math"/>
                                  </a:rPr>
                                </m:ctrlPr>
                              </m:sSubPr>
                              <m:e>
                                <m:acc>
                                  <m:accPr>
                                    <m:chr m:val="̃"/>
                                    <m:ctrlPr>
                                      <a:rPr lang="en-US" b="1" i="1">
                                        <a:latin typeface="Cambria Math"/>
                                      </a:rPr>
                                    </m:ctrlPr>
                                  </m:accPr>
                                  <m:e>
                                    <m:r>
                                      <a:rPr lang="en-US" b="1" i="1" smtClean="0">
                                        <a:latin typeface="Cambria Math"/>
                                      </a:rPr>
                                      <m:t>𝒔</m:t>
                                    </m:r>
                                  </m:e>
                                </m:acc>
                              </m:e>
                              <m:sub>
                                <m:r>
                                  <a:rPr lang="en-US" i="1">
                                    <a:latin typeface="Cambria Math"/>
                                  </a:rPr>
                                  <m:t>𝑡</m:t>
                                </m:r>
                              </m:sub>
                            </m:sSub>
                          </m:e>
                          <m:e>
                            <m:sSub>
                              <m:sSubPr>
                                <m:ctrlPr>
                                  <a:rPr lang="en-US" i="1" smtClean="0">
                                    <a:latin typeface="Cambria Math"/>
                                  </a:rPr>
                                </m:ctrlPr>
                              </m:sSubPr>
                              <m:e>
                                <m:acc>
                                  <m:accPr>
                                    <m:chr m:val="̃"/>
                                    <m:ctrlPr>
                                      <a:rPr lang="en-US" b="1" i="1" smtClean="0">
                                        <a:latin typeface="Cambria Math"/>
                                      </a:rPr>
                                    </m:ctrlPr>
                                  </m:accPr>
                                  <m:e>
                                    <m:r>
                                      <a:rPr lang="en-US" b="1" i="1" smtClean="0">
                                        <a:latin typeface="Cambria Math"/>
                                      </a:rPr>
                                      <m:t>𝒙</m:t>
                                    </m:r>
                                  </m:e>
                                </m:acc>
                              </m:e>
                              <m:sub>
                                <m:r>
                                  <a:rPr lang="en-US" b="0" i="1" smtClean="0">
                                    <a:latin typeface="Cambria Math"/>
                                  </a:rPr>
                                  <m:t>𝑡</m:t>
                                </m:r>
                              </m:sub>
                            </m:sSub>
                          </m:e>
                          <m:e>
                            <m:sSub>
                              <m:sSubPr>
                                <m:ctrlPr>
                                  <a:rPr lang="en-US" i="1" smtClean="0">
                                    <a:latin typeface="Cambria Math"/>
                                  </a:rPr>
                                </m:ctrlPr>
                              </m:sSubPr>
                              <m:e>
                                <m:acc>
                                  <m:accPr>
                                    <m:chr m:val="̃"/>
                                    <m:ctrlPr>
                                      <a:rPr lang="en-US" b="1" i="1" smtClean="0">
                                        <a:latin typeface="Cambria Math"/>
                                      </a:rPr>
                                    </m:ctrlPr>
                                  </m:accPr>
                                  <m:e>
                                    <m:r>
                                      <a:rPr lang="en-US" b="1" i="1" smtClean="0">
                                        <a:latin typeface="Cambria Math"/>
                                      </a:rPr>
                                      <m:t>𝒚</m:t>
                                    </m:r>
                                  </m:e>
                                </m:acc>
                              </m:e>
                              <m:sub>
                                <m:r>
                                  <a:rPr lang="en-US" b="0" i="1" smtClean="0">
                                    <a:latin typeface="Cambria Math"/>
                                  </a:rPr>
                                  <m:t>𝑡</m:t>
                                </m:r>
                              </m:sub>
                            </m:sSub>
                          </m:e>
                        </m:eqArr>
                      </m:e>
                    </m:d>
                  </m:oMath>
                </a14:m>
                <a:r>
                  <a:rPr lang="en-US" dirty="0" smtClean="0">
                    <a:latin typeface="Georgia" pitchFamily="18" charset="0"/>
                  </a:rPr>
                  <a:t>                                                                  (17)</a:t>
                </a:r>
              </a:p>
              <a:p>
                <a:pPr>
                  <a:spcBef>
                    <a:spcPts val="600"/>
                  </a:spcBef>
                  <a:spcAft>
                    <a:spcPts val="600"/>
                  </a:spcAft>
                </a:pPr>
                <a:r>
                  <a:rPr lang="en-US" kern="0" dirty="0" smtClean="0">
                    <a:latin typeface="Georgia" pitchFamily="18" charset="0"/>
                  </a:rPr>
                  <a:t>where</a:t>
                </a:r>
                <a14:m>
                  <m:oMath xmlns:m="http://schemas.openxmlformats.org/officeDocument/2006/math">
                    <m:sSub>
                      <m:sSubPr>
                        <m:ctrlPr>
                          <a:rPr lang="en-US" i="1" kern="0">
                            <a:latin typeface="Cambria Math"/>
                          </a:rPr>
                        </m:ctrlPr>
                      </m:sSubPr>
                      <m:e>
                        <m:acc>
                          <m:accPr>
                            <m:chr m:val="̃"/>
                            <m:ctrlPr>
                              <a:rPr lang="en-US" b="1" i="1" kern="0">
                                <a:latin typeface="Cambria Math"/>
                              </a:rPr>
                            </m:ctrlPr>
                          </m:accPr>
                          <m:e>
                            <m:r>
                              <a:rPr lang="en-US" b="1" i="1" kern="0" smtClean="0">
                                <a:latin typeface="Cambria Math"/>
                              </a:rPr>
                              <m:t> </m:t>
                            </m:r>
                            <m:r>
                              <a:rPr lang="en-US" b="1" i="1" kern="0">
                                <a:latin typeface="Cambria Math"/>
                              </a:rPr>
                              <m:t>𝒙</m:t>
                            </m:r>
                          </m:e>
                        </m:acc>
                      </m:e>
                      <m:sub>
                        <m:r>
                          <a:rPr lang="en-US" i="1" kern="0">
                            <a:latin typeface="Cambria Math"/>
                          </a:rPr>
                          <m:t>𝑡</m:t>
                        </m:r>
                      </m:sub>
                    </m:sSub>
                  </m:oMath>
                </a14:m>
                <a:r>
                  <a:rPr lang="en-US" kern="0" dirty="0" smtClean="0">
                    <a:latin typeface="Georgia" pitchFamily="18" charset="0"/>
                  </a:rPr>
                  <a:t>and </a:t>
                </a:r>
                <a14:m>
                  <m:oMath xmlns:m="http://schemas.openxmlformats.org/officeDocument/2006/math">
                    <m:sSub>
                      <m:sSubPr>
                        <m:ctrlPr>
                          <a:rPr lang="en-US" i="1" kern="0">
                            <a:latin typeface="Cambria Math"/>
                          </a:rPr>
                        </m:ctrlPr>
                      </m:sSubPr>
                      <m:e>
                        <m:acc>
                          <m:accPr>
                            <m:chr m:val="̃"/>
                            <m:ctrlPr>
                              <a:rPr lang="en-US" b="1" i="1" kern="0">
                                <a:latin typeface="Cambria Math"/>
                              </a:rPr>
                            </m:ctrlPr>
                          </m:accPr>
                          <m:e>
                            <m:r>
                              <a:rPr lang="en-US" b="1" i="1" kern="0" smtClean="0">
                                <a:latin typeface="Cambria Math"/>
                              </a:rPr>
                              <m:t>𝒚</m:t>
                            </m:r>
                          </m:e>
                        </m:acc>
                      </m:e>
                      <m:sub>
                        <m:r>
                          <a:rPr lang="en-US" i="1" kern="0">
                            <a:latin typeface="Cambria Math"/>
                          </a:rPr>
                          <m:t>𝑡</m:t>
                        </m:r>
                      </m:sub>
                    </m:sSub>
                  </m:oMath>
                </a14:m>
                <a:r>
                  <a:rPr lang="en-US" kern="0" dirty="0" smtClean="0">
                    <a:latin typeface="Georgia" pitchFamily="18" charset="0"/>
                  </a:rPr>
                  <a:t> are the measured positions of the tag and, </a:t>
                </a:r>
                <a14:m>
                  <m:oMath xmlns:m="http://schemas.openxmlformats.org/officeDocument/2006/math">
                    <m:sSub>
                      <m:sSubPr>
                        <m:ctrlPr>
                          <a:rPr lang="en-US" i="1" kern="0">
                            <a:latin typeface="Cambria Math"/>
                          </a:rPr>
                        </m:ctrlPr>
                      </m:sSubPr>
                      <m:e>
                        <m:acc>
                          <m:accPr>
                            <m:chr m:val="̃"/>
                            <m:ctrlPr>
                              <a:rPr lang="en-US" b="1" i="1" kern="0" smtClean="0">
                                <a:latin typeface="Cambria Math"/>
                              </a:rPr>
                            </m:ctrlPr>
                          </m:accPr>
                          <m:e>
                            <m:r>
                              <a:rPr lang="en-US" b="1" i="1" kern="0">
                                <a:latin typeface="Cambria Math"/>
                              </a:rPr>
                              <m:t> </m:t>
                            </m:r>
                            <m:r>
                              <a:rPr lang="en-US" b="1" i="1" kern="0" smtClean="0">
                                <a:latin typeface="Cambria Math"/>
                              </a:rPr>
                              <m:t>𝒔</m:t>
                            </m:r>
                          </m:e>
                        </m:acc>
                      </m:e>
                      <m:sub>
                        <m:r>
                          <a:rPr lang="en-US" i="1" kern="0">
                            <a:latin typeface="Cambria Math"/>
                          </a:rPr>
                          <m:t>𝑡</m:t>
                        </m:r>
                      </m:sub>
                    </m:sSub>
                  </m:oMath>
                </a14:m>
                <a:r>
                  <a:rPr lang="en-US" kern="0" dirty="0" smtClean="0">
                    <a:latin typeface="Georgia" pitchFamily="18" charset="0"/>
                  </a:rPr>
                  <a:t> is the corresponding </a:t>
                </a:r>
              </a:p>
              <a:p>
                <a:pPr>
                  <a:spcBef>
                    <a:spcPts val="600"/>
                  </a:spcBef>
                  <a:spcAft>
                    <a:spcPts val="600"/>
                  </a:spcAft>
                </a:pPr>
                <a:r>
                  <a:rPr lang="en-US" kern="0" dirty="0" smtClean="0">
                    <a:latin typeface="Georgia" pitchFamily="18" charset="0"/>
                  </a:rPr>
                  <a:t>sensor set </a:t>
                </a:r>
                <a:endParaRPr lang="en-US" kern="0" dirty="0">
                  <a:latin typeface="Georgia"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57200" y="1066800"/>
                <a:ext cx="8631337" cy="2265364"/>
              </a:xfrm>
              <a:prstGeom prst="rect">
                <a:avLst/>
              </a:prstGeom>
              <a:blipFill rotWithShape="1">
                <a:blip r:embed="rId5"/>
                <a:stretch>
                  <a:fillRect l="-565" t="-1344"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334407" y="5988256"/>
                <a:ext cx="6304931" cy="824456"/>
              </a:xfrm>
              <a:prstGeom prst="rect">
                <a:avLst/>
              </a:prstGeom>
              <a:noFill/>
            </p:spPr>
            <p:txBody>
              <a:bodyPr wrap="none" rtlCol="0">
                <a:spAutoFit/>
              </a:bodyPr>
              <a:lstStyle/>
              <a:p>
                <a14:m>
                  <m:oMath xmlns:m="http://schemas.openxmlformats.org/officeDocument/2006/math">
                    <m:r>
                      <a:rPr lang="en-US" i="1" smtClean="0">
                        <a:latin typeface="Cambria Math"/>
                      </a:rPr>
                      <m:t>𝑝</m:t>
                    </m:r>
                    <m:r>
                      <a:rPr lang="en-US" i="1" smtClean="0">
                        <a:latin typeface="Cambria Math"/>
                      </a:rPr>
                      <m:t>(</m:t>
                    </m:r>
                    <m:sSub>
                      <m:sSubPr>
                        <m:ctrlPr>
                          <a:rPr lang="en-US" i="1">
                            <a:latin typeface="Cambria Math"/>
                          </a:rPr>
                        </m:ctrlPr>
                      </m:sSubPr>
                      <m:e>
                        <m:r>
                          <a:rPr lang="en-US" i="1">
                            <a:latin typeface="Cambria Math"/>
                          </a:rPr>
                          <m:t>𝑍</m:t>
                        </m:r>
                      </m:e>
                      <m:sub>
                        <m:r>
                          <a:rPr lang="en-US" i="1">
                            <a:latin typeface="Cambria Math"/>
                          </a:rPr>
                          <m:t>𝑡</m:t>
                        </m:r>
                      </m:sub>
                    </m:sSub>
                    <m:r>
                      <a:rPr lang="en-US" i="1">
                        <a:latin typeface="Cambria Math"/>
                      </a:rPr>
                      <m:t>|</m:t>
                    </m:r>
                    <m:sSubSup>
                      <m:sSubSupPr>
                        <m:ctrlPr>
                          <a:rPr lang="en-US" i="1">
                            <a:latin typeface="Cambria Math"/>
                          </a:rPr>
                        </m:ctrlPr>
                      </m:sSubSupPr>
                      <m:e>
                        <m:r>
                          <a:rPr lang="en-US" i="1">
                            <a:latin typeface="Cambria Math"/>
                          </a:rPr>
                          <m:t>𝑋</m:t>
                        </m:r>
                      </m:e>
                      <m:sub>
                        <m:r>
                          <a:rPr lang="en-US" i="1">
                            <a:latin typeface="Cambria Math"/>
                          </a:rPr>
                          <m:t>𝑡</m:t>
                        </m:r>
                      </m:sub>
                      <m:sup>
                        <m:r>
                          <a:rPr lang="en-US" i="1">
                            <a:latin typeface="Cambria Math"/>
                          </a:rPr>
                          <m:t>𝑘</m:t>
                        </m:r>
                      </m:sup>
                    </m:sSubSup>
                    <m:r>
                      <a:rPr lang="en-US" i="1">
                        <a:latin typeface="Cambria Math"/>
                      </a:rPr>
                      <m:t>)</m:t>
                    </m:r>
                  </m:oMath>
                </a14:m>
                <a:r>
                  <a:rPr lang="en-US" dirty="0">
                    <a:latin typeface="Georgia" pitchFamily="18" charset="0"/>
                  </a:rPr>
                  <a:t> = </a:t>
                </a:r>
                <a14:m>
                  <m:oMath xmlns:m="http://schemas.openxmlformats.org/officeDocument/2006/math">
                    <m:r>
                      <a:rPr lang="en-US" i="1">
                        <a:latin typeface="Cambria Math"/>
                      </a:rPr>
                      <m:t>𝑒𝑥𝑝</m:t>
                    </m:r>
                    <m:d>
                      <m:dPr>
                        <m:ctrlPr>
                          <a:rPr lang="en-US" i="1" smtClean="0">
                            <a:latin typeface="Cambria Math"/>
                          </a:rPr>
                        </m:ctrlPr>
                      </m:dPr>
                      <m:e>
                        <m:r>
                          <a:rPr lang="en-US" i="1">
                            <a:latin typeface="Cambria Math"/>
                          </a:rPr>
                          <m:t>−(</m:t>
                        </m:r>
                        <m:f>
                          <m:fPr>
                            <m:ctrlPr>
                              <a:rPr lang="en-US" i="1">
                                <a:latin typeface="Cambria Math"/>
                              </a:rPr>
                            </m:ctrlPr>
                          </m:fPr>
                          <m:num>
                            <m:r>
                              <a:rPr lang="en-US" i="1">
                                <a:latin typeface="Cambria Math"/>
                              </a:rPr>
                              <m:t>(</m:t>
                            </m:r>
                            <m:sSubSup>
                              <m:sSubSupPr>
                                <m:ctrlPr>
                                  <a:rPr lang="en-US" i="1">
                                    <a:latin typeface="Cambria Math"/>
                                  </a:rPr>
                                </m:ctrlPr>
                              </m:sSubSupPr>
                              <m:e>
                                <m:r>
                                  <a:rPr lang="en-US" i="1">
                                    <a:latin typeface="Cambria Math"/>
                                  </a:rPr>
                                  <m:t>(</m:t>
                                </m:r>
                                <m:r>
                                  <a:rPr lang="en-US" i="1">
                                    <a:latin typeface="Cambria Math"/>
                                  </a:rPr>
                                  <m:t>𝑥</m:t>
                                </m:r>
                              </m:e>
                              <m:sub>
                                <m:r>
                                  <a:rPr lang="en-US" i="1">
                                    <a:latin typeface="Cambria Math"/>
                                  </a:rPr>
                                  <m:t>𝑡</m:t>
                                </m:r>
                              </m:sub>
                              <m:sup>
                                <m:r>
                                  <a:rPr lang="en-US" i="1">
                                    <a:latin typeface="Cambria Math"/>
                                  </a:rPr>
                                  <m:t>𝑘</m:t>
                                </m:r>
                              </m:sup>
                            </m:sSubSup>
                            <m:r>
                              <a:rPr lang="en-US" i="1">
                                <a:latin typeface="Cambria Math"/>
                              </a:rPr>
                              <m:t> −</m:t>
                            </m:r>
                            <m:sSubSup>
                              <m:sSubSupPr>
                                <m:ctrlPr>
                                  <a:rPr lang="en-US" i="1">
                                    <a:latin typeface="Cambria Math"/>
                                  </a:rPr>
                                </m:ctrlPr>
                              </m:sSubSupPr>
                              <m:e>
                                <m:r>
                                  <a:rPr lang="en-US" i="1">
                                    <a:latin typeface="Cambria Math"/>
                                  </a:rPr>
                                  <m:t> </m:t>
                                </m:r>
                                <m:r>
                                  <a:rPr lang="en-US" i="1">
                                    <a:latin typeface="Cambria Math"/>
                                    <a:ea typeface="Cambria Math"/>
                                  </a:rPr>
                                  <m:t>𝜇</m:t>
                                </m:r>
                              </m:e>
                              <m:sub>
                                <m:r>
                                  <a:rPr lang="en-US" i="1">
                                    <a:latin typeface="Cambria Math"/>
                                  </a:rPr>
                                  <m:t>𝑥</m:t>
                                </m:r>
                              </m:sub>
                              <m:sup>
                                <m:sSub>
                                  <m:sSubPr>
                                    <m:ctrlPr>
                                      <a:rPr lang="en-US" i="1">
                                        <a:latin typeface="Cambria Math"/>
                                      </a:rPr>
                                    </m:ctrlPr>
                                  </m:sSubPr>
                                  <m:e>
                                    <m:acc>
                                      <m:accPr>
                                        <m:chr m:val="̃"/>
                                        <m:ctrlPr>
                                          <a:rPr lang="en-US" i="1">
                                            <a:latin typeface="Cambria Math"/>
                                          </a:rPr>
                                        </m:ctrlPr>
                                      </m:accPr>
                                      <m:e>
                                        <m:r>
                                          <a:rPr lang="en-US" i="1">
                                            <a:latin typeface="Cambria Math"/>
                                          </a:rPr>
                                          <m:t>𝑠</m:t>
                                        </m:r>
                                      </m:e>
                                    </m:acc>
                                  </m:e>
                                  <m:sub>
                                    <m:r>
                                      <a:rPr lang="en-US" i="1">
                                        <a:latin typeface="Cambria Math"/>
                                      </a:rPr>
                                      <m:t>𝑡</m:t>
                                    </m:r>
                                  </m:sub>
                                </m:sSub>
                              </m:sup>
                            </m:sSubSup>
                            <m:r>
                              <a:rPr lang="en-US" i="1">
                                <a:latin typeface="Cambria Math"/>
                              </a:rPr>
                              <m:t>)− </m:t>
                            </m:r>
                            <m:sSub>
                              <m:sSubPr>
                                <m:ctrlPr>
                                  <a:rPr lang="en-US" i="1">
                                    <a:latin typeface="Cambria Math"/>
                                  </a:rPr>
                                </m:ctrlPr>
                              </m:sSubPr>
                              <m:e>
                                <m:acc>
                                  <m:accPr>
                                    <m:chr m:val="̃"/>
                                    <m:ctrlPr>
                                      <a:rPr lang="en-US" i="1">
                                        <a:latin typeface="Cambria Math"/>
                                      </a:rPr>
                                    </m:ctrlPr>
                                  </m:accPr>
                                  <m:e>
                                    <m:r>
                                      <a:rPr lang="en-US" i="1">
                                        <a:latin typeface="Cambria Math"/>
                                      </a:rPr>
                                      <m:t>𝑥</m:t>
                                    </m:r>
                                  </m:e>
                                </m:acc>
                              </m:e>
                              <m:sub>
                                <m:r>
                                  <a:rPr lang="en-US" i="1">
                                    <a:latin typeface="Cambria Math"/>
                                  </a:rPr>
                                  <m:t>𝑡</m:t>
                                </m:r>
                              </m:sub>
                            </m:sSub>
                            <m:sSup>
                              <m:sSupPr>
                                <m:ctrlPr>
                                  <a:rPr lang="en-US" i="1">
                                    <a:latin typeface="Cambria Math"/>
                                  </a:rPr>
                                </m:ctrlPr>
                              </m:sSupPr>
                              <m:e>
                                <m:r>
                                  <a:rPr lang="en-US" i="1">
                                    <a:latin typeface="Cambria Math"/>
                                  </a:rPr>
                                  <m:t>)</m:t>
                                </m:r>
                              </m:e>
                              <m:sup>
                                <m:r>
                                  <a:rPr lang="en-US" i="1">
                                    <a:latin typeface="Cambria Math"/>
                                  </a:rPr>
                                  <m:t>2</m:t>
                                </m:r>
                              </m:sup>
                            </m:sSup>
                          </m:num>
                          <m:den>
                            <m:sSup>
                              <m:sSupPr>
                                <m:ctrlPr>
                                  <a:rPr lang="en-US" i="1">
                                    <a:latin typeface="Cambria Math"/>
                                  </a:rPr>
                                </m:ctrlPr>
                              </m:sSupPr>
                              <m:e>
                                <m:r>
                                  <a:rPr lang="en-US" i="1">
                                    <a:latin typeface="Cambria Math"/>
                                  </a:rPr>
                                  <m:t>2</m:t>
                                </m:r>
                                <m:d>
                                  <m:dPr>
                                    <m:ctrlPr>
                                      <a:rPr lang="en-US" i="1">
                                        <a:latin typeface="Cambria Math"/>
                                      </a:rPr>
                                    </m:ctrlPr>
                                  </m:dPr>
                                  <m:e>
                                    <m:sSubSup>
                                      <m:sSubSupPr>
                                        <m:ctrlPr>
                                          <a:rPr lang="en-US" i="1">
                                            <a:latin typeface="Cambria Math"/>
                                          </a:rPr>
                                        </m:ctrlPr>
                                      </m:sSubSupPr>
                                      <m:e>
                                        <m:r>
                                          <a:rPr lang="en-US" i="1">
                                            <a:latin typeface="Cambria Math"/>
                                          </a:rPr>
                                          <m:t> </m:t>
                                        </m:r>
                                        <m:r>
                                          <a:rPr lang="en-US" i="1">
                                            <a:latin typeface="Cambria Math"/>
                                            <a:ea typeface="Cambria Math"/>
                                          </a:rPr>
                                          <m:t>𝜎</m:t>
                                        </m:r>
                                      </m:e>
                                      <m:sub>
                                        <m:r>
                                          <a:rPr lang="en-US" i="1">
                                            <a:latin typeface="Cambria Math"/>
                                          </a:rPr>
                                          <m:t>𝑥</m:t>
                                        </m:r>
                                      </m:sub>
                                      <m:sup>
                                        <m:sSub>
                                          <m:sSubPr>
                                            <m:ctrlPr>
                                              <a:rPr lang="en-US" i="1">
                                                <a:latin typeface="Cambria Math"/>
                                              </a:rPr>
                                            </m:ctrlPr>
                                          </m:sSubPr>
                                          <m:e>
                                            <m:acc>
                                              <m:accPr>
                                                <m:chr m:val="̃"/>
                                                <m:ctrlPr>
                                                  <a:rPr lang="en-US" i="1">
                                                    <a:latin typeface="Cambria Math"/>
                                                  </a:rPr>
                                                </m:ctrlPr>
                                              </m:accPr>
                                              <m:e>
                                                <m:r>
                                                  <a:rPr lang="en-US" i="1">
                                                    <a:latin typeface="Cambria Math"/>
                                                  </a:rPr>
                                                  <m:t>𝑠</m:t>
                                                </m:r>
                                              </m:e>
                                            </m:acc>
                                          </m:e>
                                          <m:sub>
                                            <m:r>
                                              <a:rPr lang="en-US" i="1">
                                                <a:latin typeface="Cambria Math"/>
                                              </a:rPr>
                                              <m:t>𝑡</m:t>
                                            </m:r>
                                          </m:sub>
                                        </m:sSub>
                                      </m:sup>
                                    </m:sSubSup>
                                  </m:e>
                                </m:d>
                              </m:e>
                              <m:sup>
                                <m:r>
                                  <a:rPr lang="en-US" i="1">
                                    <a:latin typeface="Cambria Math"/>
                                  </a:rPr>
                                  <m:t>2</m:t>
                                </m:r>
                              </m:sup>
                            </m:sSup>
                          </m:den>
                        </m:f>
                        <m:r>
                          <a:rPr lang="en-US" i="1">
                            <a:latin typeface="Cambria Math"/>
                          </a:rPr>
                          <m:t>+</m:t>
                        </m:r>
                        <m:f>
                          <m:fPr>
                            <m:ctrlPr>
                              <a:rPr lang="en-US" i="1">
                                <a:latin typeface="Cambria Math"/>
                              </a:rPr>
                            </m:ctrlPr>
                          </m:fPr>
                          <m:num>
                            <m:r>
                              <a:rPr lang="en-US" i="1">
                                <a:latin typeface="Cambria Math"/>
                              </a:rPr>
                              <m:t>(</m:t>
                            </m:r>
                            <m:sSubSup>
                              <m:sSubSupPr>
                                <m:ctrlPr>
                                  <a:rPr lang="en-US" i="1">
                                    <a:latin typeface="Cambria Math"/>
                                  </a:rPr>
                                </m:ctrlPr>
                              </m:sSubSupPr>
                              <m:e>
                                <m:r>
                                  <a:rPr lang="en-US" i="1">
                                    <a:latin typeface="Cambria Math"/>
                                  </a:rPr>
                                  <m:t>(</m:t>
                                </m:r>
                                <m:r>
                                  <a:rPr lang="en-US" i="1">
                                    <a:latin typeface="Cambria Math"/>
                                  </a:rPr>
                                  <m:t>𝑦</m:t>
                                </m:r>
                              </m:e>
                              <m:sub>
                                <m:r>
                                  <a:rPr lang="en-US" i="1">
                                    <a:latin typeface="Cambria Math"/>
                                  </a:rPr>
                                  <m:t>𝑡</m:t>
                                </m:r>
                              </m:sub>
                              <m:sup>
                                <m:r>
                                  <a:rPr lang="en-US" i="1">
                                    <a:latin typeface="Cambria Math"/>
                                  </a:rPr>
                                  <m:t>𝑘</m:t>
                                </m:r>
                              </m:sup>
                            </m:sSubSup>
                            <m:r>
                              <a:rPr lang="en-US" i="1">
                                <a:latin typeface="Cambria Math"/>
                              </a:rPr>
                              <m:t> −</m:t>
                            </m:r>
                            <m:sSubSup>
                              <m:sSubSupPr>
                                <m:ctrlPr>
                                  <a:rPr lang="en-US" i="1">
                                    <a:latin typeface="Cambria Math"/>
                                  </a:rPr>
                                </m:ctrlPr>
                              </m:sSubSupPr>
                              <m:e>
                                <m:r>
                                  <a:rPr lang="en-US" i="1">
                                    <a:latin typeface="Cambria Math"/>
                                  </a:rPr>
                                  <m:t> </m:t>
                                </m:r>
                                <m:r>
                                  <a:rPr lang="en-US" i="1">
                                    <a:latin typeface="Cambria Math"/>
                                    <a:ea typeface="Cambria Math"/>
                                  </a:rPr>
                                  <m:t>𝜇</m:t>
                                </m:r>
                              </m:e>
                              <m:sub>
                                <m:r>
                                  <a:rPr lang="en-US" i="1">
                                    <a:latin typeface="Cambria Math"/>
                                    <a:ea typeface="Cambria Math"/>
                                  </a:rPr>
                                  <m:t>𝑦</m:t>
                                </m:r>
                              </m:sub>
                              <m:sup>
                                <m:sSub>
                                  <m:sSubPr>
                                    <m:ctrlPr>
                                      <a:rPr lang="en-US" i="1">
                                        <a:latin typeface="Cambria Math"/>
                                      </a:rPr>
                                    </m:ctrlPr>
                                  </m:sSubPr>
                                  <m:e>
                                    <m:acc>
                                      <m:accPr>
                                        <m:chr m:val="̃"/>
                                        <m:ctrlPr>
                                          <a:rPr lang="en-US" i="1">
                                            <a:latin typeface="Cambria Math"/>
                                          </a:rPr>
                                        </m:ctrlPr>
                                      </m:accPr>
                                      <m:e>
                                        <m:r>
                                          <a:rPr lang="en-US" i="1">
                                            <a:latin typeface="Cambria Math"/>
                                          </a:rPr>
                                          <m:t>𝑠</m:t>
                                        </m:r>
                                      </m:e>
                                    </m:acc>
                                  </m:e>
                                  <m:sub>
                                    <m:r>
                                      <a:rPr lang="en-US" i="1">
                                        <a:latin typeface="Cambria Math"/>
                                      </a:rPr>
                                      <m:t>𝑡</m:t>
                                    </m:r>
                                  </m:sub>
                                </m:sSub>
                              </m:sup>
                            </m:sSubSup>
                            <m:r>
                              <a:rPr lang="en-US" i="1">
                                <a:latin typeface="Cambria Math"/>
                              </a:rPr>
                              <m:t>)− </m:t>
                            </m:r>
                            <m:sSub>
                              <m:sSubPr>
                                <m:ctrlPr>
                                  <a:rPr lang="en-US" i="1">
                                    <a:latin typeface="Cambria Math"/>
                                  </a:rPr>
                                </m:ctrlPr>
                              </m:sSubPr>
                              <m:e>
                                <m:acc>
                                  <m:accPr>
                                    <m:chr m:val="̃"/>
                                    <m:ctrlPr>
                                      <a:rPr lang="en-US" i="1">
                                        <a:latin typeface="Cambria Math"/>
                                      </a:rPr>
                                    </m:ctrlPr>
                                  </m:accPr>
                                  <m:e>
                                    <m:r>
                                      <a:rPr lang="en-US" i="1">
                                        <a:latin typeface="Cambria Math"/>
                                      </a:rPr>
                                      <m:t>𝑦</m:t>
                                    </m:r>
                                  </m:e>
                                </m:acc>
                              </m:e>
                              <m:sub>
                                <m:r>
                                  <a:rPr lang="en-US" i="1">
                                    <a:latin typeface="Cambria Math"/>
                                  </a:rPr>
                                  <m:t>𝑡</m:t>
                                </m:r>
                              </m:sub>
                            </m:sSub>
                            <m:sSup>
                              <m:sSupPr>
                                <m:ctrlPr>
                                  <a:rPr lang="en-US" i="1">
                                    <a:latin typeface="Cambria Math"/>
                                  </a:rPr>
                                </m:ctrlPr>
                              </m:sSupPr>
                              <m:e>
                                <m:r>
                                  <a:rPr lang="en-US" i="1">
                                    <a:latin typeface="Cambria Math"/>
                                  </a:rPr>
                                  <m:t>)</m:t>
                                </m:r>
                              </m:e>
                              <m:sup>
                                <m:r>
                                  <a:rPr lang="en-US" i="1">
                                    <a:latin typeface="Cambria Math"/>
                                  </a:rPr>
                                  <m:t>2</m:t>
                                </m:r>
                              </m:sup>
                            </m:sSup>
                          </m:num>
                          <m:den>
                            <m:sSup>
                              <m:sSupPr>
                                <m:ctrlPr>
                                  <a:rPr lang="en-US" i="1">
                                    <a:latin typeface="Cambria Math"/>
                                  </a:rPr>
                                </m:ctrlPr>
                              </m:sSupPr>
                              <m:e>
                                <m:r>
                                  <a:rPr lang="en-US" i="1">
                                    <a:latin typeface="Cambria Math"/>
                                  </a:rPr>
                                  <m:t>2</m:t>
                                </m:r>
                                <m:d>
                                  <m:dPr>
                                    <m:ctrlPr>
                                      <a:rPr lang="en-US" i="1">
                                        <a:latin typeface="Cambria Math"/>
                                      </a:rPr>
                                    </m:ctrlPr>
                                  </m:dPr>
                                  <m:e>
                                    <m:sSubSup>
                                      <m:sSubSupPr>
                                        <m:ctrlPr>
                                          <a:rPr lang="en-US" i="1">
                                            <a:latin typeface="Cambria Math"/>
                                          </a:rPr>
                                        </m:ctrlPr>
                                      </m:sSubSupPr>
                                      <m:e>
                                        <m:r>
                                          <a:rPr lang="en-US" i="1">
                                            <a:latin typeface="Cambria Math"/>
                                          </a:rPr>
                                          <m:t> </m:t>
                                        </m:r>
                                        <m:r>
                                          <a:rPr lang="en-US" i="1">
                                            <a:latin typeface="Cambria Math"/>
                                            <a:ea typeface="Cambria Math"/>
                                          </a:rPr>
                                          <m:t>𝜎</m:t>
                                        </m:r>
                                      </m:e>
                                      <m:sub>
                                        <m:r>
                                          <a:rPr lang="en-US" i="1">
                                            <a:latin typeface="Cambria Math"/>
                                            <a:ea typeface="Cambria Math"/>
                                          </a:rPr>
                                          <m:t>𝑦</m:t>
                                        </m:r>
                                      </m:sub>
                                      <m:sup>
                                        <m:sSub>
                                          <m:sSubPr>
                                            <m:ctrlPr>
                                              <a:rPr lang="en-US" i="1">
                                                <a:latin typeface="Cambria Math"/>
                                              </a:rPr>
                                            </m:ctrlPr>
                                          </m:sSubPr>
                                          <m:e>
                                            <m:acc>
                                              <m:accPr>
                                                <m:chr m:val="̃"/>
                                                <m:ctrlPr>
                                                  <a:rPr lang="en-US" i="1">
                                                    <a:latin typeface="Cambria Math"/>
                                                  </a:rPr>
                                                </m:ctrlPr>
                                              </m:accPr>
                                              <m:e>
                                                <m:r>
                                                  <a:rPr lang="en-US" i="1">
                                                    <a:latin typeface="Cambria Math"/>
                                                  </a:rPr>
                                                  <m:t>𝑠</m:t>
                                                </m:r>
                                              </m:e>
                                            </m:acc>
                                          </m:e>
                                          <m:sub>
                                            <m:r>
                                              <a:rPr lang="en-US" i="1">
                                                <a:latin typeface="Cambria Math"/>
                                              </a:rPr>
                                              <m:t>𝑡</m:t>
                                            </m:r>
                                          </m:sub>
                                        </m:sSub>
                                      </m:sup>
                                    </m:sSubSup>
                                  </m:e>
                                </m:d>
                              </m:e>
                              <m:sup>
                                <m:r>
                                  <a:rPr lang="en-US" i="1">
                                    <a:latin typeface="Cambria Math"/>
                                  </a:rPr>
                                  <m:t>2</m:t>
                                </m:r>
                              </m:sup>
                            </m:sSup>
                          </m:den>
                        </m:f>
                        <m:r>
                          <a:rPr lang="en-US" i="1">
                            <a:latin typeface="Cambria Math"/>
                          </a:rPr>
                          <m:t>)</m:t>
                        </m:r>
                      </m:e>
                    </m:d>
                  </m:oMath>
                </a14:m>
                <a:r>
                  <a:rPr lang="en-US" dirty="0" smtClean="0">
                    <a:latin typeface="Georgia" pitchFamily="18" charset="0"/>
                  </a:rPr>
                  <a:t>         (19)</a:t>
                </a:r>
                <a:endParaRPr lang="en-US" dirty="0">
                  <a:latin typeface="Georgia"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334407" y="5988256"/>
                <a:ext cx="6304931" cy="82445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457200" y="5562600"/>
                <a:ext cx="5585568" cy="378373"/>
              </a:xfrm>
              <a:prstGeom prst="rect">
                <a:avLst/>
              </a:prstGeom>
              <a:noFill/>
            </p:spPr>
            <p:txBody>
              <a:bodyPr wrap="none" rtlCol="0">
                <a:spAutoFit/>
              </a:bodyPr>
              <a:lstStyle/>
              <a:p>
                <a:r>
                  <a:rPr lang="en-US" dirty="0" smtClean="0">
                    <a:latin typeface="Georgia" pitchFamily="18" charset="0"/>
                  </a:rPr>
                  <a:t>Based upon equation (14), </a:t>
                </a:r>
                <a14:m>
                  <m:oMath xmlns:m="http://schemas.openxmlformats.org/officeDocument/2006/math">
                    <m:r>
                      <a:rPr lang="en-US" i="1">
                        <a:latin typeface="Cambria Math"/>
                      </a:rPr>
                      <m:t>𝑝</m:t>
                    </m:r>
                    <m:r>
                      <a:rPr lang="en-US" i="1">
                        <a:latin typeface="Cambria Math"/>
                      </a:rPr>
                      <m:t>(</m:t>
                    </m:r>
                    <m:sSub>
                      <m:sSubPr>
                        <m:ctrlPr>
                          <a:rPr lang="en-US" i="1">
                            <a:latin typeface="Cambria Math"/>
                          </a:rPr>
                        </m:ctrlPr>
                      </m:sSubPr>
                      <m:e>
                        <m:r>
                          <a:rPr lang="en-US" i="1">
                            <a:latin typeface="Cambria Math"/>
                          </a:rPr>
                          <m:t>𝑍</m:t>
                        </m:r>
                      </m:e>
                      <m:sub>
                        <m:r>
                          <a:rPr lang="en-US" i="1">
                            <a:latin typeface="Cambria Math"/>
                          </a:rPr>
                          <m:t>𝑡</m:t>
                        </m:r>
                      </m:sub>
                    </m:sSub>
                    <m:r>
                      <a:rPr lang="en-US" i="1">
                        <a:latin typeface="Cambria Math"/>
                      </a:rPr>
                      <m:t>|</m:t>
                    </m:r>
                    <m:sSubSup>
                      <m:sSubSupPr>
                        <m:ctrlPr>
                          <a:rPr lang="en-US" i="1">
                            <a:latin typeface="Cambria Math"/>
                          </a:rPr>
                        </m:ctrlPr>
                      </m:sSubSupPr>
                      <m:e>
                        <m:r>
                          <a:rPr lang="en-US" i="1">
                            <a:latin typeface="Cambria Math"/>
                          </a:rPr>
                          <m:t>𝑋</m:t>
                        </m:r>
                      </m:e>
                      <m:sub>
                        <m:r>
                          <a:rPr lang="en-US" i="1">
                            <a:latin typeface="Cambria Math"/>
                          </a:rPr>
                          <m:t>𝑡</m:t>
                        </m:r>
                      </m:sub>
                      <m:sup>
                        <m:r>
                          <a:rPr lang="en-US" i="1">
                            <a:latin typeface="Cambria Math"/>
                          </a:rPr>
                          <m:t>𝑘</m:t>
                        </m:r>
                      </m:sup>
                    </m:sSubSup>
                    <m:r>
                      <a:rPr lang="en-US" i="1">
                        <a:latin typeface="Cambria Math"/>
                      </a:rPr>
                      <m:t>)</m:t>
                    </m:r>
                  </m:oMath>
                </a14:m>
                <a:r>
                  <a:rPr lang="en-US" dirty="0" smtClean="0">
                    <a:latin typeface="Georgia" pitchFamily="18" charset="0"/>
                  </a:rPr>
                  <a:t> can be written as</a:t>
                </a:r>
                <a:endParaRPr lang="en-US" dirty="0">
                  <a:latin typeface="Georgia"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57200" y="5562600"/>
                <a:ext cx="5585568" cy="378373"/>
              </a:xfrm>
              <a:prstGeom prst="rect">
                <a:avLst/>
              </a:prstGeom>
              <a:blipFill rotWithShape="1">
                <a:blip r:embed="rId7"/>
                <a:stretch>
                  <a:fillRect l="-873" t="-4839" b="-24194"/>
                </a:stretch>
              </a:blipFill>
            </p:spPr>
            <p:txBody>
              <a:bodyPr/>
              <a:lstStyle/>
              <a:p>
                <a:r>
                  <a:rPr lang="en-US">
                    <a:noFill/>
                  </a:rPr>
                  <a:t> </a:t>
                </a:r>
              </a:p>
            </p:txBody>
          </p:sp>
        </mc:Fallback>
      </mc:AlternateContent>
      <p:sp>
        <p:nvSpPr>
          <p:cNvPr id="9" name="Rectangle 8"/>
          <p:cNvSpPr/>
          <p:nvPr/>
        </p:nvSpPr>
        <p:spPr>
          <a:xfrm>
            <a:off x="1288001" y="5988256"/>
            <a:ext cx="6331999" cy="766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36299" y="14478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50599" y="3733800"/>
            <a:ext cx="1950001" cy="383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25599" y="4116901"/>
            <a:ext cx="1127401" cy="7869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903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P spid="2" grpId="0"/>
      <p:bldP spid="9" grpId="0" animBg="1"/>
      <p:bldP spid="10" grpId="0" animBg="1"/>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609600"/>
            <a:ext cx="7772400" cy="838200"/>
          </a:xfrm>
        </p:spPr>
        <p:txBody>
          <a:bodyPr>
            <a:noAutofit/>
          </a:bodyPr>
          <a:lstStyle/>
          <a:p>
            <a:r>
              <a:rPr lang="en-US" sz="3800" b="1" dirty="0" smtClean="0">
                <a:latin typeface="Georgia" pitchFamily="18" charset="0"/>
                <a:ea typeface="ＭＳ Ｐゴシック" charset="-128"/>
                <a:cs typeface="Arial" pitchFamily="34" charset="0"/>
              </a:rPr>
              <a:t>Test facility</a:t>
            </a:r>
          </a:p>
        </p:txBody>
      </p:sp>
      <p:sp>
        <p:nvSpPr>
          <p:cNvPr id="8" name="Subtitle 2"/>
          <p:cNvSpPr>
            <a:spLocks noGrp="1"/>
          </p:cNvSpPr>
          <p:nvPr>
            <p:ph type="subTitle" idx="1"/>
          </p:nvPr>
        </p:nvSpPr>
        <p:spPr>
          <a:xfrm>
            <a:off x="571500" y="5806440"/>
            <a:ext cx="8001000" cy="990600"/>
          </a:xfrm>
        </p:spPr>
        <p:txBody>
          <a:bodyPr>
            <a:normAutofit fontScale="92500" lnSpcReduction="10000"/>
          </a:bodyPr>
          <a:lstStyle/>
          <a:p>
            <a:pPr marL="457200" indent="-457200" algn="l">
              <a:buFont typeface="Arial" pitchFamily="34" charset="0"/>
              <a:buChar char="•"/>
            </a:pPr>
            <a:r>
              <a:rPr lang="en-US" sz="2000" dirty="0" smtClean="0">
                <a:solidFill>
                  <a:schemeClr val="tx1"/>
                </a:solidFill>
                <a:latin typeface="Georgia" pitchFamily="18" charset="0"/>
                <a:cs typeface="Arial" pitchFamily="34" charset="0"/>
              </a:rPr>
              <a:t>Main room of the sensor network lab and part of the hallway</a:t>
            </a:r>
          </a:p>
          <a:p>
            <a:pPr marL="457200" indent="-457200" algn="l">
              <a:buFont typeface="Arial" pitchFamily="34" charset="0"/>
              <a:buChar char="•"/>
            </a:pPr>
            <a:r>
              <a:rPr lang="en-US" sz="2000" dirty="0" smtClean="0">
                <a:solidFill>
                  <a:schemeClr val="tx1"/>
                </a:solidFill>
                <a:latin typeface="Georgia" pitchFamily="18" charset="0"/>
                <a:cs typeface="Arial" pitchFamily="34" charset="0"/>
              </a:rPr>
              <a:t>8 sensors were placed around the </a:t>
            </a:r>
            <a:r>
              <a:rPr lang="en-US" sz="2000" dirty="0" err="1" smtClean="0">
                <a:solidFill>
                  <a:schemeClr val="tx1"/>
                </a:solidFill>
                <a:latin typeface="Georgia" pitchFamily="18" charset="0"/>
                <a:cs typeface="Arial" pitchFamily="34" charset="0"/>
              </a:rPr>
              <a:t>trackable</a:t>
            </a:r>
            <a:r>
              <a:rPr lang="en-US" sz="2000" dirty="0" smtClean="0">
                <a:solidFill>
                  <a:schemeClr val="tx1"/>
                </a:solidFill>
                <a:latin typeface="Georgia" pitchFamily="18" charset="0"/>
                <a:cs typeface="Arial" pitchFamily="34" charset="0"/>
              </a:rPr>
              <a:t> area</a:t>
            </a:r>
          </a:p>
          <a:p>
            <a:pPr marL="457200" indent="-457200" algn="l">
              <a:buFont typeface="Arial" pitchFamily="34" charset="0"/>
              <a:buChar char="•"/>
            </a:pPr>
            <a:r>
              <a:rPr lang="en-US" sz="2000" dirty="0" smtClean="0">
                <a:solidFill>
                  <a:schemeClr val="tx1"/>
                </a:solidFill>
                <a:latin typeface="Georgia" pitchFamily="18" charset="0"/>
                <a:cs typeface="Arial" pitchFamily="34" charset="0"/>
              </a:rPr>
              <a:t>Sensors have been installed above the false ceiling</a:t>
            </a:r>
          </a:p>
        </p:txBody>
      </p:sp>
      <p:grpSp>
        <p:nvGrpSpPr>
          <p:cNvPr id="3" name="Group 2"/>
          <p:cNvGrpSpPr/>
          <p:nvPr/>
        </p:nvGrpSpPr>
        <p:grpSpPr>
          <a:xfrm>
            <a:off x="114300" y="1319349"/>
            <a:ext cx="8877300" cy="4395651"/>
            <a:chOff x="114300" y="2438400"/>
            <a:chExt cx="8877300" cy="4395651"/>
          </a:xfrm>
        </p:grpSpPr>
        <p:pic>
          <p:nvPicPr>
            <p:cNvPr id="20482" name="Picture 2" descr="F:\Research\Publications\Thesis\salilb_Thesis\Proposal\FacilityRigg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2914" y="2514600"/>
              <a:ext cx="5268686" cy="418011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314102" y="28956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endCxn id="2" idx="6"/>
            </p:cNvCxnSpPr>
            <p:nvPr/>
          </p:nvCxnSpPr>
          <p:spPr>
            <a:xfrm flipH="1">
              <a:off x="5695102" y="3048000"/>
              <a:ext cx="838200" cy="381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57102" y="2819400"/>
              <a:ext cx="1696298" cy="369332"/>
            </a:xfrm>
            <a:prstGeom prst="rect">
              <a:avLst/>
            </a:prstGeom>
            <a:noFill/>
          </p:spPr>
          <p:txBody>
            <a:bodyPr wrap="none" rtlCol="0">
              <a:spAutoFit/>
            </a:bodyPr>
            <a:lstStyle/>
            <a:p>
              <a:r>
                <a:rPr lang="en-US" b="1" dirty="0" smtClean="0">
                  <a:solidFill>
                    <a:srgbClr val="FF0000"/>
                  </a:solidFill>
                  <a:latin typeface="Georgia" pitchFamily="18" charset="0"/>
                </a:rPr>
                <a:t>UWB Sensor</a:t>
              </a:r>
              <a:endParaRPr lang="en-US" b="1" dirty="0">
                <a:solidFill>
                  <a:srgbClr val="FF0000"/>
                </a:solidFill>
                <a:latin typeface="Georgia" pitchFamily="18" charset="0"/>
              </a:endParaRPr>
            </a:p>
          </p:txBody>
        </p:sp>
        <p:cxnSp>
          <p:nvCxnSpPr>
            <p:cNvPr id="14" name="Straight Arrow Connector 13"/>
            <p:cNvCxnSpPr/>
            <p:nvPr/>
          </p:nvCxnSpPr>
          <p:spPr>
            <a:xfrm flipV="1">
              <a:off x="5943600" y="4953002"/>
              <a:ext cx="1143000" cy="75033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77217" y="5703332"/>
              <a:ext cx="1479892" cy="369332"/>
            </a:xfrm>
            <a:prstGeom prst="rect">
              <a:avLst/>
            </a:prstGeom>
            <a:noFill/>
          </p:spPr>
          <p:txBody>
            <a:bodyPr wrap="none" rtlCol="0">
              <a:spAutoFit/>
            </a:bodyPr>
            <a:lstStyle/>
            <a:p>
              <a:r>
                <a:rPr lang="en-US" b="1" dirty="0" smtClean="0">
                  <a:solidFill>
                    <a:srgbClr val="FF0000"/>
                  </a:solidFill>
                  <a:latin typeface="Georgia" pitchFamily="18" charset="0"/>
                </a:rPr>
                <a:t>Stone Wall</a:t>
              </a:r>
              <a:endParaRPr lang="en-US" b="1" dirty="0">
                <a:solidFill>
                  <a:srgbClr val="FF0000"/>
                </a:solidFill>
                <a:latin typeface="Georgia" pitchFamily="18" charset="0"/>
              </a:endParaRPr>
            </a:p>
          </p:txBody>
        </p:sp>
        <p:pic>
          <p:nvPicPr>
            <p:cNvPr id="12293" name="Picture 5" descr="F:\Research\Publications\UWB\SWPF\RiggsLayou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2438400"/>
              <a:ext cx="3543300" cy="43956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54602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381000"/>
            <a:ext cx="7772400" cy="1066800"/>
          </a:xfrm>
        </p:spPr>
        <p:txBody>
          <a:bodyPr>
            <a:noAutofit/>
          </a:bodyPr>
          <a:lstStyle/>
          <a:p>
            <a:r>
              <a:rPr lang="en-US" sz="3800" b="1" dirty="0" smtClean="0">
                <a:latin typeface="Georgia" pitchFamily="18" charset="0"/>
                <a:ea typeface="ＭＳ Ｐゴシック" charset="-128"/>
                <a:cs typeface="Arial" pitchFamily="34" charset="0"/>
              </a:rPr>
              <a:t>UWB sensor and tag</a:t>
            </a:r>
          </a:p>
        </p:txBody>
      </p:sp>
      <p:pic>
        <p:nvPicPr>
          <p:cNvPr id="1027" name="Picture 3" descr="F:\Research\Publications\Thesis\salilb_Thesis\Proposal\UbisenseSenso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0" r="4782" b="4878"/>
          <a:stretch/>
        </p:blipFill>
        <p:spPr bwMode="auto">
          <a:xfrm rot="5400000">
            <a:off x="327660" y="1432560"/>
            <a:ext cx="3840480" cy="35661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13752" y="5257799"/>
            <a:ext cx="1268296" cy="523220"/>
          </a:xfrm>
          <a:prstGeom prst="rect">
            <a:avLst/>
          </a:prstGeom>
          <a:noFill/>
        </p:spPr>
        <p:txBody>
          <a:bodyPr wrap="none" rtlCol="0">
            <a:spAutoFit/>
          </a:bodyPr>
          <a:lstStyle/>
          <a:p>
            <a:r>
              <a:rPr lang="en-US" sz="2800" dirty="0" smtClean="0">
                <a:latin typeface="Georgia" pitchFamily="18" charset="0"/>
              </a:rPr>
              <a:t>Sensor</a:t>
            </a:r>
            <a:endParaRPr lang="en-US" sz="2800" dirty="0">
              <a:latin typeface="Georgia" pitchFamily="18" charset="0"/>
            </a:endParaRPr>
          </a:p>
        </p:txBody>
      </p:sp>
      <p:pic>
        <p:nvPicPr>
          <p:cNvPr id="1029" name="Picture 5" descr="F:\Research\Publications\Thesis\salilb_Thesis\Proposal\UbiTa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8615" y="1600199"/>
            <a:ext cx="4432514" cy="34700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410200" y="5257799"/>
            <a:ext cx="2666114" cy="523220"/>
          </a:xfrm>
          <a:prstGeom prst="rect">
            <a:avLst/>
          </a:prstGeom>
          <a:noFill/>
        </p:spPr>
        <p:txBody>
          <a:bodyPr wrap="none" rtlCol="0">
            <a:spAutoFit/>
          </a:bodyPr>
          <a:lstStyle/>
          <a:p>
            <a:r>
              <a:rPr lang="en-US" sz="2800" dirty="0" smtClean="0">
                <a:latin typeface="Georgia" pitchFamily="18" charset="0"/>
              </a:rPr>
              <a:t>Transmitter tag</a:t>
            </a:r>
            <a:endParaRPr lang="en-US" sz="2800" dirty="0">
              <a:latin typeface="Georgia" pitchFamily="18" charset="0"/>
            </a:endParaRPr>
          </a:p>
        </p:txBody>
      </p:sp>
      <p:sp>
        <p:nvSpPr>
          <p:cNvPr id="9" name="Title 1"/>
          <p:cNvSpPr txBox="1">
            <a:spLocks/>
          </p:cNvSpPr>
          <p:nvPr/>
        </p:nvSpPr>
        <p:spPr>
          <a:xfrm>
            <a:off x="685800" y="5781019"/>
            <a:ext cx="77724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itchFamily="34" charset="0"/>
              <a:buChar char="•"/>
            </a:pPr>
            <a:r>
              <a:rPr lang="en-US" sz="2400" dirty="0" smtClean="0">
                <a:latin typeface="Georgia" pitchFamily="18" charset="0"/>
                <a:ea typeface="ＭＳ Ｐゴシック" charset="-128"/>
                <a:cs typeface="Arial" pitchFamily="34" charset="0"/>
              </a:rPr>
              <a:t>UWB tracking system manufactured by </a:t>
            </a:r>
            <a:r>
              <a:rPr lang="en-US" sz="2400" dirty="0" err="1" smtClean="0">
                <a:latin typeface="Georgia" pitchFamily="18" charset="0"/>
                <a:ea typeface="ＭＳ Ｐゴシック" charset="-128"/>
                <a:cs typeface="Arial" pitchFamily="34" charset="0"/>
              </a:rPr>
              <a:t>Ubisense</a:t>
            </a:r>
            <a:r>
              <a:rPr lang="en-US" sz="2400" dirty="0" smtClean="0">
                <a:latin typeface="Georgia" pitchFamily="18" charset="0"/>
                <a:ea typeface="ＭＳ Ｐゴシック" charset="-128"/>
                <a:cs typeface="Arial" pitchFamily="34" charset="0"/>
              </a:rPr>
              <a:t> Inc.</a:t>
            </a:r>
          </a:p>
          <a:p>
            <a:pPr marL="342900" indent="-342900" algn="l">
              <a:buFont typeface="Arial" pitchFamily="34" charset="0"/>
              <a:buChar char="•"/>
            </a:pPr>
            <a:r>
              <a:rPr lang="en-US" sz="2400" dirty="0" smtClean="0">
                <a:latin typeface="Georgia" pitchFamily="18" charset="0"/>
                <a:ea typeface="ＭＳ Ｐゴシック" charset="-128"/>
                <a:cs typeface="Arial" pitchFamily="34" charset="0"/>
              </a:rPr>
              <a:t>Operating frequency is 6-8 GHz</a:t>
            </a:r>
          </a:p>
        </p:txBody>
      </p:sp>
    </p:spTree>
    <p:extLst>
      <p:ext uri="{BB962C8B-B14F-4D97-AF65-F5344CB8AC3E}">
        <p14:creationId xmlns:p14="http://schemas.microsoft.com/office/powerpoint/2010/main" val="331301421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533400"/>
            <a:ext cx="7772400" cy="914400"/>
          </a:xfrm>
        </p:spPr>
        <p:txBody>
          <a:bodyPr>
            <a:noAutofit/>
          </a:bodyPr>
          <a:lstStyle/>
          <a:p>
            <a:r>
              <a:rPr lang="en-US" sz="3800" b="1" dirty="0" smtClean="0">
                <a:latin typeface="Georgia" pitchFamily="18" charset="0"/>
                <a:ea typeface="ＭＳ Ｐゴシック" charset="-128"/>
                <a:cs typeface="Arial" pitchFamily="34" charset="0"/>
              </a:rPr>
              <a:t>Calibration</a:t>
            </a:r>
          </a:p>
        </p:txBody>
      </p:sp>
      <p:grpSp>
        <p:nvGrpSpPr>
          <p:cNvPr id="3" name="Group 2"/>
          <p:cNvGrpSpPr/>
          <p:nvPr/>
        </p:nvGrpSpPr>
        <p:grpSpPr>
          <a:xfrm>
            <a:off x="609600" y="1508550"/>
            <a:ext cx="7924800" cy="3962274"/>
            <a:chOff x="152400" y="1651390"/>
            <a:chExt cx="8686800" cy="4597996"/>
          </a:xfrm>
        </p:grpSpPr>
        <p:sp>
          <p:nvSpPr>
            <p:cNvPr id="2" name="TextBox 1"/>
            <p:cNvSpPr txBox="1"/>
            <p:nvPr/>
          </p:nvSpPr>
          <p:spPr>
            <a:xfrm>
              <a:off x="5080134" y="5820797"/>
              <a:ext cx="2641330" cy="428589"/>
            </a:xfrm>
            <a:prstGeom prst="rect">
              <a:avLst/>
            </a:prstGeom>
            <a:noFill/>
          </p:spPr>
          <p:txBody>
            <a:bodyPr wrap="none" rtlCol="0">
              <a:spAutoFit/>
            </a:bodyPr>
            <a:lstStyle/>
            <a:p>
              <a:r>
                <a:rPr lang="en-US" dirty="0" smtClean="0">
                  <a:latin typeface="Georgia" pitchFamily="18" charset="0"/>
                </a:rPr>
                <a:t>Calibration apparatus</a:t>
              </a:r>
              <a:endParaRPr lang="en-US" dirty="0">
                <a:latin typeface="Georgia" pitchFamily="18" charset="0"/>
              </a:endParaRPr>
            </a:p>
          </p:txBody>
        </p:sp>
        <p:pic>
          <p:nvPicPr>
            <p:cNvPr id="6149" name="Picture 5" descr="F:\Research\RiggsIntermediateCollectionIdeal\Plots\CalibrationPoints.jpg"/>
            <p:cNvPicPr>
              <a:picLocks noChangeAspect="1" noChangeArrowheads="1"/>
            </p:cNvPicPr>
            <p:nvPr/>
          </p:nvPicPr>
          <p:blipFill rotWithShape="1">
            <a:blip r:embed="rId4">
              <a:extLst>
                <a:ext uri="{28A0092B-C50C-407E-A947-70E740481C1C}">
                  <a14:useLocalDpi xmlns:a14="http://schemas.microsoft.com/office/drawing/2010/main" val="0"/>
                </a:ext>
              </a:extLst>
            </a:blip>
            <a:srcRect l="16900" r="14722"/>
            <a:stretch/>
          </p:blipFill>
          <p:spPr bwMode="auto">
            <a:xfrm>
              <a:off x="152400" y="1651390"/>
              <a:ext cx="4038600" cy="40137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search\Publications\UWB\SWPF\SetupSawhor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1676400"/>
              <a:ext cx="4876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4400" y="5802868"/>
              <a:ext cx="2308645" cy="369332"/>
            </a:xfrm>
            <a:prstGeom prst="rect">
              <a:avLst/>
            </a:prstGeom>
            <a:noFill/>
          </p:spPr>
          <p:txBody>
            <a:bodyPr wrap="none" rtlCol="0">
              <a:spAutoFit/>
            </a:bodyPr>
            <a:lstStyle/>
            <a:p>
              <a:r>
                <a:rPr lang="en-US" dirty="0" smtClean="0">
                  <a:latin typeface="Georgia" pitchFamily="18" charset="0"/>
                </a:rPr>
                <a:t>Calibration </a:t>
              </a:r>
              <a:r>
                <a:rPr lang="en-US" dirty="0">
                  <a:latin typeface="Georgia" pitchFamily="18" charset="0"/>
                </a:rPr>
                <a:t>l</a:t>
              </a:r>
              <a:r>
                <a:rPr lang="en-US" dirty="0" smtClean="0">
                  <a:latin typeface="Georgia" pitchFamily="18" charset="0"/>
                </a:rPr>
                <a:t>ocations</a:t>
              </a:r>
              <a:endParaRPr lang="en-US" dirty="0">
                <a:latin typeface="Georgia" pitchFamily="18" charset="0"/>
              </a:endParaRPr>
            </a:p>
          </p:txBody>
        </p:sp>
      </p:grpSp>
      <p:sp>
        <p:nvSpPr>
          <p:cNvPr id="10" name="Title 1"/>
          <p:cNvSpPr txBox="1">
            <a:spLocks/>
          </p:cNvSpPr>
          <p:nvPr/>
        </p:nvSpPr>
        <p:spPr>
          <a:xfrm>
            <a:off x="609600" y="5638800"/>
            <a:ext cx="77724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itchFamily="34" charset="0"/>
              <a:buChar char="•"/>
            </a:pPr>
            <a:r>
              <a:rPr lang="en-US" sz="2400" dirty="0" smtClean="0">
                <a:latin typeface="Georgia" pitchFamily="18" charset="0"/>
                <a:ea typeface="ＭＳ Ｐゴシック" charset="-128"/>
                <a:cs typeface="Arial" pitchFamily="34" charset="0"/>
              </a:rPr>
              <a:t>Six calibration locations in the center of the room</a:t>
            </a:r>
          </a:p>
          <a:p>
            <a:pPr marL="342900" indent="-342900" algn="l">
              <a:buFont typeface="Arial" pitchFamily="34" charset="0"/>
              <a:buChar char="•"/>
            </a:pPr>
            <a:r>
              <a:rPr lang="en-US" sz="2400" dirty="0" smtClean="0">
                <a:latin typeface="Georgia" pitchFamily="18" charset="0"/>
                <a:ea typeface="ＭＳ Ｐゴシック" charset="-128"/>
                <a:cs typeface="Arial" pitchFamily="34" charset="0"/>
              </a:rPr>
              <a:t>1000 measurements were recorded at each location </a:t>
            </a:r>
          </a:p>
        </p:txBody>
      </p:sp>
    </p:spTree>
    <p:extLst>
      <p:ext uri="{BB962C8B-B14F-4D97-AF65-F5344CB8AC3E}">
        <p14:creationId xmlns:p14="http://schemas.microsoft.com/office/powerpoint/2010/main" val="410763761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533400"/>
            <a:ext cx="7772400" cy="1066800"/>
          </a:xfrm>
        </p:spPr>
        <p:txBody>
          <a:bodyPr>
            <a:noAutofit/>
          </a:bodyPr>
          <a:lstStyle/>
          <a:p>
            <a:r>
              <a:rPr lang="en-US" sz="3800" b="1" dirty="0" smtClean="0">
                <a:latin typeface="Georgia" pitchFamily="18" charset="0"/>
                <a:ea typeface="ＭＳ Ｐゴシック" charset="-128"/>
                <a:cs typeface="Arial" pitchFamily="34" charset="0"/>
              </a:rPr>
              <a:t>Data collection</a:t>
            </a:r>
          </a:p>
        </p:txBody>
      </p:sp>
      <p:pic>
        <p:nvPicPr>
          <p:cNvPr id="7171" name="Picture 3" descr="F:\Research\RiggsIntermediateCollection1\Plots\DynamicSet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1" y="1676400"/>
            <a:ext cx="4724400" cy="410890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search\RiggsIntermediateCollectionIdeal\Plots\ZigzagTracks1.jpg"/>
          <p:cNvPicPr>
            <a:picLocks noChangeAspect="1" noChangeArrowheads="1"/>
          </p:cNvPicPr>
          <p:nvPr/>
        </p:nvPicPr>
        <p:blipFill rotWithShape="1">
          <a:blip r:embed="rId5">
            <a:extLst>
              <a:ext uri="{28A0092B-C50C-407E-A947-70E740481C1C}">
                <a14:useLocalDpi xmlns:a14="http://schemas.microsoft.com/office/drawing/2010/main" val="0"/>
              </a:ext>
            </a:extLst>
          </a:blip>
          <a:srcRect l="20629" r="22039"/>
          <a:stretch/>
        </p:blipFill>
        <p:spPr bwMode="auto">
          <a:xfrm>
            <a:off x="304800" y="1600200"/>
            <a:ext cx="3810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46617" y="6183868"/>
            <a:ext cx="2113079" cy="369332"/>
          </a:xfrm>
          <a:prstGeom prst="rect">
            <a:avLst/>
          </a:prstGeom>
          <a:noFill/>
        </p:spPr>
        <p:txBody>
          <a:bodyPr wrap="none" rtlCol="0">
            <a:spAutoFit/>
          </a:bodyPr>
          <a:lstStyle/>
          <a:p>
            <a:r>
              <a:rPr lang="en-US" dirty="0" smtClean="0">
                <a:latin typeface="Georgia" pitchFamily="18" charset="0"/>
              </a:rPr>
              <a:t>Recording location</a:t>
            </a:r>
            <a:endParaRPr lang="en-US" dirty="0">
              <a:latin typeface="Georgia" pitchFamily="18" charset="0"/>
            </a:endParaRPr>
          </a:p>
        </p:txBody>
      </p:sp>
      <p:sp>
        <p:nvSpPr>
          <p:cNvPr id="10" name="TextBox 9"/>
          <p:cNvSpPr txBox="1"/>
          <p:nvPr/>
        </p:nvSpPr>
        <p:spPr>
          <a:xfrm>
            <a:off x="5715000" y="6183868"/>
            <a:ext cx="2313454" cy="369332"/>
          </a:xfrm>
          <a:prstGeom prst="rect">
            <a:avLst/>
          </a:prstGeom>
          <a:noFill/>
        </p:spPr>
        <p:txBody>
          <a:bodyPr wrap="none" rtlCol="0">
            <a:spAutoFit/>
          </a:bodyPr>
          <a:lstStyle/>
          <a:p>
            <a:r>
              <a:rPr lang="en-US" dirty="0" smtClean="0">
                <a:latin typeface="Georgia" pitchFamily="18" charset="0"/>
              </a:rPr>
              <a:t>Recording apparatus</a:t>
            </a:r>
            <a:endParaRPr lang="en-US" dirty="0">
              <a:latin typeface="Georgia" pitchFamily="18" charset="0"/>
            </a:endParaRPr>
          </a:p>
        </p:txBody>
      </p:sp>
    </p:spTree>
    <p:extLst>
      <p:ext uri="{BB962C8B-B14F-4D97-AF65-F5344CB8AC3E}">
        <p14:creationId xmlns:p14="http://schemas.microsoft.com/office/powerpoint/2010/main" val="2901894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533400"/>
            <a:ext cx="7772400" cy="1066800"/>
          </a:xfrm>
        </p:spPr>
        <p:txBody>
          <a:bodyPr>
            <a:noAutofit/>
          </a:bodyPr>
          <a:lstStyle/>
          <a:p>
            <a:r>
              <a:rPr lang="en-US" sz="3800" b="1" dirty="0" smtClean="0">
                <a:latin typeface="Georgia" pitchFamily="18" charset="0"/>
                <a:ea typeface="ＭＳ Ｐゴシック" charset="-128"/>
                <a:cs typeface="Arial" pitchFamily="34" charset="0"/>
              </a:rPr>
              <a:t>Range of motions</a:t>
            </a:r>
          </a:p>
        </p:txBody>
      </p:sp>
      <p:graphicFrame>
        <p:nvGraphicFramePr>
          <p:cNvPr id="2" name="Table 1"/>
          <p:cNvGraphicFramePr>
            <a:graphicFrameLocks noGrp="1"/>
          </p:cNvGraphicFramePr>
          <p:nvPr>
            <p:extLst>
              <p:ext uri="{D42A27DB-BD31-4B8C-83A1-F6EECF244321}">
                <p14:modId xmlns:p14="http://schemas.microsoft.com/office/powerpoint/2010/main" val="2422371347"/>
              </p:ext>
            </p:extLst>
          </p:nvPr>
        </p:nvGraphicFramePr>
        <p:xfrm>
          <a:off x="609600" y="1676397"/>
          <a:ext cx="7924800" cy="3670888"/>
        </p:xfrm>
        <a:graphic>
          <a:graphicData uri="http://schemas.openxmlformats.org/drawingml/2006/table">
            <a:tbl>
              <a:tblPr firstRow="1" bandRow="1">
                <a:tableStyleId>{93296810-A885-4BE3-A3E7-6D5BEEA58F35}</a:tableStyleId>
              </a:tblPr>
              <a:tblGrid>
                <a:gridCol w="1981200"/>
                <a:gridCol w="2286000"/>
                <a:gridCol w="1676400"/>
                <a:gridCol w="1981200"/>
              </a:tblGrid>
              <a:tr h="762003">
                <a:tc>
                  <a:txBody>
                    <a:bodyPr/>
                    <a:lstStyle/>
                    <a:p>
                      <a:pPr algn="ctr"/>
                      <a:r>
                        <a:rPr lang="en-US" sz="2000" dirty="0" smtClean="0">
                          <a:latin typeface="Georgia" pitchFamily="18" charset="0"/>
                        </a:rPr>
                        <a:t>Recording #</a:t>
                      </a:r>
                      <a:endParaRPr lang="en-US" sz="2000" dirty="0">
                        <a:latin typeface="Georgia" pitchFamily="18" charset="0"/>
                      </a:endParaRPr>
                    </a:p>
                  </a:txBody>
                  <a:tcPr anchor="ctr"/>
                </a:tc>
                <a:tc>
                  <a:txBody>
                    <a:bodyPr/>
                    <a:lstStyle/>
                    <a:p>
                      <a:pPr algn="ctr"/>
                      <a:r>
                        <a:rPr lang="en-US" sz="2000" dirty="0" smtClean="0">
                          <a:latin typeface="Georgia" pitchFamily="18" charset="0"/>
                        </a:rPr>
                        <a:t>Total Measurements</a:t>
                      </a:r>
                      <a:endParaRPr lang="en-US" sz="2000" dirty="0">
                        <a:latin typeface="Georgia" pitchFamily="18" charset="0"/>
                      </a:endParaRPr>
                    </a:p>
                  </a:txBody>
                  <a:tcPr anchor="ctr"/>
                </a:tc>
                <a:tc>
                  <a:txBody>
                    <a:bodyPr/>
                    <a:lstStyle/>
                    <a:p>
                      <a:pPr algn="ctr"/>
                      <a:r>
                        <a:rPr lang="en-US" sz="2000" dirty="0" smtClean="0">
                          <a:latin typeface="Georgia" pitchFamily="18" charset="0"/>
                        </a:rPr>
                        <a:t>Speed</a:t>
                      </a:r>
                      <a:r>
                        <a:rPr lang="en-US" sz="2000" baseline="0" dirty="0" smtClean="0">
                          <a:latin typeface="Georgia" pitchFamily="18" charset="0"/>
                        </a:rPr>
                        <a:t> (cm/s)</a:t>
                      </a:r>
                      <a:endParaRPr lang="en-US" sz="2000" dirty="0">
                        <a:latin typeface="Georgia" pitchFamily="18" charset="0"/>
                      </a:endParaRPr>
                    </a:p>
                  </a:txBody>
                  <a:tcPr anchor="ctr"/>
                </a:tc>
                <a:tc>
                  <a:txBody>
                    <a:bodyPr/>
                    <a:lstStyle/>
                    <a:p>
                      <a:pPr algn="ctr"/>
                      <a:r>
                        <a:rPr lang="en-US" sz="2000" dirty="0" smtClean="0">
                          <a:latin typeface="Georgia" pitchFamily="18" charset="0"/>
                        </a:rPr>
                        <a:t>Raw Error (cm)</a:t>
                      </a:r>
                      <a:endParaRPr lang="en-US" sz="2000" dirty="0">
                        <a:latin typeface="Georgia" pitchFamily="18" charset="0"/>
                      </a:endParaRPr>
                    </a:p>
                  </a:txBody>
                  <a:tcPr anchor="ctr"/>
                </a:tc>
              </a:tr>
              <a:tr h="581777">
                <a:tc>
                  <a:txBody>
                    <a:bodyPr/>
                    <a:lstStyle/>
                    <a:p>
                      <a:pPr algn="ctr"/>
                      <a:r>
                        <a:rPr lang="en-US" sz="2000" dirty="0" smtClean="0">
                          <a:latin typeface="Georgia" pitchFamily="18" charset="0"/>
                        </a:rPr>
                        <a:t>1</a:t>
                      </a:r>
                      <a:endParaRPr lang="en-US" sz="2000" dirty="0">
                        <a:latin typeface="Georgia" pitchFamily="18" charset="0"/>
                      </a:endParaRPr>
                    </a:p>
                  </a:txBody>
                  <a:tcPr anchor="ctr"/>
                </a:tc>
                <a:tc>
                  <a:txBody>
                    <a:bodyPr/>
                    <a:lstStyle/>
                    <a:p>
                      <a:pPr algn="ctr"/>
                      <a:r>
                        <a:rPr lang="en-US" sz="2000" dirty="0" smtClean="0">
                          <a:latin typeface="Georgia" pitchFamily="18" charset="0"/>
                        </a:rPr>
                        <a:t>1521</a:t>
                      </a:r>
                      <a:endParaRPr lang="en-US" sz="2000" dirty="0">
                        <a:latin typeface="Georgia" pitchFamily="18" charset="0"/>
                      </a:endParaRPr>
                    </a:p>
                  </a:txBody>
                  <a:tcPr anchor="ctr"/>
                </a:tc>
                <a:tc>
                  <a:txBody>
                    <a:bodyPr/>
                    <a:lstStyle/>
                    <a:p>
                      <a:pPr algn="ctr"/>
                      <a:r>
                        <a:rPr lang="en-US" sz="2000" dirty="0" smtClean="0">
                          <a:latin typeface="Georgia" pitchFamily="18" charset="0"/>
                        </a:rPr>
                        <a:t>11</a:t>
                      </a:r>
                      <a:endParaRPr lang="en-US" sz="2000" dirty="0">
                        <a:latin typeface="Georgia" pitchFamily="18" charset="0"/>
                      </a:endParaRPr>
                    </a:p>
                  </a:txBody>
                  <a:tcPr anchor="ctr"/>
                </a:tc>
                <a:tc>
                  <a:txBody>
                    <a:bodyPr/>
                    <a:lstStyle/>
                    <a:p>
                      <a:pPr algn="ctr"/>
                      <a:r>
                        <a:rPr lang="en-US" sz="2000" dirty="0" smtClean="0">
                          <a:latin typeface="Georgia" pitchFamily="18" charset="0"/>
                        </a:rPr>
                        <a:t>20</a:t>
                      </a:r>
                      <a:endParaRPr lang="en-US" sz="2000" dirty="0">
                        <a:latin typeface="Georgia" pitchFamily="18" charset="0"/>
                      </a:endParaRPr>
                    </a:p>
                  </a:txBody>
                  <a:tcPr anchor="ctr"/>
                </a:tc>
              </a:tr>
              <a:tr h="581777">
                <a:tc>
                  <a:txBody>
                    <a:bodyPr/>
                    <a:lstStyle/>
                    <a:p>
                      <a:pPr algn="ctr"/>
                      <a:r>
                        <a:rPr lang="en-US" sz="2000" dirty="0" smtClean="0">
                          <a:latin typeface="Georgia" pitchFamily="18" charset="0"/>
                        </a:rPr>
                        <a:t>2</a:t>
                      </a:r>
                      <a:endParaRPr lang="en-US" sz="2000" dirty="0">
                        <a:latin typeface="Georgia" pitchFamily="18" charset="0"/>
                      </a:endParaRPr>
                    </a:p>
                  </a:txBody>
                  <a:tcPr anchor="ctr"/>
                </a:tc>
                <a:tc>
                  <a:txBody>
                    <a:bodyPr/>
                    <a:lstStyle/>
                    <a:p>
                      <a:pPr algn="ctr"/>
                      <a:r>
                        <a:rPr lang="en-US" sz="2000" dirty="0" smtClean="0">
                          <a:latin typeface="Georgia" pitchFamily="18" charset="0"/>
                        </a:rPr>
                        <a:t>467</a:t>
                      </a:r>
                      <a:endParaRPr lang="en-US" sz="2000" dirty="0">
                        <a:latin typeface="Georgia" pitchFamily="18" charset="0"/>
                      </a:endParaRPr>
                    </a:p>
                  </a:txBody>
                  <a:tcPr anchor="ctr"/>
                </a:tc>
                <a:tc>
                  <a:txBody>
                    <a:bodyPr/>
                    <a:lstStyle/>
                    <a:p>
                      <a:pPr algn="ctr"/>
                      <a:r>
                        <a:rPr lang="en-US" sz="2000" dirty="0" smtClean="0">
                          <a:latin typeface="Georgia" pitchFamily="18" charset="0"/>
                        </a:rPr>
                        <a:t>35</a:t>
                      </a:r>
                      <a:endParaRPr lang="en-US" sz="2000" dirty="0">
                        <a:latin typeface="Georgia" pitchFamily="18" charset="0"/>
                      </a:endParaRPr>
                    </a:p>
                  </a:txBody>
                  <a:tcPr anchor="ctr"/>
                </a:tc>
                <a:tc>
                  <a:txBody>
                    <a:bodyPr/>
                    <a:lstStyle/>
                    <a:p>
                      <a:pPr algn="ctr"/>
                      <a:r>
                        <a:rPr lang="en-US" sz="2000" dirty="0" smtClean="0">
                          <a:latin typeface="Georgia" pitchFamily="18" charset="0"/>
                        </a:rPr>
                        <a:t>22</a:t>
                      </a:r>
                      <a:endParaRPr lang="en-US" sz="2000" dirty="0">
                        <a:latin typeface="Georgia" pitchFamily="18" charset="0"/>
                      </a:endParaRPr>
                    </a:p>
                  </a:txBody>
                  <a:tcPr anchor="ctr"/>
                </a:tc>
              </a:tr>
              <a:tr h="581777">
                <a:tc>
                  <a:txBody>
                    <a:bodyPr/>
                    <a:lstStyle/>
                    <a:p>
                      <a:pPr algn="ctr"/>
                      <a:r>
                        <a:rPr lang="en-US" sz="2000" dirty="0" smtClean="0">
                          <a:latin typeface="Georgia" pitchFamily="18" charset="0"/>
                        </a:rPr>
                        <a:t>3</a:t>
                      </a:r>
                      <a:endParaRPr lang="en-US" sz="2000" dirty="0">
                        <a:latin typeface="Georgia" pitchFamily="18" charset="0"/>
                      </a:endParaRPr>
                    </a:p>
                  </a:txBody>
                  <a:tcPr anchor="ctr"/>
                </a:tc>
                <a:tc>
                  <a:txBody>
                    <a:bodyPr/>
                    <a:lstStyle/>
                    <a:p>
                      <a:pPr algn="ctr"/>
                      <a:r>
                        <a:rPr lang="en-US" sz="2000" dirty="0" smtClean="0">
                          <a:latin typeface="Georgia" pitchFamily="18" charset="0"/>
                        </a:rPr>
                        <a:t>250</a:t>
                      </a:r>
                      <a:endParaRPr lang="en-US" sz="2000" dirty="0">
                        <a:latin typeface="Georgia" pitchFamily="18" charset="0"/>
                      </a:endParaRPr>
                    </a:p>
                  </a:txBody>
                  <a:tcPr anchor="ctr"/>
                </a:tc>
                <a:tc>
                  <a:txBody>
                    <a:bodyPr/>
                    <a:lstStyle/>
                    <a:p>
                      <a:pPr algn="ctr"/>
                      <a:r>
                        <a:rPr lang="en-US" sz="2000" dirty="0" smtClean="0">
                          <a:latin typeface="Georgia" pitchFamily="18" charset="0"/>
                        </a:rPr>
                        <a:t>65</a:t>
                      </a:r>
                      <a:endParaRPr lang="en-US" sz="2000" dirty="0">
                        <a:latin typeface="Georgia" pitchFamily="18" charset="0"/>
                      </a:endParaRPr>
                    </a:p>
                  </a:txBody>
                  <a:tcPr anchor="ctr"/>
                </a:tc>
                <a:tc>
                  <a:txBody>
                    <a:bodyPr/>
                    <a:lstStyle/>
                    <a:p>
                      <a:pPr algn="ctr"/>
                      <a:r>
                        <a:rPr lang="en-US" sz="2000" dirty="0" smtClean="0">
                          <a:latin typeface="Georgia" pitchFamily="18" charset="0"/>
                        </a:rPr>
                        <a:t>23</a:t>
                      </a:r>
                      <a:endParaRPr lang="en-US" sz="2000" dirty="0">
                        <a:latin typeface="Georgia" pitchFamily="18" charset="0"/>
                      </a:endParaRPr>
                    </a:p>
                  </a:txBody>
                  <a:tcPr anchor="ctr"/>
                </a:tc>
              </a:tr>
              <a:tr h="581777">
                <a:tc>
                  <a:txBody>
                    <a:bodyPr/>
                    <a:lstStyle/>
                    <a:p>
                      <a:pPr algn="ctr"/>
                      <a:r>
                        <a:rPr lang="en-US" sz="2000" dirty="0" smtClean="0">
                          <a:latin typeface="Georgia" pitchFamily="18" charset="0"/>
                        </a:rPr>
                        <a:t>4</a:t>
                      </a:r>
                      <a:endParaRPr lang="en-US" sz="2000" dirty="0">
                        <a:latin typeface="Georgia" pitchFamily="18" charset="0"/>
                      </a:endParaRPr>
                    </a:p>
                  </a:txBody>
                  <a:tcPr anchor="ctr"/>
                </a:tc>
                <a:tc>
                  <a:txBody>
                    <a:bodyPr/>
                    <a:lstStyle/>
                    <a:p>
                      <a:pPr algn="ctr"/>
                      <a:r>
                        <a:rPr lang="en-US" sz="2000" dirty="0" smtClean="0">
                          <a:latin typeface="Georgia" pitchFamily="18" charset="0"/>
                        </a:rPr>
                        <a:t>164</a:t>
                      </a:r>
                      <a:endParaRPr lang="en-US" sz="2000" dirty="0">
                        <a:latin typeface="Georgia" pitchFamily="18" charset="0"/>
                      </a:endParaRPr>
                    </a:p>
                  </a:txBody>
                  <a:tcPr anchor="ctr"/>
                </a:tc>
                <a:tc>
                  <a:txBody>
                    <a:bodyPr/>
                    <a:lstStyle/>
                    <a:p>
                      <a:pPr algn="ctr"/>
                      <a:r>
                        <a:rPr lang="en-US" sz="2000" dirty="0" smtClean="0">
                          <a:latin typeface="Georgia" pitchFamily="18" charset="0"/>
                        </a:rPr>
                        <a:t>100</a:t>
                      </a:r>
                      <a:endParaRPr lang="en-US" sz="2000" dirty="0">
                        <a:latin typeface="Georgia" pitchFamily="18" charset="0"/>
                      </a:endParaRPr>
                    </a:p>
                  </a:txBody>
                  <a:tcPr anchor="ctr"/>
                </a:tc>
                <a:tc>
                  <a:txBody>
                    <a:bodyPr/>
                    <a:lstStyle/>
                    <a:p>
                      <a:pPr algn="ctr"/>
                      <a:r>
                        <a:rPr lang="en-US" sz="2000" dirty="0" smtClean="0">
                          <a:latin typeface="Georgia" pitchFamily="18" charset="0"/>
                        </a:rPr>
                        <a:t>25</a:t>
                      </a:r>
                      <a:endParaRPr lang="en-US" sz="2000" dirty="0">
                        <a:latin typeface="Georgia" pitchFamily="18" charset="0"/>
                      </a:endParaRPr>
                    </a:p>
                  </a:txBody>
                  <a:tcPr anchor="ctr"/>
                </a:tc>
              </a:tr>
              <a:tr h="581777">
                <a:tc>
                  <a:txBody>
                    <a:bodyPr/>
                    <a:lstStyle/>
                    <a:p>
                      <a:pPr algn="ctr"/>
                      <a:r>
                        <a:rPr lang="en-US" sz="2000" dirty="0" smtClean="0">
                          <a:latin typeface="Georgia" pitchFamily="18" charset="0"/>
                        </a:rPr>
                        <a:t>5</a:t>
                      </a:r>
                      <a:endParaRPr lang="en-US" sz="2000" dirty="0">
                        <a:latin typeface="Georgia" pitchFamily="18" charset="0"/>
                      </a:endParaRPr>
                    </a:p>
                  </a:txBody>
                  <a:tcPr anchor="ctr"/>
                </a:tc>
                <a:tc>
                  <a:txBody>
                    <a:bodyPr/>
                    <a:lstStyle/>
                    <a:p>
                      <a:pPr algn="ctr"/>
                      <a:r>
                        <a:rPr lang="en-US" sz="2000" dirty="0" smtClean="0">
                          <a:latin typeface="Georgia" pitchFamily="18" charset="0"/>
                        </a:rPr>
                        <a:t>135</a:t>
                      </a:r>
                      <a:endParaRPr lang="en-US" sz="2000" dirty="0">
                        <a:latin typeface="Georgia" pitchFamily="18" charset="0"/>
                      </a:endParaRPr>
                    </a:p>
                  </a:txBody>
                  <a:tcPr anchor="ctr"/>
                </a:tc>
                <a:tc>
                  <a:txBody>
                    <a:bodyPr/>
                    <a:lstStyle/>
                    <a:p>
                      <a:pPr algn="ctr"/>
                      <a:r>
                        <a:rPr lang="en-US" sz="2000" dirty="0" smtClean="0">
                          <a:latin typeface="Georgia" pitchFamily="18" charset="0"/>
                        </a:rPr>
                        <a:t>120</a:t>
                      </a:r>
                      <a:endParaRPr lang="en-US" sz="2000" dirty="0">
                        <a:latin typeface="Georgia" pitchFamily="18" charset="0"/>
                      </a:endParaRPr>
                    </a:p>
                  </a:txBody>
                  <a:tcPr anchor="ctr"/>
                </a:tc>
                <a:tc>
                  <a:txBody>
                    <a:bodyPr/>
                    <a:lstStyle/>
                    <a:p>
                      <a:pPr algn="ctr"/>
                      <a:r>
                        <a:rPr lang="en-US" sz="2000" dirty="0" smtClean="0">
                          <a:latin typeface="Georgia" pitchFamily="18" charset="0"/>
                        </a:rPr>
                        <a:t>23</a:t>
                      </a:r>
                      <a:endParaRPr lang="en-US" sz="2000" dirty="0">
                        <a:latin typeface="Georgia" pitchFamily="18" charset="0"/>
                      </a:endParaRPr>
                    </a:p>
                  </a:txBody>
                  <a:tcPr anchor="ctr"/>
                </a:tc>
              </a:tr>
            </a:tbl>
          </a:graphicData>
        </a:graphic>
      </p:graphicFrame>
      <p:sp>
        <p:nvSpPr>
          <p:cNvPr id="3" name="TextBox 2"/>
          <p:cNvSpPr txBox="1"/>
          <p:nvPr/>
        </p:nvSpPr>
        <p:spPr>
          <a:xfrm>
            <a:off x="1693648" y="5734427"/>
            <a:ext cx="5756704" cy="461665"/>
          </a:xfrm>
          <a:prstGeom prst="rect">
            <a:avLst/>
          </a:prstGeom>
          <a:noFill/>
        </p:spPr>
        <p:txBody>
          <a:bodyPr wrap="none" rtlCol="0">
            <a:spAutoFit/>
          </a:bodyPr>
          <a:lstStyle/>
          <a:p>
            <a:r>
              <a:rPr lang="en-US" sz="2400" dirty="0" smtClean="0">
                <a:latin typeface="Georgia" pitchFamily="18" charset="0"/>
              </a:rPr>
              <a:t>7 times back and forth for each recording</a:t>
            </a:r>
            <a:endParaRPr lang="en-US" sz="2400" dirty="0">
              <a:latin typeface="Georgia" pitchFamily="18" charset="0"/>
            </a:endParaRPr>
          </a:p>
        </p:txBody>
      </p:sp>
    </p:spTree>
    <p:extLst>
      <p:ext uri="{BB962C8B-B14F-4D97-AF65-F5344CB8AC3E}">
        <p14:creationId xmlns:p14="http://schemas.microsoft.com/office/powerpoint/2010/main" val="45651220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533400"/>
            <a:ext cx="9448800" cy="1066800"/>
          </a:xfrm>
        </p:spPr>
        <p:txBody>
          <a:bodyPr>
            <a:noAutofit/>
          </a:bodyPr>
          <a:lstStyle/>
          <a:p>
            <a:r>
              <a:rPr lang="en-US" sz="3800" b="1" dirty="0" smtClean="0">
                <a:latin typeface="Georgia" pitchFamily="18" charset="0"/>
                <a:ea typeface="ＭＳ Ｐゴシック" charset="-128"/>
                <a:cs typeface="Arial" pitchFamily="34" charset="0"/>
              </a:rPr>
              <a:t>Example raw data</a:t>
            </a:r>
          </a:p>
        </p:txBody>
      </p:sp>
      <p:pic>
        <p:nvPicPr>
          <p:cNvPr id="8194" name="Picture 2" descr="F:\Research\RiggsIntermediateCollectionIdeal\Plots\Complete_X_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7467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34587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685800"/>
            <a:ext cx="9448800" cy="1066800"/>
          </a:xfrm>
        </p:spPr>
        <p:txBody>
          <a:bodyPr>
            <a:noAutofit/>
          </a:bodyPr>
          <a:lstStyle/>
          <a:p>
            <a:r>
              <a:rPr lang="en-US" sz="3800" b="1" dirty="0" smtClean="0">
                <a:latin typeface="Georgia" pitchFamily="18" charset="0"/>
                <a:ea typeface="ＭＳ Ｐゴシック" charset="-128"/>
                <a:cs typeface="Arial" pitchFamily="34" charset="0"/>
              </a:rPr>
              <a:t>Comparison between basic and switching particle filters</a:t>
            </a:r>
          </a:p>
        </p:txBody>
      </p:sp>
      <p:pic>
        <p:nvPicPr>
          <p:cNvPr id="10242" name="Picture 2" descr="F:\Research\RiggsIntermediateCollectionIdeal\Plots\RawMeasZoomed_X_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 y="2590800"/>
            <a:ext cx="292608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Research\RiggsIntermediateCollectionIdeal\Plots\BestBasicPF_X_12_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3720" y="2601687"/>
            <a:ext cx="2926080" cy="219675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Research\RiggsIntermediateCollectionIdeal\Plots\BestSWPF_X_12_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1720" y="2590800"/>
            <a:ext cx="2926080" cy="2194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5117068"/>
            <a:ext cx="2193229" cy="369332"/>
          </a:xfrm>
          <a:prstGeom prst="rect">
            <a:avLst/>
          </a:prstGeom>
          <a:noFill/>
        </p:spPr>
        <p:txBody>
          <a:bodyPr wrap="none" rtlCol="0">
            <a:spAutoFit/>
          </a:bodyPr>
          <a:lstStyle/>
          <a:p>
            <a:r>
              <a:rPr lang="en-US" dirty="0" smtClean="0">
                <a:latin typeface="Georgia" pitchFamily="18" charset="0"/>
              </a:rPr>
              <a:t>Raw measurements</a:t>
            </a:r>
            <a:endParaRPr lang="en-US" dirty="0">
              <a:latin typeface="Georgia" pitchFamily="18" charset="0"/>
            </a:endParaRPr>
          </a:p>
        </p:txBody>
      </p:sp>
      <p:sp>
        <p:nvSpPr>
          <p:cNvPr id="10" name="TextBox 9"/>
          <p:cNvSpPr txBox="1"/>
          <p:nvPr/>
        </p:nvSpPr>
        <p:spPr>
          <a:xfrm>
            <a:off x="3520269" y="5117068"/>
            <a:ext cx="2103461" cy="369332"/>
          </a:xfrm>
          <a:prstGeom prst="rect">
            <a:avLst/>
          </a:prstGeom>
          <a:noFill/>
        </p:spPr>
        <p:txBody>
          <a:bodyPr wrap="none" rtlCol="0">
            <a:spAutoFit/>
          </a:bodyPr>
          <a:lstStyle/>
          <a:p>
            <a:r>
              <a:rPr lang="en-US" dirty="0" smtClean="0">
                <a:latin typeface="Georgia" pitchFamily="18" charset="0"/>
              </a:rPr>
              <a:t>Basic particle filter</a:t>
            </a:r>
            <a:endParaRPr lang="en-US" dirty="0">
              <a:latin typeface="Georgia" pitchFamily="18" charset="0"/>
            </a:endParaRPr>
          </a:p>
        </p:txBody>
      </p:sp>
      <p:sp>
        <p:nvSpPr>
          <p:cNvPr id="11" name="TextBox 10"/>
          <p:cNvSpPr txBox="1"/>
          <p:nvPr/>
        </p:nvSpPr>
        <p:spPr>
          <a:xfrm>
            <a:off x="6508145" y="5117068"/>
            <a:ext cx="2571538" cy="369332"/>
          </a:xfrm>
          <a:prstGeom prst="rect">
            <a:avLst/>
          </a:prstGeom>
          <a:noFill/>
        </p:spPr>
        <p:txBody>
          <a:bodyPr wrap="none" rtlCol="0">
            <a:spAutoFit/>
          </a:bodyPr>
          <a:lstStyle/>
          <a:p>
            <a:r>
              <a:rPr lang="en-US" dirty="0" smtClean="0">
                <a:latin typeface="Georgia" pitchFamily="18" charset="0"/>
              </a:rPr>
              <a:t>Switching particle filter</a:t>
            </a:r>
            <a:endParaRPr lang="en-US" dirty="0">
              <a:latin typeface="Georgia" pitchFamily="18" charset="0"/>
            </a:endParaRPr>
          </a:p>
        </p:txBody>
      </p:sp>
      <p:sp>
        <p:nvSpPr>
          <p:cNvPr id="12" name="Oval 11"/>
          <p:cNvSpPr/>
          <p:nvPr/>
        </p:nvSpPr>
        <p:spPr>
          <a:xfrm>
            <a:off x="7366343" y="2939534"/>
            <a:ext cx="558457" cy="565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343400" y="2939534"/>
            <a:ext cx="558457" cy="565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70343" y="2710934"/>
            <a:ext cx="558457" cy="565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4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85800" y="609600"/>
            <a:ext cx="7772400" cy="1066800"/>
          </a:xfrm>
        </p:spPr>
        <p:txBody>
          <a:bodyPr>
            <a:noAutofit/>
          </a:bodyPr>
          <a:lstStyle/>
          <a:p>
            <a:r>
              <a:rPr lang="en-US" sz="3800" b="1" dirty="0" smtClean="0">
                <a:latin typeface="Georgia" pitchFamily="18" charset="0"/>
                <a:ea typeface="ＭＳ Ｐゴシック" charset="-128"/>
                <a:cs typeface="Arial" pitchFamily="34" charset="0"/>
              </a:rPr>
              <a:t>Where am I?</a:t>
            </a:r>
          </a:p>
        </p:txBody>
      </p:sp>
      <p:sp>
        <p:nvSpPr>
          <p:cNvPr id="2" name="TextBox 1"/>
          <p:cNvSpPr txBox="1"/>
          <p:nvPr/>
        </p:nvSpPr>
        <p:spPr>
          <a:xfrm>
            <a:off x="2590800" y="2169466"/>
            <a:ext cx="3403496" cy="461665"/>
          </a:xfrm>
          <a:prstGeom prst="rect">
            <a:avLst/>
          </a:prstGeom>
          <a:noFill/>
        </p:spPr>
        <p:txBody>
          <a:bodyPr wrap="none" rtlCol="0">
            <a:spAutoFit/>
          </a:bodyPr>
          <a:lstStyle/>
          <a:p>
            <a:r>
              <a:rPr lang="en-US" sz="2400" dirty="0" smtClean="0">
                <a:latin typeface="Georgia" pitchFamily="18" charset="0"/>
              </a:rPr>
              <a:t>Am I near the building?</a:t>
            </a:r>
          </a:p>
        </p:txBody>
      </p:sp>
      <p:sp>
        <p:nvSpPr>
          <p:cNvPr id="15" name="TextBox 14"/>
          <p:cNvSpPr txBox="1"/>
          <p:nvPr/>
        </p:nvSpPr>
        <p:spPr>
          <a:xfrm>
            <a:off x="2881543" y="3836684"/>
            <a:ext cx="3062057" cy="461665"/>
          </a:xfrm>
          <a:prstGeom prst="rect">
            <a:avLst/>
          </a:prstGeom>
          <a:noFill/>
        </p:spPr>
        <p:txBody>
          <a:bodyPr wrap="none" rtlCol="0">
            <a:spAutoFit/>
          </a:bodyPr>
          <a:lstStyle/>
          <a:p>
            <a:r>
              <a:rPr lang="en-US" sz="2400" dirty="0" smtClean="0">
                <a:latin typeface="Georgia" pitchFamily="18" charset="0"/>
              </a:rPr>
              <a:t>Am I in the building?</a:t>
            </a:r>
            <a:endParaRPr lang="en-US" sz="2400" dirty="0">
              <a:latin typeface="Georgia" pitchFamily="18" charset="0"/>
            </a:endParaRPr>
          </a:p>
        </p:txBody>
      </p:sp>
      <p:sp>
        <p:nvSpPr>
          <p:cNvPr id="20" name="TextBox 19"/>
          <p:cNvSpPr txBox="1"/>
          <p:nvPr/>
        </p:nvSpPr>
        <p:spPr>
          <a:xfrm>
            <a:off x="1418979" y="5620308"/>
            <a:ext cx="4607352" cy="461665"/>
          </a:xfrm>
          <a:prstGeom prst="rect">
            <a:avLst/>
          </a:prstGeom>
          <a:noFill/>
        </p:spPr>
        <p:txBody>
          <a:bodyPr wrap="none" rtlCol="0">
            <a:spAutoFit/>
          </a:bodyPr>
          <a:lstStyle/>
          <a:p>
            <a:r>
              <a:rPr lang="en-US" sz="2400" dirty="0" smtClean="0">
                <a:latin typeface="Georgia" pitchFamily="18" charset="0"/>
              </a:rPr>
              <a:t>Where exactly in the room am I?</a:t>
            </a:r>
            <a:endParaRPr lang="en-US" sz="2400" dirty="0">
              <a:latin typeface="Georgia" pitchFamily="18" charset="0"/>
            </a:endParaRPr>
          </a:p>
        </p:txBody>
      </p:sp>
      <p:pic>
        <p:nvPicPr>
          <p:cNvPr id="21"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847" t="20400" r="8665" b="15640"/>
          <a:stretch/>
        </p:blipFill>
        <p:spPr bwMode="auto">
          <a:xfrm>
            <a:off x="6248400" y="1447800"/>
            <a:ext cx="238847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753" t="22999" r="14247" b="13041"/>
          <a:stretch/>
        </p:blipFill>
        <p:spPr bwMode="auto">
          <a:xfrm>
            <a:off x="6248400" y="3276600"/>
            <a:ext cx="2388472" cy="158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descr="F:\Research\Publications\Thesis\salilb_Thesis\Proposal\Lab_Floor_Pl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752" y="5029198"/>
            <a:ext cx="2573248" cy="1691657"/>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rot="5400000">
            <a:off x="8077200" y="5638800"/>
            <a:ext cx="152400" cy="11541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799832" y="5257800"/>
            <a:ext cx="1258678" cy="215444"/>
            <a:chOff x="7799832" y="5394960"/>
            <a:chExt cx="1258678" cy="215444"/>
          </a:xfrm>
        </p:grpSpPr>
        <p:sp>
          <p:nvSpPr>
            <p:cNvPr id="8" name="Rectangular Callout 7"/>
            <p:cNvSpPr/>
            <p:nvPr/>
          </p:nvSpPr>
          <p:spPr>
            <a:xfrm>
              <a:off x="7848600" y="5423356"/>
              <a:ext cx="1143000" cy="172290"/>
            </a:xfrm>
            <a:prstGeom prst="wedgeRectCallout">
              <a:avLst>
                <a:gd name="adj1" fmla="val -20476"/>
                <a:gd name="adj2" fmla="val 96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799832" y="5394960"/>
              <a:ext cx="1258678" cy="215444"/>
            </a:xfrm>
            <a:prstGeom prst="rect">
              <a:avLst/>
            </a:prstGeom>
            <a:noFill/>
          </p:spPr>
          <p:txBody>
            <a:bodyPr wrap="none" rtlCol="0">
              <a:spAutoFit/>
            </a:bodyPr>
            <a:lstStyle/>
            <a:p>
              <a:r>
                <a:rPr lang="en-US" sz="800" b="1" dirty="0" smtClean="0">
                  <a:solidFill>
                    <a:srgbClr val="FF0000"/>
                  </a:solidFill>
                  <a:latin typeface="Georgia" pitchFamily="18" charset="0"/>
                </a:rPr>
                <a:t>Sensor Network Lab</a:t>
              </a:r>
              <a:endParaRPr lang="en-US" sz="800" b="1" dirty="0">
                <a:solidFill>
                  <a:srgbClr val="FF0000"/>
                </a:solidFill>
                <a:latin typeface="Georgia" pitchFamily="18" charset="0"/>
              </a:endParaRPr>
            </a:p>
          </p:txBody>
        </p:sp>
      </p:grpSp>
      <p:sp>
        <p:nvSpPr>
          <p:cNvPr id="24" name="Rectangular Callout 23"/>
          <p:cNvSpPr/>
          <p:nvPr/>
        </p:nvSpPr>
        <p:spPr>
          <a:xfrm>
            <a:off x="6781800" y="6019800"/>
            <a:ext cx="660836" cy="157736"/>
          </a:xfrm>
          <a:prstGeom prst="wedgeRectCallout">
            <a:avLst>
              <a:gd name="adj1" fmla="val 80953"/>
              <a:gd name="adj2" fmla="val 117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9128" y="5989320"/>
            <a:ext cx="760144" cy="215444"/>
          </a:xfrm>
          <a:prstGeom prst="rect">
            <a:avLst/>
          </a:prstGeom>
          <a:noFill/>
        </p:spPr>
        <p:txBody>
          <a:bodyPr wrap="none" rtlCol="0">
            <a:spAutoFit/>
          </a:bodyPr>
          <a:lstStyle/>
          <a:p>
            <a:r>
              <a:rPr lang="en-US" sz="800" b="1" dirty="0" smtClean="0">
                <a:solidFill>
                  <a:srgbClr val="FF0000"/>
                </a:solidFill>
                <a:latin typeface="Georgia" pitchFamily="18" charset="0"/>
              </a:rPr>
              <a:t>Restrooms</a:t>
            </a:r>
            <a:endParaRPr lang="en-US" sz="800" b="1" dirty="0">
              <a:solidFill>
                <a:srgbClr val="FF0000"/>
              </a:solidFill>
              <a:latin typeface="Georgia" pitchFamily="18" charset="0"/>
            </a:endParaRPr>
          </a:p>
        </p:txBody>
      </p:sp>
    </p:spTree>
    <p:extLst>
      <p:ext uri="{BB962C8B-B14F-4D97-AF65-F5344CB8AC3E}">
        <p14:creationId xmlns:p14="http://schemas.microsoft.com/office/powerpoint/2010/main" val="1020209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0" grpId="0"/>
      <p:bldP spid="5" grpId="0" animBg="1"/>
      <p:bldP spid="24"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F:\Research\RiggsIntermediateCollectionIdeal\Plots\AvgEC_CompFilt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47800"/>
            <a:ext cx="7162800" cy="5372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152400" y="685800"/>
            <a:ext cx="9448800" cy="1066800"/>
          </a:xfrm>
        </p:spPr>
        <p:txBody>
          <a:bodyPr>
            <a:noAutofit/>
          </a:bodyPr>
          <a:lstStyle/>
          <a:p>
            <a:r>
              <a:rPr lang="en-US" sz="3600" b="1" dirty="0" smtClean="0">
                <a:latin typeface="Georgia" pitchFamily="18" charset="0"/>
                <a:ea typeface="ＭＳ Ｐゴシック" charset="-128"/>
                <a:cs typeface="Arial" pitchFamily="34" charset="0"/>
              </a:rPr>
              <a:t>Average error curve for all recordings</a:t>
            </a:r>
          </a:p>
        </p:txBody>
      </p:sp>
    </p:spTree>
    <p:extLst>
      <p:ext uri="{BB962C8B-B14F-4D97-AF65-F5344CB8AC3E}">
        <p14:creationId xmlns:p14="http://schemas.microsoft.com/office/powerpoint/2010/main" val="117172330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800" b="1" dirty="0" smtClean="0">
                <a:latin typeface="Georgia" pitchFamily="18" charset="0"/>
                <a:ea typeface="ＭＳ Ｐゴシック" charset="-128"/>
                <a:cs typeface="Arial" pitchFamily="34" charset="0"/>
              </a:rPr>
              <a:t>Conclusion</a:t>
            </a:r>
          </a:p>
        </p:txBody>
      </p:sp>
      <p:sp>
        <p:nvSpPr>
          <p:cNvPr id="6" name="Subtitle 2"/>
          <p:cNvSpPr txBox="1">
            <a:spLocks/>
          </p:cNvSpPr>
          <p:nvPr/>
        </p:nvSpPr>
        <p:spPr>
          <a:xfrm>
            <a:off x="228600" y="1447800"/>
            <a:ext cx="8610600" cy="5181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US" sz="2800" dirty="0" smtClean="0">
                <a:solidFill>
                  <a:schemeClr val="tx1"/>
                </a:solidFill>
                <a:latin typeface="Georgia" pitchFamily="18" charset="0"/>
                <a:cs typeface="Arial" pitchFamily="34" charset="0"/>
              </a:rPr>
              <a:t>Improved accuracies by approximately </a:t>
            </a:r>
            <a:r>
              <a:rPr lang="en-US" sz="2800" b="1" dirty="0" smtClean="0">
                <a:solidFill>
                  <a:schemeClr val="tx1"/>
                </a:solidFill>
                <a:latin typeface="Georgia" pitchFamily="18" charset="0"/>
                <a:cs typeface="Arial" pitchFamily="34" charset="0"/>
              </a:rPr>
              <a:t>15% </a:t>
            </a:r>
            <a:r>
              <a:rPr lang="en-US" sz="2800" dirty="0" smtClean="0">
                <a:solidFill>
                  <a:schemeClr val="tx1"/>
                </a:solidFill>
                <a:latin typeface="Georgia" pitchFamily="18" charset="0"/>
                <a:cs typeface="Arial" pitchFamily="34" charset="0"/>
              </a:rPr>
              <a:t>compared to the raw measurements and </a:t>
            </a:r>
            <a:r>
              <a:rPr lang="en-US" sz="2800" b="1" dirty="0" smtClean="0">
                <a:solidFill>
                  <a:schemeClr val="tx1"/>
                </a:solidFill>
                <a:latin typeface="Georgia" pitchFamily="18" charset="0"/>
                <a:cs typeface="Arial" pitchFamily="34" charset="0"/>
              </a:rPr>
              <a:t>10% </a:t>
            </a:r>
            <a:r>
              <a:rPr lang="en-US" sz="2800" dirty="0" smtClean="0">
                <a:solidFill>
                  <a:schemeClr val="tx1"/>
                </a:solidFill>
                <a:latin typeface="Georgia" pitchFamily="18" charset="0"/>
                <a:cs typeface="Arial" pitchFamily="34" charset="0"/>
              </a:rPr>
              <a:t>compared to the basic particle filtered output</a:t>
            </a:r>
          </a:p>
        </p:txBody>
      </p:sp>
    </p:spTree>
    <p:extLst>
      <p:ext uri="{BB962C8B-B14F-4D97-AF65-F5344CB8AC3E}">
        <p14:creationId xmlns:p14="http://schemas.microsoft.com/office/powerpoint/2010/main" val="688591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b="1" dirty="0" smtClean="0">
                <a:latin typeface="Georgia" pitchFamily="18" charset="0"/>
                <a:ea typeface="ＭＳ Ｐゴシック" charset="-128"/>
                <a:cs typeface="Arial" pitchFamily="34" charset="0"/>
              </a:rPr>
              <a:t>Outline</a:t>
            </a:r>
          </a:p>
        </p:txBody>
      </p:sp>
      <p:sp>
        <p:nvSpPr>
          <p:cNvPr id="8" name="Subtitle 2"/>
          <p:cNvSpPr>
            <a:spLocks noGrp="1"/>
          </p:cNvSpPr>
          <p:nvPr>
            <p:ph type="subTitle" idx="1"/>
          </p:nvPr>
        </p:nvSpPr>
        <p:spPr>
          <a:xfrm>
            <a:off x="914400" y="1371600"/>
            <a:ext cx="7239000" cy="4953000"/>
          </a:xfrm>
        </p:spPr>
        <p:txBody>
          <a:bodyPr>
            <a:noAutofit/>
          </a:bodyPr>
          <a:lstStyle/>
          <a:p>
            <a:pPr marL="342900" indent="-342900" algn="l">
              <a:buFont typeface="Arial" pitchFamily="34" charset="0"/>
              <a:buChar char="•"/>
            </a:pPr>
            <a:r>
              <a:rPr lang="en-US" dirty="0" smtClean="0">
                <a:solidFill>
                  <a:srgbClr val="676969"/>
                </a:solidFill>
                <a:latin typeface="Georgia" pitchFamily="18" charset="0"/>
                <a:cs typeface="Arial" pitchFamily="34" charset="0"/>
              </a:rPr>
              <a:t>Motivation</a:t>
            </a:r>
          </a:p>
          <a:p>
            <a:pPr marL="342900" indent="-342900" algn="l">
              <a:buFont typeface="Arial" pitchFamily="34" charset="0"/>
              <a:buChar char="•"/>
            </a:pPr>
            <a:r>
              <a:rPr lang="en-US" dirty="0" smtClean="0">
                <a:solidFill>
                  <a:srgbClr val="676969"/>
                </a:solidFill>
                <a:latin typeface="Georgia" pitchFamily="18" charset="0"/>
                <a:cs typeface="Arial" pitchFamily="34" charset="0"/>
              </a:rPr>
              <a:t>Background</a:t>
            </a:r>
          </a:p>
          <a:p>
            <a:pPr marL="342900" indent="-342900" algn="l">
              <a:buFont typeface="Arial" pitchFamily="34" charset="0"/>
              <a:buChar char="•"/>
            </a:pPr>
            <a:r>
              <a:rPr lang="en-US" dirty="0" smtClean="0">
                <a:solidFill>
                  <a:srgbClr val="676969"/>
                </a:solidFill>
                <a:latin typeface="Georgia" pitchFamily="18" charset="0"/>
                <a:cs typeface="Arial" pitchFamily="34" charset="0"/>
              </a:rPr>
              <a:t>Sensor Set Switching Noise</a:t>
            </a:r>
          </a:p>
          <a:p>
            <a:pPr marL="342900" indent="-342900" algn="l">
              <a:buFont typeface="Arial" pitchFamily="34" charset="0"/>
              <a:buChar char="•"/>
            </a:pPr>
            <a:r>
              <a:rPr lang="en-US" b="1" dirty="0" smtClean="0">
                <a:solidFill>
                  <a:schemeClr val="tx1"/>
                </a:solidFill>
                <a:latin typeface="Georgia" pitchFamily="18" charset="0"/>
                <a:cs typeface="Arial" pitchFamily="34" charset="0"/>
              </a:rPr>
              <a:t>Augmentation</a:t>
            </a:r>
            <a:endParaRPr lang="en-US" dirty="0" smtClean="0">
              <a:solidFill>
                <a:srgbClr val="676969"/>
              </a:solidFill>
              <a:latin typeface="Georgia" pitchFamily="18" charset="0"/>
              <a:cs typeface="Arial" pitchFamily="34" charset="0"/>
            </a:endParaRPr>
          </a:p>
          <a:p>
            <a:pPr marL="342900" indent="-342900" algn="l">
              <a:buFont typeface="Arial" pitchFamily="34" charset="0"/>
              <a:buChar char="•"/>
            </a:pPr>
            <a:r>
              <a:rPr lang="en-US" dirty="0">
                <a:solidFill>
                  <a:srgbClr val="676969"/>
                </a:solidFill>
                <a:latin typeface="Georgia" pitchFamily="18" charset="0"/>
                <a:cs typeface="Arial" pitchFamily="34" charset="0"/>
              </a:rPr>
              <a:t>Conclusions and Future Work</a:t>
            </a:r>
          </a:p>
        </p:txBody>
      </p:sp>
    </p:spTree>
    <p:extLst>
      <p:ext uri="{BB962C8B-B14F-4D97-AF65-F5344CB8AC3E}">
        <p14:creationId xmlns:p14="http://schemas.microsoft.com/office/powerpoint/2010/main" val="65888837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381000"/>
            <a:ext cx="7772400" cy="1066800"/>
          </a:xfrm>
        </p:spPr>
        <p:txBody>
          <a:bodyPr>
            <a:noAutofit/>
          </a:bodyPr>
          <a:lstStyle/>
          <a:p>
            <a:r>
              <a:rPr lang="en-US" sz="3800" b="1" dirty="0" smtClean="0">
                <a:latin typeface="Georgia" pitchFamily="18" charset="0"/>
                <a:ea typeface="ＭＳ Ｐゴシック" charset="-128"/>
                <a:cs typeface="Arial" pitchFamily="34" charset="0"/>
              </a:rPr>
              <a:t>Previous Work</a:t>
            </a:r>
          </a:p>
        </p:txBody>
      </p:sp>
      <p:sp>
        <p:nvSpPr>
          <p:cNvPr id="2" name="TextBox 1"/>
          <p:cNvSpPr txBox="1"/>
          <p:nvPr/>
        </p:nvSpPr>
        <p:spPr>
          <a:xfrm>
            <a:off x="228600" y="1219200"/>
            <a:ext cx="8840603" cy="4678204"/>
          </a:xfrm>
          <a:prstGeom prst="rect">
            <a:avLst/>
          </a:prstGeom>
          <a:noFill/>
        </p:spPr>
        <p:txBody>
          <a:bodyPr wrap="square" rtlCol="0">
            <a:spAutoFit/>
          </a:bodyPr>
          <a:lstStyle/>
          <a:p>
            <a:r>
              <a:rPr lang="en-US" sz="2800" b="1" dirty="0" smtClean="0">
                <a:latin typeface="Georgia" pitchFamily="18" charset="0"/>
                <a:cs typeface="Arial" pitchFamily="34" charset="0"/>
              </a:rPr>
              <a:t>Augmentation</a:t>
            </a:r>
          </a:p>
          <a:p>
            <a:endParaRPr lang="en-US" sz="2800" b="1" dirty="0" smtClean="0">
              <a:latin typeface="Georgia" pitchFamily="18" charset="0"/>
              <a:cs typeface="Arial" pitchFamily="34" charset="0"/>
            </a:endParaRPr>
          </a:p>
          <a:p>
            <a:pPr marL="342900" indent="-342900">
              <a:buFont typeface="Arial" pitchFamily="34" charset="0"/>
              <a:buChar char="•"/>
            </a:pPr>
            <a:r>
              <a:rPr lang="en-US" sz="2000" b="1" dirty="0" smtClean="0">
                <a:latin typeface="Georgia" pitchFamily="18" charset="0"/>
                <a:cs typeface="Arial" pitchFamily="34" charset="0"/>
              </a:rPr>
              <a:t>UWB + IMU</a:t>
            </a:r>
          </a:p>
          <a:p>
            <a:pPr marL="800100" lvl="1" indent="-342900">
              <a:buFont typeface="Arial" pitchFamily="34" charset="0"/>
              <a:buChar char="•"/>
            </a:pPr>
            <a:r>
              <a:rPr lang="en-US" b="1" dirty="0" err="1">
                <a:latin typeface="Georgia" pitchFamily="18" charset="0"/>
              </a:rPr>
              <a:t>Jourdan</a:t>
            </a:r>
            <a:r>
              <a:rPr lang="en-US" b="1" dirty="0">
                <a:latin typeface="Georgia" pitchFamily="18" charset="0"/>
              </a:rPr>
              <a:t> et al. (2005) </a:t>
            </a:r>
            <a:r>
              <a:rPr lang="en-US" dirty="0">
                <a:latin typeface="Georgia" pitchFamily="18" charset="0"/>
              </a:rPr>
              <a:t>- Combined measurements </a:t>
            </a:r>
            <a:r>
              <a:rPr lang="en-US" dirty="0" smtClean="0">
                <a:latin typeface="Georgia" pitchFamily="18" charset="0"/>
              </a:rPr>
              <a:t> to correct biases due to NLOS and incorrect beacon modeling</a:t>
            </a:r>
            <a:endParaRPr lang="en-US" dirty="0">
              <a:latin typeface="Georgia" pitchFamily="18" charset="0"/>
            </a:endParaRPr>
          </a:p>
          <a:p>
            <a:pPr marL="800100" lvl="1" indent="-342900">
              <a:buFont typeface="Arial" pitchFamily="34" charset="0"/>
              <a:buChar char="•"/>
            </a:pPr>
            <a:r>
              <a:rPr lang="en-US" b="1" dirty="0" err="1">
                <a:latin typeface="Georgia" pitchFamily="18" charset="0"/>
              </a:rPr>
              <a:t>Pittet</a:t>
            </a:r>
            <a:r>
              <a:rPr lang="en-US" b="1" dirty="0">
                <a:latin typeface="Georgia" pitchFamily="18" charset="0"/>
              </a:rPr>
              <a:t> et al. (2008)</a:t>
            </a:r>
            <a:r>
              <a:rPr lang="en-US" dirty="0">
                <a:latin typeface="Georgia" pitchFamily="18" charset="0"/>
              </a:rPr>
              <a:t> - </a:t>
            </a:r>
            <a:r>
              <a:rPr lang="en-US" dirty="0" smtClean="0">
                <a:latin typeface="Georgia" pitchFamily="18" charset="0"/>
              </a:rPr>
              <a:t>Combined measurements to reduce errors caused due to multipath, NLOS, channel modeling and outliers</a:t>
            </a:r>
            <a:endParaRPr lang="en-US" dirty="0">
              <a:latin typeface="Georgia" pitchFamily="18" charset="0"/>
            </a:endParaRPr>
          </a:p>
          <a:p>
            <a:pPr marL="800100" lvl="1" indent="-342900">
              <a:buFont typeface="Arial" pitchFamily="34" charset="0"/>
              <a:buChar char="•"/>
            </a:pPr>
            <a:r>
              <a:rPr lang="en-US" b="1" dirty="0">
                <a:latin typeface="Georgia" pitchFamily="18" charset="0"/>
              </a:rPr>
              <a:t>Corrales et al. (2008)</a:t>
            </a:r>
            <a:r>
              <a:rPr lang="en-US" dirty="0">
                <a:latin typeface="Georgia" pitchFamily="18" charset="0"/>
              </a:rPr>
              <a:t> - Combined </a:t>
            </a:r>
            <a:r>
              <a:rPr lang="en-US" dirty="0" smtClean="0">
                <a:latin typeface="Georgia" pitchFamily="18" charset="0"/>
              </a:rPr>
              <a:t>measurements </a:t>
            </a:r>
            <a:r>
              <a:rPr lang="en-US" dirty="0">
                <a:latin typeface="Georgia" pitchFamily="18" charset="0"/>
              </a:rPr>
              <a:t>to track human </a:t>
            </a:r>
            <a:r>
              <a:rPr lang="en-US" dirty="0" smtClean="0">
                <a:latin typeface="Georgia" pitchFamily="18" charset="0"/>
              </a:rPr>
              <a:t>operators interacting with robots</a:t>
            </a:r>
            <a:endParaRPr lang="en-US" dirty="0">
              <a:latin typeface="Georgia" pitchFamily="18" charset="0"/>
            </a:endParaRPr>
          </a:p>
          <a:p>
            <a:endParaRPr lang="en-US" sz="2000" b="1" dirty="0">
              <a:latin typeface="Georgia" pitchFamily="18" charset="0"/>
              <a:cs typeface="Arial" pitchFamily="34" charset="0"/>
            </a:endParaRPr>
          </a:p>
          <a:p>
            <a:pPr marL="342900" indent="-342900">
              <a:buFont typeface="Arial" pitchFamily="34" charset="0"/>
              <a:buChar char="•"/>
            </a:pPr>
            <a:r>
              <a:rPr lang="en-US" sz="2000" b="1" dirty="0" smtClean="0">
                <a:latin typeface="Georgia" pitchFamily="18" charset="0"/>
                <a:cs typeface="Arial" pitchFamily="34" charset="0"/>
              </a:rPr>
              <a:t>UWB + Odometer + Compass</a:t>
            </a:r>
          </a:p>
          <a:p>
            <a:pPr marL="742950" lvl="1" indent="-285750">
              <a:buFont typeface="Arial" pitchFamily="34" charset="0"/>
              <a:buChar char="•"/>
            </a:pPr>
            <a:r>
              <a:rPr lang="en-US" b="1" dirty="0" err="1" smtClean="0">
                <a:latin typeface="Georgia" pitchFamily="18" charset="0"/>
              </a:rPr>
              <a:t>Cheok</a:t>
            </a:r>
            <a:r>
              <a:rPr lang="en-US" b="1" dirty="0" smtClean="0">
                <a:latin typeface="Georgia" pitchFamily="18" charset="0"/>
              </a:rPr>
              <a:t> </a:t>
            </a:r>
            <a:r>
              <a:rPr lang="en-US" b="1" dirty="0">
                <a:latin typeface="Georgia" pitchFamily="18" charset="0"/>
              </a:rPr>
              <a:t>et al. </a:t>
            </a:r>
            <a:r>
              <a:rPr lang="en-US" b="1" dirty="0" smtClean="0">
                <a:latin typeface="Georgia" pitchFamily="18" charset="0"/>
              </a:rPr>
              <a:t>(2010)</a:t>
            </a:r>
            <a:r>
              <a:rPr lang="en-US" dirty="0" smtClean="0">
                <a:latin typeface="Georgia" pitchFamily="18" charset="0"/>
              </a:rPr>
              <a:t> - Combined </a:t>
            </a:r>
            <a:r>
              <a:rPr lang="en-US" dirty="0">
                <a:latin typeface="Georgia" pitchFamily="18" charset="0"/>
              </a:rPr>
              <a:t>measurements from UWB, </a:t>
            </a:r>
            <a:r>
              <a:rPr lang="en-US" dirty="0" smtClean="0">
                <a:latin typeface="Georgia" pitchFamily="18" charset="0"/>
              </a:rPr>
              <a:t>odometers and </a:t>
            </a:r>
            <a:r>
              <a:rPr lang="en-US" dirty="0">
                <a:latin typeface="Georgia" pitchFamily="18" charset="0"/>
              </a:rPr>
              <a:t>a digital </a:t>
            </a:r>
            <a:r>
              <a:rPr lang="en-US" dirty="0" smtClean="0">
                <a:latin typeface="Georgia" pitchFamily="18" charset="0"/>
              </a:rPr>
              <a:t>compass to track a mobile robot</a:t>
            </a:r>
          </a:p>
          <a:p>
            <a:pPr marL="742950" lvl="1" indent="-285750">
              <a:buFont typeface="Arial" pitchFamily="34" charset="0"/>
              <a:buChar char="•"/>
            </a:pPr>
            <a:endParaRPr lang="en-US" dirty="0">
              <a:latin typeface="Georgia" pitchFamily="18" charset="0"/>
            </a:endParaRPr>
          </a:p>
          <a:p>
            <a:pPr marL="285750" indent="-285750">
              <a:buFont typeface="Arial" pitchFamily="34" charset="0"/>
              <a:buChar char="•"/>
            </a:pPr>
            <a:r>
              <a:rPr lang="en-US" sz="2000" b="1" dirty="0" smtClean="0">
                <a:latin typeface="Georgia" pitchFamily="18" charset="0"/>
              </a:rPr>
              <a:t>Our work – </a:t>
            </a:r>
            <a:r>
              <a:rPr lang="en-US" dirty="0" smtClean="0">
                <a:latin typeface="Georgia" pitchFamily="18" charset="0"/>
              </a:rPr>
              <a:t>Combine UWB with LADAR/camera measurements</a:t>
            </a:r>
          </a:p>
        </p:txBody>
      </p:sp>
    </p:spTree>
    <p:extLst>
      <p:ext uri="{BB962C8B-B14F-4D97-AF65-F5344CB8AC3E}">
        <p14:creationId xmlns:p14="http://schemas.microsoft.com/office/powerpoint/2010/main" val="4199363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85800"/>
            <a:ext cx="9144000" cy="1066800"/>
          </a:xfrm>
        </p:spPr>
        <p:txBody>
          <a:bodyPr>
            <a:noAutofit/>
          </a:bodyPr>
          <a:lstStyle/>
          <a:p>
            <a:r>
              <a:rPr lang="en-US" sz="3600" b="1" dirty="0" smtClean="0">
                <a:latin typeface="Georgia" pitchFamily="18" charset="0"/>
                <a:ea typeface="ＭＳ Ｐゴシック" charset="-128"/>
                <a:cs typeface="Arial" pitchFamily="34" charset="0"/>
              </a:rPr>
              <a:t>Indoor tracking using Ultra-wideband</a:t>
            </a:r>
          </a:p>
        </p:txBody>
      </p:sp>
      <p:sp>
        <p:nvSpPr>
          <p:cNvPr id="8" name="Subtitle 2"/>
          <p:cNvSpPr>
            <a:spLocks noGrp="1"/>
          </p:cNvSpPr>
          <p:nvPr>
            <p:ph type="subTitle" idx="1"/>
          </p:nvPr>
        </p:nvSpPr>
        <p:spPr>
          <a:xfrm>
            <a:off x="304800" y="3810000"/>
            <a:ext cx="8610600" cy="3048000"/>
          </a:xfrm>
        </p:spPr>
        <p:txBody>
          <a:bodyPr>
            <a:noAutofit/>
          </a:bodyPr>
          <a:lstStyle/>
          <a:p>
            <a:pPr marL="457200" indent="-457200" algn="l">
              <a:buFont typeface="Arial" pitchFamily="34" charset="0"/>
              <a:buChar char="•"/>
            </a:pPr>
            <a:endParaRPr lang="en-US" sz="2400" dirty="0" smtClean="0">
              <a:solidFill>
                <a:schemeClr val="tx1"/>
              </a:solidFill>
              <a:latin typeface="Georgia" pitchFamily="18" charset="0"/>
              <a:cs typeface="Arial" pitchFamily="34" charset="0"/>
            </a:endParaRPr>
          </a:p>
          <a:p>
            <a:pPr algn="l"/>
            <a:r>
              <a:rPr lang="en-US" sz="2400" dirty="0" smtClean="0">
                <a:solidFill>
                  <a:schemeClr val="tx1"/>
                </a:solidFill>
                <a:latin typeface="Georgia" pitchFamily="18" charset="0"/>
                <a:cs typeface="Arial" pitchFamily="34" charset="0"/>
              </a:rPr>
              <a:t>Can accuracy be improved by using differential signals?</a:t>
            </a:r>
          </a:p>
        </p:txBody>
      </p:sp>
      <p:grpSp>
        <p:nvGrpSpPr>
          <p:cNvPr id="2" name="Group 1"/>
          <p:cNvGrpSpPr/>
          <p:nvPr/>
        </p:nvGrpSpPr>
        <p:grpSpPr>
          <a:xfrm>
            <a:off x="1347788" y="1828800"/>
            <a:ext cx="6272212" cy="1927225"/>
            <a:chOff x="814388" y="966788"/>
            <a:chExt cx="7777162" cy="2341562"/>
          </a:xfrm>
        </p:grpSpPr>
        <p:pic>
          <p:nvPicPr>
            <p:cNvPr id="9" name="Picture 16" descr="gps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8" y="1200150"/>
              <a:ext cx="2043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Picture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966788"/>
              <a:ext cx="4168775"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155437" y="1843625"/>
              <a:ext cx="1209675" cy="785287"/>
            </a:xfrm>
            <a:prstGeom prst="rect">
              <a:avLst/>
            </a:prstGeom>
            <a:noFill/>
          </p:spPr>
          <p:txBody>
            <a:bodyPr>
              <a:spAutoFit/>
            </a:bodyPr>
            <a:lstStyle/>
            <a:p>
              <a:pPr algn="ctr">
                <a:defRPr/>
              </a:pPr>
              <a:r>
                <a:rPr lang="en-US" sz="1800" dirty="0">
                  <a:latin typeface="+mn-lt"/>
                </a:rPr>
                <a:t>same idea </a:t>
              </a:r>
            </a:p>
          </p:txBody>
        </p:sp>
        <p:cxnSp>
          <p:nvCxnSpPr>
            <p:cNvPr id="12" name="Straight Arrow Connector 11"/>
            <p:cNvCxnSpPr/>
            <p:nvPr/>
          </p:nvCxnSpPr>
          <p:spPr>
            <a:xfrm rot="10800000" flipV="1">
              <a:off x="2990850" y="2216150"/>
              <a:ext cx="579438" cy="2111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2400300" y="1346200"/>
              <a:ext cx="1155700" cy="5826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871913" y="1108075"/>
              <a:ext cx="1042987" cy="8032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141788" y="1997075"/>
              <a:ext cx="509587" cy="603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02075" y="2266950"/>
              <a:ext cx="803275" cy="6270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6584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09632" y="6321028"/>
            <a:ext cx="2741456" cy="461665"/>
          </a:xfrm>
          <a:prstGeom prst="rect">
            <a:avLst/>
          </a:prstGeom>
          <a:noFill/>
        </p:spPr>
        <p:txBody>
          <a:bodyPr wrap="none" rtlCol="0">
            <a:spAutoFit/>
          </a:bodyPr>
          <a:lstStyle/>
          <a:p>
            <a:r>
              <a:rPr lang="en-US" sz="2400" b="1" dirty="0">
                <a:latin typeface="Georgia" pitchFamily="18" charset="0"/>
                <a:ea typeface="ＭＳ Ｐゴシック" charset="-128"/>
                <a:cs typeface="Arial" pitchFamily="34" charset="0"/>
              </a:rPr>
              <a:t>Differential LPS</a:t>
            </a:r>
            <a:endParaRPr lang="en-US" sz="2400" dirty="0"/>
          </a:p>
        </p:txBody>
      </p:sp>
      <p:sp>
        <p:nvSpPr>
          <p:cNvPr id="7" name="Title 1"/>
          <p:cNvSpPr>
            <a:spLocks noGrp="1"/>
          </p:cNvSpPr>
          <p:nvPr>
            <p:ph type="ctrTitle"/>
          </p:nvPr>
        </p:nvSpPr>
        <p:spPr>
          <a:xfrm>
            <a:off x="-152400" y="457200"/>
            <a:ext cx="9448800" cy="1066800"/>
          </a:xfrm>
        </p:spPr>
        <p:txBody>
          <a:bodyPr>
            <a:noAutofit/>
          </a:bodyPr>
          <a:lstStyle/>
          <a:p>
            <a:r>
              <a:rPr lang="en-US" sz="3200" b="1" dirty="0" smtClean="0">
                <a:latin typeface="Georgia" pitchFamily="18" charset="0"/>
                <a:ea typeface="ＭＳ Ｐゴシック" charset="-128"/>
                <a:cs typeface="Arial" pitchFamily="34" charset="0"/>
              </a:rPr>
              <a:t>Augmenting UWB with differential sensor</a:t>
            </a:r>
          </a:p>
        </p:txBody>
      </p:sp>
      <p:pic>
        <p:nvPicPr>
          <p:cNvPr id="3075" name="Picture 3" descr="F:\Research\Publications\Thesis\salilb_Thesis\Paper\Plots\DiffLPS2.png"/>
          <p:cNvPicPr>
            <a:picLocks noChangeAspect="1" noChangeArrowheads="1"/>
          </p:cNvPicPr>
          <p:nvPr/>
        </p:nvPicPr>
        <p:blipFill rotWithShape="1">
          <a:blip r:embed="rId4">
            <a:extLst>
              <a:ext uri="{28A0092B-C50C-407E-A947-70E740481C1C}">
                <a14:useLocalDpi xmlns:a14="http://schemas.microsoft.com/office/drawing/2010/main" val="0"/>
              </a:ext>
            </a:extLst>
          </a:blip>
          <a:srcRect l="24237" t="30407" r="1027" b="21274"/>
          <a:stretch/>
        </p:blipFill>
        <p:spPr bwMode="auto">
          <a:xfrm>
            <a:off x="228600" y="1474708"/>
            <a:ext cx="5303520" cy="4846320"/>
          </a:xfrm>
          <a:prstGeom prst="rect">
            <a:avLst/>
          </a:prstGeom>
          <a:noFill/>
          <a:extLst>
            <a:ext uri="{909E8E84-426E-40DD-AFC4-6F175D3DCCD1}">
              <a14:hiddenFill xmlns:a14="http://schemas.microsoft.com/office/drawing/2010/main">
                <a:solidFill>
                  <a:srgbClr val="FFFFFF"/>
                </a:solidFill>
              </a14:hiddenFill>
            </a:ext>
          </a:extLst>
        </p:spPr>
      </p:pic>
      <p:sp>
        <p:nvSpPr>
          <p:cNvPr id="19" name="Subtitle 2"/>
          <p:cNvSpPr txBox="1">
            <a:spLocks/>
          </p:cNvSpPr>
          <p:nvPr/>
        </p:nvSpPr>
        <p:spPr>
          <a:xfrm>
            <a:off x="5638800" y="3200400"/>
            <a:ext cx="3307080" cy="283759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itchFamily="34" charset="0"/>
              <a:buChar char="•"/>
            </a:pPr>
            <a:r>
              <a:rPr lang="en-US" sz="2000" dirty="0" smtClean="0">
                <a:solidFill>
                  <a:schemeClr val="tx1"/>
                </a:solidFill>
                <a:latin typeface="Georgia" pitchFamily="18" charset="0"/>
                <a:cs typeface="Arial" pitchFamily="34" charset="0"/>
              </a:rPr>
              <a:t>UWB is NLOS</a:t>
            </a:r>
          </a:p>
          <a:p>
            <a:pPr marL="342900" indent="-342900" algn="l">
              <a:buFont typeface="Arial" pitchFamily="34" charset="0"/>
              <a:buChar char="•"/>
            </a:pPr>
            <a:r>
              <a:rPr lang="en-US" sz="2000" dirty="0" smtClean="0">
                <a:solidFill>
                  <a:schemeClr val="tx1"/>
                </a:solidFill>
                <a:latin typeface="Georgia" pitchFamily="18" charset="0"/>
                <a:cs typeface="Arial" pitchFamily="34" charset="0"/>
              </a:rPr>
              <a:t>Lower precision</a:t>
            </a:r>
          </a:p>
          <a:p>
            <a:pPr marL="342900" indent="-342900" algn="l">
              <a:buFont typeface="Arial" pitchFamily="34" charset="0"/>
              <a:buChar char="•"/>
            </a:pPr>
            <a:r>
              <a:rPr lang="en-US" sz="2000" dirty="0" smtClean="0">
                <a:solidFill>
                  <a:schemeClr val="tx1"/>
                </a:solidFill>
                <a:latin typeface="Georgia" pitchFamily="18" charset="0"/>
                <a:cs typeface="Arial" pitchFamily="34" charset="0"/>
              </a:rPr>
              <a:t>Differential sensor is LOS</a:t>
            </a:r>
          </a:p>
          <a:p>
            <a:pPr marL="342900" indent="-342900" algn="l">
              <a:buFont typeface="Arial" pitchFamily="34" charset="0"/>
              <a:buChar char="•"/>
            </a:pPr>
            <a:r>
              <a:rPr lang="en-US" sz="2000" dirty="0" smtClean="0">
                <a:solidFill>
                  <a:schemeClr val="tx1"/>
                </a:solidFill>
                <a:latin typeface="Georgia" pitchFamily="18" charset="0"/>
                <a:cs typeface="Arial" pitchFamily="34" charset="0"/>
              </a:rPr>
              <a:t>Higher precision</a:t>
            </a:r>
          </a:p>
          <a:p>
            <a:pPr marL="342900" indent="-342900" algn="l">
              <a:buFont typeface="Arial" pitchFamily="34" charset="0"/>
              <a:buChar char="•"/>
            </a:pPr>
            <a:r>
              <a:rPr lang="en-US" sz="2000" dirty="0" smtClean="0">
                <a:solidFill>
                  <a:schemeClr val="tx1"/>
                </a:solidFill>
                <a:latin typeface="Georgia" pitchFamily="18" charset="0"/>
                <a:cs typeface="Arial" pitchFamily="34" charset="0"/>
              </a:rPr>
              <a:t>LADAR and camera as differential sensors</a:t>
            </a:r>
          </a:p>
        </p:txBody>
      </p:sp>
    </p:spTree>
    <p:extLst>
      <p:ext uri="{BB962C8B-B14F-4D97-AF65-F5344CB8AC3E}">
        <p14:creationId xmlns:p14="http://schemas.microsoft.com/office/powerpoint/2010/main" val="24171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4000" b="1" dirty="0" smtClean="0">
                <a:latin typeface="Georgia" pitchFamily="18" charset="0"/>
                <a:ea typeface="ＭＳ Ｐゴシック" charset="-128"/>
                <a:cs typeface="Arial" pitchFamily="34" charset="0"/>
              </a:rPr>
              <a:t>Data Fusion</a:t>
            </a:r>
          </a:p>
        </p:txBody>
      </p:sp>
      <p:sp>
        <p:nvSpPr>
          <p:cNvPr id="6" name="Subtitle 2"/>
          <p:cNvSpPr txBox="1">
            <a:spLocks/>
          </p:cNvSpPr>
          <p:nvPr/>
        </p:nvSpPr>
        <p:spPr>
          <a:xfrm>
            <a:off x="228600" y="1447800"/>
            <a:ext cx="8610600" cy="2057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b="1" dirty="0" smtClean="0">
                <a:solidFill>
                  <a:schemeClr val="tx1"/>
                </a:solidFill>
                <a:latin typeface="Georgia" pitchFamily="18" charset="0"/>
                <a:cs typeface="Arial" pitchFamily="34" charset="0"/>
              </a:rPr>
              <a:t>Aided sensor</a:t>
            </a:r>
          </a:p>
          <a:p>
            <a:pPr marL="914400" lvl="1" indent="-457200" algn="l">
              <a:buFont typeface="Arial" pitchFamily="34" charset="0"/>
              <a:buChar char="•"/>
            </a:pPr>
            <a:r>
              <a:rPr lang="en-US" dirty="0" smtClean="0">
                <a:solidFill>
                  <a:schemeClr val="tx1"/>
                </a:solidFill>
                <a:latin typeface="Georgia" pitchFamily="18" charset="0"/>
                <a:cs typeface="Arial" pitchFamily="34" charset="0"/>
              </a:rPr>
              <a:t>UWB is an </a:t>
            </a:r>
            <a:r>
              <a:rPr lang="en-US" b="1" dirty="0" smtClean="0">
                <a:solidFill>
                  <a:schemeClr val="tx1"/>
                </a:solidFill>
                <a:latin typeface="Georgia" pitchFamily="18" charset="0"/>
                <a:cs typeface="Arial" pitchFamily="34" charset="0"/>
              </a:rPr>
              <a:t>aided</a:t>
            </a:r>
            <a:r>
              <a:rPr lang="en-US" dirty="0" smtClean="0">
                <a:solidFill>
                  <a:schemeClr val="tx1"/>
                </a:solidFill>
                <a:latin typeface="Georgia" pitchFamily="18" charset="0"/>
                <a:cs typeface="Arial" pitchFamily="34" charset="0"/>
              </a:rPr>
              <a:t> sensor</a:t>
            </a:r>
          </a:p>
          <a:p>
            <a:pPr marL="914400" lvl="1" indent="-457200" algn="l">
              <a:buFont typeface="Arial" pitchFamily="34" charset="0"/>
              <a:buChar char="•"/>
            </a:pPr>
            <a:r>
              <a:rPr lang="en-US" dirty="0" smtClean="0">
                <a:solidFill>
                  <a:schemeClr val="tx1"/>
                </a:solidFill>
                <a:latin typeface="Georgia" pitchFamily="18" charset="0"/>
                <a:cs typeface="Arial" pitchFamily="34" charset="0"/>
              </a:rPr>
              <a:t>Target assists with its tracking</a:t>
            </a:r>
          </a:p>
          <a:p>
            <a:pPr marL="914400" lvl="1" indent="-457200" algn="l">
              <a:buFont typeface="Arial" pitchFamily="34" charset="0"/>
              <a:buChar char="•"/>
            </a:pPr>
            <a:r>
              <a:rPr lang="en-US" dirty="0" smtClean="0">
                <a:solidFill>
                  <a:schemeClr val="tx1"/>
                </a:solidFill>
                <a:latin typeface="Georgia" pitchFamily="18" charset="0"/>
                <a:cs typeface="Arial" pitchFamily="34" charset="0"/>
              </a:rPr>
              <a:t>ID is provided by target</a:t>
            </a:r>
          </a:p>
        </p:txBody>
      </p:sp>
      <p:sp>
        <p:nvSpPr>
          <p:cNvPr id="8" name="Subtitle 2"/>
          <p:cNvSpPr txBox="1">
            <a:spLocks/>
          </p:cNvSpPr>
          <p:nvPr/>
        </p:nvSpPr>
        <p:spPr>
          <a:xfrm>
            <a:off x="266700" y="3733800"/>
            <a:ext cx="8610600" cy="2667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b="1" dirty="0" smtClean="0">
                <a:solidFill>
                  <a:schemeClr val="tx1"/>
                </a:solidFill>
                <a:latin typeface="Georgia" pitchFamily="18" charset="0"/>
                <a:cs typeface="Arial" pitchFamily="34" charset="0"/>
              </a:rPr>
              <a:t>Unaided sensor</a:t>
            </a:r>
          </a:p>
          <a:p>
            <a:pPr marL="914400" lvl="1" indent="-457200" algn="l">
              <a:buFont typeface="Arial" pitchFamily="34" charset="0"/>
              <a:buChar char="•"/>
            </a:pPr>
            <a:r>
              <a:rPr lang="en-US" dirty="0" smtClean="0">
                <a:solidFill>
                  <a:schemeClr val="tx1"/>
                </a:solidFill>
                <a:latin typeface="Georgia" pitchFamily="18" charset="0"/>
                <a:cs typeface="Arial" pitchFamily="34" charset="0"/>
              </a:rPr>
              <a:t>LADAR and camera are </a:t>
            </a:r>
            <a:r>
              <a:rPr lang="en-US" b="1" dirty="0" smtClean="0">
                <a:solidFill>
                  <a:schemeClr val="tx1"/>
                </a:solidFill>
                <a:latin typeface="Georgia" pitchFamily="18" charset="0"/>
                <a:cs typeface="Arial" pitchFamily="34" charset="0"/>
              </a:rPr>
              <a:t>unaided </a:t>
            </a:r>
            <a:r>
              <a:rPr lang="en-US" dirty="0" smtClean="0">
                <a:solidFill>
                  <a:schemeClr val="tx1"/>
                </a:solidFill>
                <a:latin typeface="Georgia" pitchFamily="18" charset="0"/>
                <a:cs typeface="Arial" pitchFamily="34" charset="0"/>
              </a:rPr>
              <a:t>sensors</a:t>
            </a:r>
          </a:p>
          <a:p>
            <a:pPr marL="914400" lvl="1" indent="-457200" algn="l">
              <a:buFont typeface="Arial" pitchFamily="34" charset="0"/>
              <a:buChar char="•"/>
            </a:pPr>
            <a:r>
              <a:rPr lang="en-US" dirty="0" smtClean="0">
                <a:solidFill>
                  <a:schemeClr val="tx1"/>
                </a:solidFill>
                <a:latin typeface="Georgia" pitchFamily="18" charset="0"/>
                <a:cs typeface="Arial" pitchFamily="34" charset="0"/>
              </a:rPr>
              <a:t>Segmentation needed</a:t>
            </a:r>
          </a:p>
          <a:p>
            <a:pPr marL="914400" lvl="1" indent="-457200" algn="l">
              <a:buFont typeface="Arial" pitchFamily="34" charset="0"/>
              <a:buChar char="•"/>
            </a:pPr>
            <a:r>
              <a:rPr lang="en-US" dirty="0" smtClean="0">
                <a:solidFill>
                  <a:schemeClr val="tx1"/>
                </a:solidFill>
                <a:latin typeface="Georgia" pitchFamily="18" charset="0"/>
                <a:cs typeface="Arial" pitchFamily="34" charset="0"/>
              </a:rPr>
              <a:t>Data association is a problem as number of people increase</a:t>
            </a:r>
          </a:p>
        </p:txBody>
      </p:sp>
    </p:spTree>
    <p:extLst>
      <p:ext uri="{BB962C8B-B14F-4D97-AF65-F5344CB8AC3E}">
        <p14:creationId xmlns:p14="http://schemas.microsoft.com/office/powerpoint/2010/main" val="3137012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609600"/>
            <a:ext cx="7772400" cy="838200"/>
          </a:xfrm>
        </p:spPr>
        <p:txBody>
          <a:bodyPr>
            <a:noAutofit/>
          </a:bodyPr>
          <a:lstStyle/>
          <a:p>
            <a:r>
              <a:rPr lang="en-US" sz="3800" b="1" dirty="0" smtClean="0">
                <a:latin typeface="Georgia" pitchFamily="18" charset="0"/>
                <a:ea typeface="ＭＳ Ｐゴシック" charset="-128"/>
                <a:cs typeface="Arial" pitchFamily="34" charset="0"/>
              </a:rPr>
              <a:t>Framework</a:t>
            </a:r>
          </a:p>
        </p:txBody>
      </p:sp>
      <p:pic>
        <p:nvPicPr>
          <p:cNvPr id="4100" name="Picture 4" descr="F:\Research\Publications\Thesis\salilb_Thesis\Paper\Plots\Framework_AidedUnaided_new.png"/>
          <p:cNvPicPr>
            <a:picLocks noChangeAspect="1" noChangeArrowheads="1"/>
          </p:cNvPicPr>
          <p:nvPr/>
        </p:nvPicPr>
        <p:blipFill rotWithShape="1">
          <a:blip r:embed="rId4">
            <a:extLst>
              <a:ext uri="{28A0092B-C50C-407E-A947-70E740481C1C}">
                <a14:useLocalDpi xmlns:a14="http://schemas.microsoft.com/office/drawing/2010/main" val="0"/>
              </a:ext>
            </a:extLst>
          </a:blip>
          <a:srcRect l="2322" t="33150" r="6187" b="28563"/>
          <a:stretch/>
        </p:blipFill>
        <p:spPr bwMode="auto">
          <a:xfrm>
            <a:off x="823504" y="1736725"/>
            <a:ext cx="7496991"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85422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609600"/>
            <a:ext cx="7772400" cy="838200"/>
          </a:xfrm>
        </p:spPr>
        <p:txBody>
          <a:bodyPr>
            <a:noAutofit/>
          </a:bodyPr>
          <a:lstStyle/>
          <a:p>
            <a:r>
              <a:rPr lang="en-US" sz="3800" b="1" dirty="0" smtClean="0">
                <a:latin typeface="Georgia" pitchFamily="18" charset="0"/>
                <a:ea typeface="ＭＳ Ｐゴシック" charset="-128"/>
                <a:cs typeface="Arial" pitchFamily="34" charset="0"/>
              </a:rPr>
              <a:t>Test facility</a:t>
            </a:r>
          </a:p>
        </p:txBody>
      </p:sp>
      <p:sp>
        <p:nvSpPr>
          <p:cNvPr id="8" name="Subtitle 2"/>
          <p:cNvSpPr>
            <a:spLocks noGrp="1"/>
          </p:cNvSpPr>
          <p:nvPr>
            <p:ph type="subTitle" idx="1"/>
          </p:nvPr>
        </p:nvSpPr>
        <p:spPr>
          <a:xfrm>
            <a:off x="4724400" y="1823085"/>
            <a:ext cx="4267200" cy="3968115"/>
          </a:xfrm>
        </p:spPr>
        <p:txBody>
          <a:bodyPr>
            <a:normAutofit/>
          </a:bodyPr>
          <a:lstStyle/>
          <a:p>
            <a:pPr marL="457200" indent="-457200" algn="l">
              <a:buFont typeface="Arial" pitchFamily="34" charset="0"/>
              <a:buChar char="•"/>
            </a:pPr>
            <a:r>
              <a:rPr lang="en-US" sz="2800" dirty="0" smtClean="0">
                <a:solidFill>
                  <a:schemeClr val="tx1"/>
                </a:solidFill>
                <a:latin typeface="Georgia" pitchFamily="18" charset="0"/>
                <a:cs typeface="Arial" pitchFamily="34" charset="0"/>
              </a:rPr>
              <a:t>Main room of the sensor network lab </a:t>
            </a:r>
          </a:p>
          <a:p>
            <a:pPr marL="457200" indent="-457200" algn="l">
              <a:buFont typeface="Arial" pitchFamily="34" charset="0"/>
              <a:buChar char="•"/>
            </a:pPr>
            <a:r>
              <a:rPr lang="en-US" sz="2800" dirty="0" smtClean="0">
                <a:solidFill>
                  <a:schemeClr val="tx1"/>
                </a:solidFill>
                <a:latin typeface="Georgia" pitchFamily="18" charset="0"/>
                <a:cs typeface="Arial" pitchFamily="34" charset="0"/>
              </a:rPr>
              <a:t>8 UWB sensors</a:t>
            </a:r>
          </a:p>
          <a:p>
            <a:pPr marL="457200" indent="-457200" algn="l">
              <a:buFont typeface="Arial" pitchFamily="34" charset="0"/>
              <a:buChar char="•"/>
            </a:pPr>
            <a:r>
              <a:rPr lang="en-US" sz="2800" dirty="0">
                <a:solidFill>
                  <a:schemeClr val="tx1"/>
                </a:solidFill>
                <a:latin typeface="Georgia" pitchFamily="18" charset="0"/>
                <a:cs typeface="Arial" pitchFamily="34" charset="0"/>
              </a:rPr>
              <a:t>1 LADAR</a:t>
            </a:r>
          </a:p>
          <a:p>
            <a:pPr marL="457200" indent="-457200" algn="l">
              <a:buFont typeface="Arial" pitchFamily="34" charset="0"/>
              <a:buChar char="•"/>
            </a:pPr>
            <a:r>
              <a:rPr lang="en-US" sz="2800" dirty="0" smtClean="0">
                <a:solidFill>
                  <a:schemeClr val="tx1"/>
                </a:solidFill>
                <a:latin typeface="Georgia" pitchFamily="18" charset="0"/>
                <a:cs typeface="Arial" pitchFamily="34" charset="0"/>
              </a:rPr>
              <a:t>6 cameras</a:t>
            </a:r>
          </a:p>
          <a:p>
            <a:pPr algn="l"/>
            <a:endParaRPr lang="en-US" sz="2800" dirty="0" smtClean="0">
              <a:solidFill>
                <a:schemeClr val="tx1"/>
              </a:solidFill>
              <a:latin typeface="Georgia" pitchFamily="18" charset="0"/>
              <a:cs typeface="Arial" pitchFamily="34" charset="0"/>
            </a:endParaRPr>
          </a:p>
        </p:txBody>
      </p:sp>
      <p:pic>
        <p:nvPicPr>
          <p:cNvPr id="5122" name="Picture 2" descr="F:\Research\Publications\Thesis\salilb_Thesis\Paper\Plots\RiggsLayout_new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00200"/>
            <a:ext cx="4170664"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3538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600" b="1" dirty="0" smtClean="0">
                <a:latin typeface="Georgia" pitchFamily="18" charset="0"/>
                <a:ea typeface="ＭＳ Ｐゴシック" charset="-128"/>
                <a:cs typeface="Arial" pitchFamily="34" charset="0"/>
              </a:rPr>
              <a:t>Block diagram of sensor connection</a:t>
            </a:r>
          </a:p>
        </p:txBody>
      </p:sp>
      <p:pic>
        <p:nvPicPr>
          <p:cNvPr id="7170" name="Picture 2" descr="F:\Research\Publications\Thesis\salilb_Thesis\Paper\Plots\FusionNet.png"/>
          <p:cNvPicPr>
            <a:picLocks noChangeAspect="1" noChangeArrowheads="1"/>
          </p:cNvPicPr>
          <p:nvPr/>
        </p:nvPicPr>
        <p:blipFill rotWithShape="1">
          <a:blip r:embed="rId4">
            <a:extLst>
              <a:ext uri="{28A0092B-C50C-407E-A947-70E740481C1C}">
                <a14:useLocalDpi xmlns:a14="http://schemas.microsoft.com/office/drawing/2010/main" val="0"/>
              </a:ext>
            </a:extLst>
          </a:blip>
          <a:srcRect l="1074" t="7292" r="-1074" b="41653"/>
          <a:stretch/>
        </p:blipFill>
        <p:spPr bwMode="auto">
          <a:xfrm>
            <a:off x="1066800" y="1447800"/>
            <a:ext cx="7096125"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545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381001" y="609600"/>
            <a:ext cx="8570128" cy="1066800"/>
          </a:xfrm>
        </p:spPr>
        <p:txBody>
          <a:bodyPr>
            <a:noAutofit/>
          </a:bodyPr>
          <a:lstStyle/>
          <a:p>
            <a:r>
              <a:rPr lang="en-US" sz="3800" b="1" dirty="0" smtClean="0">
                <a:latin typeface="Georgia" pitchFamily="18" charset="0"/>
                <a:ea typeface="ＭＳ Ｐゴシック" charset="-128"/>
                <a:cs typeface="Arial" pitchFamily="34" charset="0"/>
              </a:rPr>
              <a:t>Video showing indoor tracking</a:t>
            </a:r>
          </a:p>
        </p:txBody>
      </p:sp>
      <p:pic>
        <p:nvPicPr>
          <p:cNvPr id="3" name="UbiTrack2.wmv">
            <a:hlinkClick r:id="" action="ppaction://media"/>
          </p:cNvPr>
          <p:cNvPicPr>
            <a:picLocks noChangeAspect="1"/>
          </p:cNvPicPr>
          <p:nvPr>
            <a:videoFile r:link="rId1"/>
            <p:extLst>
              <p:ext uri="{DAA4B4D4-6D71-4841-9C94-3DE7FCFB9230}">
                <p14:media xmlns:p14="http://schemas.microsoft.com/office/powerpoint/2010/main" r:embed="rId2">
                  <p14:trim st="2500"/>
                </p14:media>
              </p:ext>
            </p:extLst>
          </p:nvPr>
        </p:nvPicPr>
        <p:blipFill>
          <a:blip r:embed="rId8"/>
          <a:stretch>
            <a:fillRect/>
          </a:stretch>
        </p:blipFill>
        <p:spPr>
          <a:xfrm>
            <a:off x="1066800" y="1600200"/>
            <a:ext cx="6611416" cy="4958562"/>
          </a:xfrm>
          <a:prstGeom prst="rect">
            <a:avLst/>
          </a:prstGeom>
        </p:spPr>
      </p:pic>
      <p:pic>
        <p:nvPicPr>
          <p:cNvPr id="2" name="CamTrack.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72000" y="4272762"/>
            <a:ext cx="3048000" cy="2286000"/>
          </a:xfrm>
          <a:prstGeom prst="rect">
            <a:avLst/>
          </a:prstGeom>
        </p:spPr>
      </p:pic>
    </p:spTree>
    <p:extLst>
      <p:ext uri="{BB962C8B-B14F-4D97-AF65-F5344CB8AC3E}">
        <p14:creationId xmlns:p14="http://schemas.microsoft.com/office/powerpoint/2010/main" val="1135288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555" fill="hold"/>
                                        <p:tgtEl>
                                          <p:spTgt spid="3"/>
                                        </p:tgtEl>
                                      </p:cBhvr>
                                    </p:cmd>
                                  </p:childTnLst>
                                </p:cTn>
                              </p:par>
                              <p:par>
                                <p:cTn id="7" presetID="1" presetClass="mediacall" presetSubtype="0" fill="hold" nodeType="withEffect">
                                  <p:stCondLst>
                                    <p:cond delay="0"/>
                                  </p:stCondLst>
                                  <p:childTnLst>
                                    <p:cmd type="call" cmd="playFrom(0.0)">
                                      <p:cBhvr>
                                        <p:cTn id="8" dur="39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video>
              <p:cMediaNode vol="80000" mute="1">
                <p:cTn id="10"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600" b="1" dirty="0" smtClean="0">
                <a:latin typeface="Georgia" pitchFamily="18" charset="0"/>
                <a:ea typeface="ＭＳ Ｐゴシック" charset="-128"/>
                <a:cs typeface="Arial" pitchFamily="34" charset="0"/>
              </a:rPr>
              <a:t>LADAR (Laser Detection and Ranging)</a:t>
            </a:r>
          </a:p>
        </p:txBody>
      </p:sp>
      <p:grpSp>
        <p:nvGrpSpPr>
          <p:cNvPr id="2" name="Group 1"/>
          <p:cNvGrpSpPr/>
          <p:nvPr/>
        </p:nvGrpSpPr>
        <p:grpSpPr>
          <a:xfrm>
            <a:off x="457200" y="1524000"/>
            <a:ext cx="4114799" cy="3200400"/>
            <a:chOff x="4060372" y="1635204"/>
            <a:chExt cx="4902539" cy="3581400"/>
          </a:xfrm>
        </p:grpSpPr>
        <p:pic>
          <p:nvPicPr>
            <p:cNvPr id="3075" name="Picture 3" descr="F:\Research\Publications\Thesis\salilb_Thesis\Proposal\LadarSetu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61" t="8189" r="7090" b="6717"/>
            <a:stretch/>
          </p:blipFill>
          <p:spPr bwMode="auto">
            <a:xfrm>
              <a:off x="4060372" y="1635204"/>
              <a:ext cx="4902539" cy="35814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7793630" y="2863334"/>
              <a:ext cx="558457" cy="565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6784005" y="2939534"/>
              <a:ext cx="1009624" cy="184666"/>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4000" y="2754868"/>
              <a:ext cx="1069524" cy="369332"/>
            </a:xfrm>
            <a:prstGeom prst="rect">
              <a:avLst/>
            </a:prstGeom>
            <a:noFill/>
          </p:spPr>
          <p:txBody>
            <a:bodyPr wrap="none" rtlCol="0">
              <a:spAutoFit/>
            </a:bodyPr>
            <a:lstStyle/>
            <a:p>
              <a:r>
                <a:rPr lang="en-US" b="1" dirty="0" smtClean="0">
                  <a:solidFill>
                    <a:srgbClr val="FF0000"/>
                  </a:solidFill>
                  <a:latin typeface="Georgia" pitchFamily="18" charset="0"/>
                </a:rPr>
                <a:t>LADAR</a:t>
              </a:r>
              <a:endParaRPr lang="en-US" b="1" dirty="0">
                <a:solidFill>
                  <a:srgbClr val="FF0000"/>
                </a:solidFill>
                <a:latin typeface="Georgia" pitchFamily="18" charset="0"/>
              </a:endParaRPr>
            </a:p>
          </p:txBody>
        </p:sp>
      </p:grpSp>
      <p:sp>
        <p:nvSpPr>
          <p:cNvPr id="18" name="TextBox 17"/>
          <p:cNvSpPr txBox="1"/>
          <p:nvPr/>
        </p:nvSpPr>
        <p:spPr>
          <a:xfrm>
            <a:off x="457200" y="5018750"/>
            <a:ext cx="5410200" cy="1815882"/>
          </a:xfrm>
          <a:prstGeom prst="rect">
            <a:avLst/>
          </a:prstGeom>
          <a:noFill/>
        </p:spPr>
        <p:txBody>
          <a:bodyPr wrap="square" rtlCol="0">
            <a:spAutoFit/>
          </a:bodyPr>
          <a:lstStyle/>
          <a:p>
            <a:pPr marL="342900" indent="-342900">
              <a:buFont typeface="Arial" pitchFamily="34" charset="0"/>
              <a:buChar char="•"/>
            </a:pPr>
            <a:r>
              <a:rPr lang="en-US" sz="2800" dirty="0" smtClean="0">
                <a:latin typeface="Georgia" pitchFamily="18" charset="0"/>
                <a:cs typeface="Arial" pitchFamily="34" charset="0"/>
              </a:rPr>
              <a:t>SICK Laser LMS291-S05</a:t>
            </a:r>
          </a:p>
          <a:p>
            <a:pPr marL="342900" indent="-342900">
              <a:buFont typeface="Arial" pitchFamily="34" charset="0"/>
              <a:buChar char="•"/>
            </a:pPr>
            <a:r>
              <a:rPr lang="en-US" sz="2800" dirty="0" smtClean="0">
                <a:latin typeface="Georgia" pitchFamily="18" charset="0"/>
                <a:cs typeface="Arial" pitchFamily="34" charset="0"/>
              </a:rPr>
              <a:t>Provides 180</a:t>
            </a:r>
            <a:r>
              <a:rPr lang="en-US" sz="2800" baseline="30000" dirty="0" smtClean="0">
                <a:latin typeface="Georgia"/>
                <a:cs typeface="Arial" pitchFamily="34" charset="0"/>
              </a:rPr>
              <a:t>◦</a:t>
            </a:r>
            <a:r>
              <a:rPr lang="en-US" sz="2800" dirty="0" smtClean="0">
                <a:latin typeface="Georgia"/>
                <a:cs typeface="Arial" pitchFamily="34" charset="0"/>
              </a:rPr>
              <a:t>angular coverage</a:t>
            </a:r>
          </a:p>
          <a:p>
            <a:pPr marL="342900" indent="-342900">
              <a:buFont typeface="Arial" pitchFamily="34" charset="0"/>
              <a:buChar char="•"/>
            </a:pPr>
            <a:r>
              <a:rPr lang="en-US" sz="2800" dirty="0" smtClean="0">
                <a:latin typeface="Georgia"/>
                <a:cs typeface="Arial" pitchFamily="34" charset="0"/>
              </a:rPr>
              <a:t>Range 0-30 m</a:t>
            </a:r>
          </a:p>
          <a:p>
            <a:pPr marL="342900" indent="-342900">
              <a:buFont typeface="Arial" pitchFamily="34" charset="0"/>
              <a:buChar char="•"/>
            </a:pPr>
            <a:r>
              <a:rPr lang="en-US" sz="2800" dirty="0" smtClean="0">
                <a:latin typeface="Georgia"/>
                <a:cs typeface="Arial" pitchFamily="34" charset="0"/>
              </a:rPr>
              <a:t>Operates at 2.5 Hz</a:t>
            </a:r>
            <a:endParaRPr lang="en-US" sz="2800" dirty="0"/>
          </a:p>
        </p:txBody>
      </p:sp>
      <p:pic>
        <p:nvPicPr>
          <p:cNvPr id="3077" name="Picture 5" descr="F:\Research\Publications\Thesis\salilb_Thesis\Proposal\LADAR.png"/>
          <p:cNvPicPr>
            <a:picLocks noChangeAspect="1" noChangeArrowheads="1"/>
          </p:cNvPicPr>
          <p:nvPr/>
        </p:nvPicPr>
        <p:blipFill rotWithShape="1">
          <a:blip r:embed="rId5">
            <a:extLst>
              <a:ext uri="{28A0092B-C50C-407E-A947-70E740481C1C}">
                <a14:useLocalDpi xmlns:a14="http://schemas.microsoft.com/office/drawing/2010/main" val="0"/>
              </a:ext>
            </a:extLst>
          </a:blip>
          <a:srcRect l="14592" t="7096" r="13992" b="16299"/>
          <a:stretch/>
        </p:blipFill>
        <p:spPr bwMode="auto">
          <a:xfrm>
            <a:off x="5067300" y="1447800"/>
            <a:ext cx="28575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6657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600" b="1" dirty="0" smtClean="0">
                <a:latin typeface="Georgia" pitchFamily="18" charset="0"/>
                <a:ea typeface="ＭＳ Ｐゴシック" charset="-128"/>
                <a:cs typeface="Arial" pitchFamily="34" charset="0"/>
              </a:rPr>
              <a:t>Camera</a:t>
            </a:r>
          </a:p>
        </p:txBody>
      </p:sp>
      <p:sp>
        <p:nvSpPr>
          <p:cNvPr id="18" name="TextBox 17"/>
          <p:cNvSpPr txBox="1"/>
          <p:nvPr/>
        </p:nvSpPr>
        <p:spPr>
          <a:xfrm>
            <a:off x="152400" y="5078404"/>
            <a:ext cx="8839200" cy="1815882"/>
          </a:xfrm>
          <a:prstGeom prst="rect">
            <a:avLst/>
          </a:prstGeom>
          <a:noFill/>
        </p:spPr>
        <p:txBody>
          <a:bodyPr wrap="square" rtlCol="0">
            <a:spAutoFit/>
          </a:bodyPr>
          <a:lstStyle/>
          <a:p>
            <a:pPr marL="342900" indent="-342900">
              <a:buFont typeface="Arial" pitchFamily="34" charset="0"/>
              <a:buChar char="•"/>
            </a:pPr>
            <a:r>
              <a:rPr lang="en-US" sz="2800" dirty="0" smtClean="0">
                <a:latin typeface="Georgia" pitchFamily="18" charset="0"/>
                <a:cs typeface="Arial" pitchFamily="34" charset="0"/>
              </a:rPr>
              <a:t>Creates an occupancy map</a:t>
            </a:r>
          </a:p>
          <a:p>
            <a:pPr marL="342900" indent="-342900">
              <a:buFont typeface="Arial" pitchFamily="34" charset="0"/>
              <a:buChar char="•"/>
            </a:pPr>
            <a:r>
              <a:rPr lang="en-US" sz="2800" dirty="0" smtClean="0">
                <a:latin typeface="Georgia" pitchFamily="18" charset="0"/>
                <a:cs typeface="Arial" pitchFamily="34" charset="0"/>
              </a:rPr>
              <a:t>Uses blob detection </a:t>
            </a:r>
          </a:p>
          <a:p>
            <a:pPr marL="342900" indent="-342900">
              <a:buFont typeface="Arial" pitchFamily="34" charset="0"/>
              <a:buChar char="•"/>
            </a:pPr>
            <a:r>
              <a:rPr lang="en-US" sz="2800" dirty="0" smtClean="0">
                <a:latin typeface="Georgia" pitchFamily="18" charset="0"/>
                <a:cs typeface="Arial" pitchFamily="34" charset="0"/>
              </a:rPr>
              <a:t>Cameras operate at 30 Hz</a:t>
            </a:r>
          </a:p>
          <a:p>
            <a:pPr marL="342900" indent="-342900">
              <a:buFont typeface="Arial" pitchFamily="34" charset="0"/>
              <a:buChar char="•"/>
            </a:pPr>
            <a:r>
              <a:rPr lang="en-US" sz="2800" dirty="0" smtClean="0">
                <a:latin typeface="Georgia" pitchFamily="18" charset="0"/>
                <a:cs typeface="Arial" pitchFamily="34" charset="0"/>
              </a:rPr>
              <a:t>Generates occupancy map at roughly 20 Hz</a:t>
            </a:r>
          </a:p>
        </p:txBody>
      </p:sp>
      <p:pic>
        <p:nvPicPr>
          <p:cNvPr id="6146" name="Picture 2" descr="F:\Research\Publications\Thesis\salilb_Thesis\Paper\Plots\CameraPlacement_pp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06504"/>
            <a:ext cx="5029200" cy="37719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4572000" y="2524552"/>
            <a:ext cx="678783" cy="6679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5" idx="0"/>
          </p:cNvCxnSpPr>
          <p:nvPr/>
        </p:nvCxnSpPr>
        <p:spPr>
          <a:xfrm flipH="1" flipV="1">
            <a:off x="4709888" y="3192456"/>
            <a:ext cx="570113" cy="92234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24400" y="4114800"/>
            <a:ext cx="1111202" cy="369332"/>
          </a:xfrm>
          <a:prstGeom prst="rect">
            <a:avLst/>
          </a:prstGeom>
          <a:noFill/>
        </p:spPr>
        <p:txBody>
          <a:bodyPr wrap="none" rtlCol="0">
            <a:spAutoFit/>
          </a:bodyPr>
          <a:lstStyle/>
          <a:p>
            <a:r>
              <a:rPr lang="en-US" b="1" dirty="0" smtClean="0">
                <a:latin typeface="Georgia" pitchFamily="18" charset="0"/>
              </a:rPr>
              <a:t>Camera</a:t>
            </a:r>
            <a:endParaRPr lang="en-US" b="1" dirty="0">
              <a:latin typeface="Georgia" pitchFamily="18" charset="0"/>
            </a:endParaRPr>
          </a:p>
        </p:txBody>
      </p:sp>
      <p:sp>
        <p:nvSpPr>
          <p:cNvPr id="16" name="Oval 15"/>
          <p:cNvSpPr/>
          <p:nvPr/>
        </p:nvSpPr>
        <p:spPr>
          <a:xfrm>
            <a:off x="5950617" y="3581400"/>
            <a:ext cx="450183"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15" idx="0"/>
            <a:endCxn id="16" idx="4"/>
          </p:cNvCxnSpPr>
          <p:nvPr/>
        </p:nvCxnSpPr>
        <p:spPr>
          <a:xfrm flipV="1">
            <a:off x="5280001" y="4038600"/>
            <a:ext cx="895708" cy="762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24326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685800"/>
            <a:ext cx="9448800" cy="1066800"/>
          </a:xfrm>
        </p:spPr>
        <p:txBody>
          <a:bodyPr>
            <a:noAutofit/>
          </a:bodyPr>
          <a:lstStyle/>
          <a:p>
            <a:r>
              <a:rPr lang="en-US" sz="3800" b="1" dirty="0" smtClean="0">
                <a:latin typeface="Georgia" pitchFamily="18" charset="0"/>
                <a:ea typeface="ＭＳ Ｐゴシック" charset="-128"/>
                <a:cs typeface="Arial" pitchFamily="34" charset="0"/>
              </a:rPr>
              <a:t>Demo of </a:t>
            </a:r>
            <a:r>
              <a:rPr lang="en-US" sz="3800" b="1" dirty="0" smtClean="0">
                <a:latin typeface="Georgia" pitchFamily="18" charset="0"/>
                <a:ea typeface="ＭＳ Ｐゴシック" charset="-128"/>
                <a:cs typeface="Arial" pitchFamily="34" charset="0"/>
              </a:rPr>
              <a:t>tracking </a:t>
            </a:r>
            <a:r>
              <a:rPr lang="en-US" sz="3800" b="1" dirty="0" smtClean="0">
                <a:latin typeface="Georgia" pitchFamily="18" charset="0"/>
                <a:ea typeface="ＭＳ Ｐゴシック" charset="-128"/>
                <a:cs typeface="Arial" pitchFamily="34" charset="0"/>
              </a:rPr>
              <a:t>using aided and unaided sensors</a:t>
            </a:r>
          </a:p>
        </p:txBody>
      </p:sp>
      <p:pic>
        <p:nvPicPr>
          <p:cNvPr id="11" name="FusionRecording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47799" y="1906814"/>
            <a:ext cx="6499981" cy="4874986"/>
          </a:xfrm>
          <a:prstGeom prst="rect">
            <a:avLst/>
          </a:prstGeom>
        </p:spPr>
      </p:pic>
      <p:grpSp>
        <p:nvGrpSpPr>
          <p:cNvPr id="13" name="Group 12"/>
          <p:cNvGrpSpPr/>
          <p:nvPr/>
        </p:nvGrpSpPr>
        <p:grpSpPr>
          <a:xfrm>
            <a:off x="7162800" y="3886200"/>
            <a:ext cx="1447800" cy="1524000"/>
            <a:chOff x="7312476" y="3810000"/>
            <a:chExt cx="1069524" cy="1219200"/>
          </a:xfrm>
        </p:grpSpPr>
        <p:sp>
          <p:nvSpPr>
            <p:cNvPr id="18" name="Rectangle 17"/>
            <p:cNvSpPr/>
            <p:nvPr/>
          </p:nvSpPr>
          <p:spPr>
            <a:xfrm>
              <a:off x="7811708" y="4191000"/>
              <a:ext cx="152400" cy="10307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312476" y="4659868"/>
              <a:ext cx="1069524" cy="369332"/>
            </a:xfrm>
            <a:prstGeom prst="rect">
              <a:avLst/>
            </a:prstGeom>
            <a:noFill/>
          </p:spPr>
          <p:txBody>
            <a:bodyPr wrap="none" rtlCol="0">
              <a:spAutoFit/>
            </a:bodyPr>
            <a:lstStyle/>
            <a:p>
              <a:r>
                <a:rPr lang="en-US" b="1" dirty="0" smtClean="0">
                  <a:solidFill>
                    <a:srgbClr val="FF0000"/>
                  </a:solidFill>
                  <a:latin typeface="Georgia" pitchFamily="18" charset="0"/>
                </a:rPr>
                <a:t>LADAR</a:t>
              </a:r>
              <a:endParaRPr lang="en-US" b="1" dirty="0">
                <a:solidFill>
                  <a:srgbClr val="FF0000"/>
                </a:solidFill>
                <a:latin typeface="Georgia" pitchFamily="18" charset="0"/>
              </a:endParaRPr>
            </a:p>
          </p:txBody>
        </p:sp>
        <p:sp>
          <p:nvSpPr>
            <p:cNvPr id="20" name="Curved Right Arrow 19"/>
            <p:cNvSpPr/>
            <p:nvPr/>
          </p:nvSpPr>
          <p:spPr>
            <a:xfrm>
              <a:off x="7659308" y="4038600"/>
              <a:ext cx="152400" cy="381000"/>
            </a:xfrm>
            <a:prstGeom prst="curvedRightArrow">
              <a:avLst>
                <a:gd name="adj1" fmla="val 25000"/>
                <a:gd name="adj2" fmla="val 50000"/>
                <a:gd name="adj3" fmla="val 1875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659308" y="3810000"/>
              <a:ext cx="263214" cy="276999"/>
            </a:xfrm>
            <a:prstGeom prst="rect">
              <a:avLst/>
            </a:prstGeom>
            <a:noFill/>
          </p:spPr>
          <p:txBody>
            <a:bodyPr wrap="none" rtlCol="0">
              <a:spAutoFit/>
            </a:bodyPr>
            <a:lstStyle/>
            <a:p>
              <a:r>
                <a:rPr lang="en-US" sz="1200" dirty="0" smtClean="0">
                  <a:solidFill>
                    <a:schemeClr val="bg1"/>
                  </a:solidFill>
                </a:rPr>
                <a:t>0</a:t>
              </a:r>
              <a:endParaRPr lang="en-US" sz="1200" dirty="0">
                <a:solidFill>
                  <a:schemeClr val="bg1"/>
                </a:solidFill>
              </a:endParaRPr>
            </a:p>
          </p:txBody>
        </p:sp>
        <p:sp>
          <p:nvSpPr>
            <p:cNvPr id="22" name="TextBox 21"/>
            <p:cNvSpPr txBox="1"/>
            <p:nvPr/>
          </p:nvSpPr>
          <p:spPr>
            <a:xfrm>
              <a:off x="7620000" y="4371201"/>
              <a:ext cx="420308" cy="276999"/>
            </a:xfrm>
            <a:prstGeom prst="rect">
              <a:avLst/>
            </a:prstGeom>
            <a:noFill/>
          </p:spPr>
          <p:txBody>
            <a:bodyPr wrap="none" rtlCol="0">
              <a:spAutoFit/>
            </a:bodyPr>
            <a:lstStyle/>
            <a:p>
              <a:r>
                <a:rPr lang="en-US" sz="1200" dirty="0" smtClean="0">
                  <a:solidFill>
                    <a:schemeClr val="bg1"/>
                  </a:solidFill>
                </a:rPr>
                <a:t>180</a:t>
              </a:r>
              <a:endParaRPr lang="en-US" sz="1200" dirty="0">
                <a:solidFill>
                  <a:schemeClr val="bg1"/>
                </a:solidFill>
              </a:endParaRPr>
            </a:p>
          </p:txBody>
        </p:sp>
      </p:grpSp>
    </p:spTree>
    <p:extLst>
      <p:ext uri="{BB962C8B-B14F-4D97-AF65-F5344CB8AC3E}">
        <p14:creationId xmlns:p14="http://schemas.microsoft.com/office/powerpoint/2010/main" val="2211993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5334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304800"/>
            <a:ext cx="9144000" cy="1066800"/>
          </a:xfrm>
        </p:spPr>
        <p:txBody>
          <a:bodyPr>
            <a:noAutofit/>
          </a:bodyPr>
          <a:lstStyle/>
          <a:p>
            <a:r>
              <a:rPr lang="en-US" sz="3600" b="1" dirty="0" smtClean="0">
                <a:latin typeface="Georgia" pitchFamily="18" charset="0"/>
                <a:ea typeface="ＭＳ Ｐゴシック" charset="-128"/>
                <a:cs typeface="Arial" pitchFamily="34" charset="0"/>
              </a:rPr>
              <a:t>Revisiting </a:t>
            </a:r>
            <a:r>
              <a:rPr lang="en-US" sz="3600" b="1" dirty="0" err="1" smtClean="0">
                <a:latin typeface="Georgia" pitchFamily="18" charset="0"/>
                <a:ea typeface="ＭＳ Ｐゴシック" charset="-128"/>
                <a:cs typeface="Arial" pitchFamily="34" charset="0"/>
              </a:rPr>
              <a:t>Kalman</a:t>
            </a:r>
            <a:r>
              <a:rPr lang="en-US" sz="3600" b="1" dirty="0" smtClean="0">
                <a:latin typeface="Georgia" pitchFamily="18" charset="0"/>
                <a:ea typeface="ＭＳ Ｐゴシック" charset="-128"/>
                <a:cs typeface="Arial" pitchFamily="34" charset="0"/>
              </a:rPr>
              <a:t> </a:t>
            </a:r>
            <a:r>
              <a:rPr lang="en-US" sz="3600" b="1" dirty="0" smtClean="0">
                <a:latin typeface="Georgia" pitchFamily="18" charset="0"/>
                <a:ea typeface="ＭＳ Ｐゴシック" charset="-128"/>
                <a:cs typeface="Arial" pitchFamily="34" charset="0"/>
              </a:rPr>
              <a:t>Filter</a:t>
            </a:r>
          </a:p>
        </p:txBody>
      </p:sp>
      <p:grpSp>
        <p:nvGrpSpPr>
          <p:cNvPr id="21" name="Group 20"/>
          <p:cNvGrpSpPr/>
          <p:nvPr/>
        </p:nvGrpSpPr>
        <p:grpSpPr>
          <a:xfrm>
            <a:off x="152400" y="2519828"/>
            <a:ext cx="8818657" cy="484936"/>
            <a:chOff x="152400" y="2102518"/>
            <a:chExt cx="8818657" cy="484936"/>
          </a:xfrm>
        </p:grpSpPr>
        <p:sp>
          <p:nvSpPr>
            <p:cNvPr id="3" name="TextBox 2"/>
            <p:cNvSpPr txBox="1"/>
            <p:nvPr/>
          </p:nvSpPr>
          <p:spPr>
            <a:xfrm>
              <a:off x="152400" y="2125789"/>
              <a:ext cx="1903085" cy="461665"/>
            </a:xfrm>
            <a:prstGeom prst="rect">
              <a:avLst/>
            </a:prstGeom>
            <a:noFill/>
          </p:spPr>
          <p:txBody>
            <a:bodyPr wrap="none" rtlCol="0">
              <a:spAutoFit/>
            </a:bodyPr>
            <a:lstStyle/>
            <a:p>
              <a:r>
                <a:rPr lang="en-US" sz="2400" dirty="0" smtClean="0">
                  <a:latin typeface="Georgia" pitchFamily="18" charset="0"/>
                </a:rPr>
                <a:t>Update state</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3124200" y="2102518"/>
                  <a:ext cx="5846857" cy="477888"/>
                </a:xfrm>
                <a:prstGeom prst="rect">
                  <a:avLst/>
                </a:prstGeom>
                <a:noFill/>
              </p:spPr>
              <p:txBody>
                <a:bodyPr wrap="none" rtlCol="0">
                  <a:spAutoFit/>
                </a:bodyPr>
                <a:lstStyle/>
                <a:p>
                  <a:r>
                    <a:rPr lang="en-US" sz="2400" dirty="0" smtClean="0">
                      <a:latin typeface="Georgia" pitchFamily="18" charset="0"/>
                    </a:rPr>
                    <a:t>    </a:t>
                  </a:r>
                  <a14:m>
                    <m:oMath xmlns:m="http://schemas.openxmlformats.org/officeDocument/2006/math">
                      <m:sSub>
                        <m:sSubPr>
                          <m:ctrlPr>
                            <a:rPr lang="en-US" sz="2400" b="0" i="1" smtClean="0">
                              <a:latin typeface="Cambria Math"/>
                            </a:rPr>
                          </m:ctrlPr>
                        </m:sSubPr>
                        <m:e>
                          <m:r>
                            <a:rPr lang="en-US" sz="2400" b="1" i="0" smtClean="0">
                              <a:latin typeface="Cambria Math"/>
                            </a:rPr>
                            <m:t>𝐗</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sub>
                      </m:sSub>
                      <m:r>
                        <a:rPr lang="en-US" sz="2400" b="0" i="0" smtClean="0">
                          <a:latin typeface="Cambria Math"/>
                        </a:rPr>
                        <m:t>=</m:t>
                      </m:r>
                      <m:sSub>
                        <m:sSubPr>
                          <m:ctrlPr>
                            <a:rPr lang="en-US" sz="2400" b="1" i="1" smtClean="0">
                              <a:latin typeface="Cambria Math"/>
                            </a:rPr>
                          </m:ctrlPr>
                        </m:sSubPr>
                        <m:e>
                          <m:r>
                            <a:rPr lang="en-US" sz="2400" b="1" i="0" smtClean="0">
                              <a:latin typeface="Cambria Math"/>
                            </a:rPr>
                            <m:t>𝐗</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r>
                        <a:rPr lang="en-US" sz="2400" b="1" i="0" smtClean="0">
                          <a:latin typeface="Cambria Math"/>
                        </a:rPr>
                        <m:t>+</m:t>
                      </m:r>
                      <m:sSub>
                        <m:sSubPr>
                          <m:ctrlPr>
                            <a:rPr lang="en-US" sz="2400" b="1" i="1" smtClean="0">
                              <a:latin typeface="Cambria Math"/>
                            </a:rPr>
                          </m:ctrlPr>
                        </m:sSubPr>
                        <m:e>
                          <m:r>
                            <a:rPr lang="en-US" sz="2400" b="1" i="0" smtClean="0">
                              <a:latin typeface="Cambria Math"/>
                            </a:rPr>
                            <m:t>𝐊</m:t>
                          </m:r>
                        </m:e>
                        <m:sub>
                          <m:r>
                            <m:rPr>
                              <m:sty m:val="p"/>
                            </m:rPr>
                            <a:rPr lang="en-US" sz="2400" b="0" i="0" smtClean="0">
                              <a:latin typeface="Cambria Math"/>
                            </a:rPr>
                            <m:t>t</m:t>
                          </m:r>
                        </m:sub>
                      </m:sSub>
                      <m:r>
                        <a:rPr lang="en-US" sz="2400" b="1" i="0" smtClean="0">
                          <a:latin typeface="Cambria Math"/>
                        </a:rPr>
                        <m:t>[</m:t>
                      </m:r>
                      <m:sSub>
                        <m:sSubPr>
                          <m:ctrlPr>
                            <a:rPr lang="en-US" sz="2400" b="1" i="1" smtClean="0">
                              <a:latin typeface="Cambria Math"/>
                            </a:rPr>
                          </m:ctrlPr>
                        </m:sSubPr>
                        <m:e>
                          <m:r>
                            <a:rPr lang="en-US" sz="2400" b="1" i="0" smtClean="0">
                              <a:latin typeface="Cambria Math"/>
                            </a:rPr>
                            <m:t>𝐙</m:t>
                          </m:r>
                        </m:e>
                        <m:sub>
                          <m:r>
                            <m:rPr>
                              <m:sty m:val="p"/>
                            </m:rPr>
                            <a:rPr lang="en-US" sz="2400" b="0" i="0" smtClean="0">
                              <a:latin typeface="Cambria Math"/>
                            </a:rPr>
                            <m:t>t</m:t>
                          </m:r>
                        </m:sub>
                      </m:sSub>
                      <m:r>
                        <a:rPr lang="en-US" sz="2400" b="1" i="0" smtClean="0">
                          <a:latin typeface="Cambria Math"/>
                        </a:rPr>
                        <m:t> −</m:t>
                      </m:r>
                      <m:r>
                        <a:rPr lang="en-US" sz="2400" b="1" i="0" smtClean="0">
                          <a:latin typeface="Cambria Math"/>
                        </a:rPr>
                        <m:t>𝐎</m:t>
                      </m:r>
                      <m:sSub>
                        <m:sSubPr>
                          <m:ctrlPr>
                            <a:rPr lang="en-US" sz="2400" b="1" i="1" smtClean="0">
                              <a:latin typeface="Cambria Math"/>
                            </a:rPr>
                          </m:ctrlPr>
                        </m:sSubPr>
                        <m:e>
                          <m:r>
                            <a:rPr lang="en-US" sz="2400" b="1" i="0" smtClean="0">
                              <a:latin typeface="Cambria Math"/>
                            </a:rPr>
                            <m:t>𝐗</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r>
                        <a:rPr lang="en-US" sz="2400" b="1" i="0" smtClean="0">
                          <a:latin typeface="Cambria Math"/>
                        </a:rPr>
                        <m:t>]</m:t>
                      </m:r>
                    </m:oMath>
                  </a14:m>
                  <a:r>
                    <a:rPr lang="en-US" sz="2400" dirty="0" smtClean="0">
                      <a:latin typeface="Georgia" pitchFamily="18" charset="0"/>
                    </a:rPr>
                    <a:t>           (8)</a:t>
                  </a:r>
                  <a:endParaRPr lang="en-US" sz="2400" dirty="0">
                    <a:latin typeface="Georgia"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124200" y="2102518"/>
                  <a:ext cx="5846857" cy="477888"/>
                </a:xfrm>
                <a:prstGeom prst="rect">
                  <a:avLst/>
                </a:prstGeom>
                <a:blipFill rotWithShape="1">
                  <a:blip r:embed="rId4"/>
                  <a:stretch>
                    <a:fillRect t="-10256" r="-730" b="-25641"/>
                  </a:stretch>
                </a:blipFill>
              </p:spPr>
              <p:txBody>
                <a:bodyPr/>
                <a:lstStyle/>
                <a:p>
                  <a:r>
                    <a:rPr lang="en-US">
                      <a:noFill/>
                    </a:rPr>
                    <a:t> </a:t>
                  </a:r>
                </a:p>
              </p:txBody>
            </p:sp>
          </mc:Fallback>
        </mc:AlternateContent>
      </p:grpSp>
      <p:grpSp>
        <p:nvGrpSpPr>
          <p:cNvPr id="18" name="Group 17"/>
          <p:cNvGrpSpPr/>
          <p:nvPr/>
        </p:nvGrpSpPr>
        <p:grpSpPr>
          <a:xfrm>
            <a:off x="189593" y="3236710"/>
            <a:ext cx="8932487" cy="497542"/>
            <a:chOff x="189593" y="2757080"/>
            <a:chExt cx="8455199" cy="497542"/>
          </a:xfrm>
        </p:grpSpPr>
        <p:sp>
          <p:nvSpPr>
            <p:cNvPr id="8" name="TextBox 7"/>
            <p:cNvSpPr txBox="1"/>
            <p:nvPr/>
          </p:nvSpPr>
          <p:spPr>
            <a:xfrm>
              <a:off x="189593" y="2792957"/>
              <a:ext cx="2564625" cy="461665"/>
            </a:xfrm>
            <a:prstGeom prst="rect">
              <a:avLst/>
            </a:prstGeom>
            <a:noFill/>
          </p:spPr>
          <p:txBody>
            <a:bodyPr wrap="none" rtlCol="0">
              <a:spAutoFit/>
            </a:bodyPr>
            <a:lstStyle/>
            <a:p>
              <a:r>
                <a:rPr lang="en-US" sz="2400" dirty="0">
                  <a:latin typeface="Georgia" pitchFamily="18" charset="0"/>
                </a:rPr>
                <a:t>Update </a:t>
              </a:r>
              <a:r>
                <a:rPr lang="en-US" sz="2400" dirty="0" smtClean="0">
                  <a:latin typeface="Georgia" pitchFamily="18" charset="0"/>
                </a:rPr>
                <a:t>covariance</a:t>
              </a:r>
              <a:endParaRPr lang="en-US" sz="2400" dirty="0">
                <a:latin typeface="Georgia" pitchFamily="18" charset="0"/>
              </a:endParaRPr>
            </a:p>
          </p:txBody>
        </p:sp>
        <mc:AlternateContent xmlns:mc="http://schemas.openxmlformats.org/markup-compatibility/2006">
          <mc:Choice xmlns:a14="http://schemas.microsoft.com/office/drawing/2010/main" Requires="a14">
            <p:sp>
              <p:nvSpPr>
                <p:cNvPr id="9" name="TextBox 8"/>
                <p:cNvSpPr txBox="1"/>
                <p:nvPr/>
              </p:nvSpPr>
              <p:spPr>
                <a:xfrm>
                  <a:off x="3211161" y="2757080"/>
                  <a:ext cx="5433631" cy="477888"/>
                </a:xfrm>
                <a:prstGeom prst="rect">
                  <a:avLst/>
                </a:prstGeom>
                <a:noFill/>
              </p:spPr>
              <p:txBody>
                <a:bodyPr wrap="none" rtlCol="0">
                  <a:spAutoFit/>
                </a:bodyPr>
                <a:lstStyle/>
                <a:p>
                  <a:r>
                    <a:rPr lang="en-US" sz="2400" b="0" dirty="0" smtClean="0"/>
                    <a:t> </a:t>
                  </a:r>
                  <a14:m>
                    <m:oMath xmlns:m="http://schemas.openxmlformats.org/officeDocument/2006/math">
                      <m:sSub>
                        <m:sSubPr>
                          <m:ctrlPr>
                            <a:rPr lang="en-US" sz="2400" b="0" i="1" smtClean="0">
                              <a:latin typeface="Cambria Math"/>
                            </a:rPr>
                          </m:ctrlPr>
                        </m:sSubPr>
                        <m:e>
                          <m:r>
                            <a:rPr lang="en-US" sz="2400" b="1" i="0" smtClean="0">
                              <a:latin typeface="Cambria Math"/>
                            </a:rPr>
                            <m:t>𝐒</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sub>
                      </m:sSub>
                      <m:r>
                        <a:rPr lang="en-US" sz="2400" b="0" i="0" smtClean="0">
                          <a:latin typeface="Cambria Math"/>
                        </a:rPr>
                        <m:t>=</m:t>
                      </m:r>
                      <m:d>
                        <m:dPr>
                          <m:begChr m:val="["/>
                          <m:endChr m:val="]"/>
                          <m:ctrlPr>
                            <a:rPr lang="en-US" sz="2400" b="0" i="1" smtClean="0">
                              <a:latin typeface="Cambria Math"/>
                            </a:rPr>
                          </m:ctrlPr>
                        </m:dPr>
                        <m:e>
                          <m:r>
                            <a:rPr lang="en-US" sz="2400" b="1" i="0" smtClean="0">
                              <a:latin typeface="Cambria Math"/>
                            </a:rPr>
                            <m:t>𝐈</m:t>
                          </m:r>
                          <m:r>
                            <a:rPr lang="en-US" sz="2400" b="0" i="0" smtClean="0">
                              <a:latin typeface="Cambria Math"/>
                            </a:rPr>
                            <m:t> −</m:t>
                          </m:r>
                          <m:sSub>
                            <m:sSubPr>
                              <m:ctrlPr>
                                <a:rPr lang="en-US" sz="2400" b="0" i="1" smtClean="0">
                                  <a:latin typeface="Cambria Math"/>
                                </a:rPr>
                              </m:ctrlPr>
                            </m:sSubPr>
                            <m:e>
                              <m:r>
                                <a:rPr lang="en-US" sz="2400" b="1" i="0" smtClean="0">
                                  <a:latin typeface="Cambria Math"/>
                                </a:rPr>
                                <m:t>𝐊</m:t>
                              </m:r>
                            </m:e>
                            <m:sub>
                              <m:r>
                                <m:rPr>
                                  <m:sty m:val="p"/>
                                </m:rPr>
                                <a:rPr lang="en-US" sz="2400" b="0" i="0" smtClean="0">
                                  <a:latin typeface="Cambria Math"/>
                                </a:rPr>
                                <m:t>t</m:t>
                              </m:r>
                            </m:sub>
                          </m:sSub>
                          <m:r>
                            <a:rPr lang="en-US" sz="2400" b="1" i="0" smtClean="0">
                              <a:latin typeface="Cambria Math"/>
                            </a:rPr>
                            <m:t>𝐎</m:t>
                          </m:r>
                        </m:e>
                      </m:d>
                      <m:sSub>
                        <m:sSubPr>
                          <m:ctrlPr>
                            <a:rPr lang="en-US" sz="2400" b="0" i="1" smtClean="0">
                              <a:latin typeface="Cambria Math"/>
                            </a:rPr>
                          </m:ctrlPr>
                        </m:sSubPr>
                        <m:e>
                          <m:r>
                            <a:rPr lang="en-US" sz="2400" b="1" i="0" smtClean="0">
                              <a:latin typeface="Cambria Math"/>
                            </a:rPr>
                            <m:t>𝐒</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oMath>
                  </a14:m>
                  <a:r>
                    <a:rPr lang="en-US" sz="2400" dirty="0" smtClean="0">
                      <a:latin typeface="Georgia" pitchFamily="18" charset="0"/>
                    </a:rPr>
                    <a:t>                             </a:t>
                  </a:r>
                  <a:r>
                    <a:rPr lang="en-US" sz="2400" dirty="0" smtClean="0">
                      <a:latin typeface="Georgia" pitchFamily="18" charset="0"/>
                    </a:rPr>
                    <a:t>(</a:t>
                  </a:r>
                  <a:r>
                    <a:rPr lang="en-US" sz="2400" dirty="0">
                      <a:latin typeface="Georgia" pitchFamily="18" charset="0"/>
                    </a:rPr>
                    <a:t>9</a:t>
                  </a:r>
                  <a:r>
                    <a:rPr lang="en-US" sz="2400" dirty="0" smtClean="0">
                      <a:latin typeface="Georgia" pitchFamily="18" charset="0"/>
                    </a:rPr>
                    <a:t>)</a:t>
                  </a:r>
                  <a:endParaRPr lang="en-US" sz="2400" dirty="0">
                    <a:latin typeface="Georgia"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3211161" y="2757080"/>
                  <a:ext cx="5433631" cy="477888"/>
                </a:xfrm>
                <a:prstGeom prst="rect">
                  <a:avLst/>
                </a:prstGeom>
                <a:blipFill rotWithShape="1">
                  <a:blip r:embed="rId5"/>
                  <a:stretch>
                    <a:fillRect t="-10256" b="-25641"/>
                  </a:stretch>
                </a:blipFill>
              </p:spPr>
              <p:txBody>
                <a:bodyPr/>
                <a:lstStyle/>
                <a:p>
                  <a:r>
                    <a:rPr lang="en-US">
                      <a:noFill/>
                    </a:rPr>
                    <a:t> </a:t>
                  </a:r>
                </a:p>
              </p:txBody>
            </p:sp>
          </mc:Fallback>
        </mc:AlternateContent>
      </p:grpSp>
      <p:grpSp>
        <p:nvGrpSpPr>
          <p:cNvPr id="10" name="Group 9"/>
          <p:cNvGrpSpPr/>
          <p:nvPr/>
        </p:nvGrpSpPr>
        <p:grpSpPr>
          <a:xfrm>
            <a:off x="152400" y="1752600"/>
            <a:ext cx="8808025" cy="581378"/>
            <a:chOff x="152400" y="1335290"/>
            <a:chExt cx="8808025" cy="581378"/>
          </a:xfrm>
        </p:grpSpPr>
        <p:sp>
          <p:nvSpPr>
            <p:cNvPr id="4" name="TextBox 3"/>
            <p:cNvSpPr txBox="1"/>
            <p:nvPr/>
          </p:nvSpPr>
          <p:spPr>
            <a:xfrm>
              <a:off x="152400" y="1455003"/>
              <a:ext cx="3484861" cy="461665"/>
            </a:xfrm>
            <a:prstGeom prst="rect">
              <a:avLst/>
            </a:prstGeom>
            <a:noFill/>
          </p:spPr>
          <p:txBody>
            <a:bodyPr wrap="square" rtlCol="0">
              <a:spAutoFit/>
            </a:bodyPr>
            <a:lstStyle/>
            <a:p>
              <a:r>
                <a:rPr lang="en-US" sz="2400" dirty="0" smtClean="0">
                  <a:latin typeface="Georgia" pitchFamily="18" charset="0"/>
                </a:rPr>
                <a:t>Calculate </a:t>
              </a:r>
              <a:r>
                <a:rPr lang="en-US" sz="2400" dirty="0" err="1" smtClean="0">
                  <a:latin typeface="Georgia" pitchFamily="18" charset="0"/>
                </a:rPr>
                <a:t>Kalman</a:t>
              </a:r>
              <a:r>
                <a:rPr lang="en-US" sz="2400" dirty="0" smtClean="0">
                  <a:latin typeface="Georgia" pitchFamily="18" charset="0"/>
                </a:rPr>
                <a:t> gain</a:t>
              </a:r>
              <a:endParaRPr lang="en-US" sz="2000" dirty="0">
                <a:latin typeface="Georgia"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3352800" y="1335290"/>
                  <a:ext cx="5607625" cy="581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1" i="0" smtClean="0">
                                <a:latin typeface="Cambria Math"/>
                              </a:rPr>
                              <m:t>𝐊</m:t>
                            </m:r>
                          </m:e>
                          <m:sub>
                            <m:r>
                              <m:rPr>
                                <m:sty m:val="p"/>
                              </m:rPr>
                              <a:rPr lang="en-US" sz="2400" b="0" i="0" smtClean="0">
                                <a:latin typeface="Cambria Math"/>
                              </a:rPr>
                              <m:t>t</m:t>
                            </m:r>
                          </m:sub>
                        </m:sSub>
                        <m:r>
                          <a:rPr lang="en-US" sz="2400" b="0" i="0" smtClean="0">
                            <a:latin typeface="Cambria Math"/>
                          </a:rPr>
                          <m:t>=</m:t>
                        </m:r>
                        <m:sSub>
                          <m:sSubPr>
                            <m:ctrlPr>
                              <a:rPr lang="en-US" sz="2400" b="0" i="1" smtClean="0">
                                <a:latin typeface="Cambria Math"/>
                              </a:rPr>
                            </m:ctrlPr>
                          </m:sSubPr>
                          <m:e>
                            <m:r>
                              <a:rPr lang="en-US" sz="2400" b="1" i="0" smtClean="0">
                                <a:latin typeface="Cambria Math"/>
                              </a:rPr>
                              <m:t>𝐒</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sSup>
                          <m:sSupPr>
                            <m:ctrlPr>
                              <a:rPr lang="en-US" sz="2400" b="0" i="1" smtClean="0">
                                <a:latin typeface="Cambria Math"/>
                              </a:rPr>
                            </m:ctrlPr>
                          </m:sSupPr>
                          <m:e>
                            <m:r>
                              <a:rPr lang="en-US" sz="2400" b="1" i="0" smtClean="0">
                                <a:latin typeface="Cambria Math"/>
                              </a:rPr>
                              <m:t>𝐎</m:t>
                            </m:r>
                          </m:e>
                          <m:sup>
                            <m:r>
                              <m:rPr>
                                <m:sty m:val="p"/>
                              </m:rPr>
                              <a:rPr lang="en-US" sz="2400" b="0" i="0" smtClean="0">
                                <a:latin typeface="Cambria Math"/>
                              </a:rPr>
                              <m:t>T</m:t>
                            </m:r>
                          </m:sup>
                        </m:sSup>
                        <m:sSup>
                          <m:sSupPr>
                            <m:ctrlPr>
                              <a:rPr lang="en-US" sz="2400" b="0" i="1" smtClean="0">
                                <a:latin typeface="Cambria Math"/>
                              </a:rPr>
                            </m:ctrlPr>
                          </m:sSupPr>
                          <m:e>
                            <m:d>
                              <m:dPr>
                                <m:begChr m:val="["/>
                                <m:endChr m:val="]"/>
                                <m:ctrlPr>
                                  <a:rPr lang="en-US" sz="2400" b="0" i="1" smtClean="0">
                                    <a:latin typeface="Cambria Math"/>
                                  </a:rPr>
                                </m:ctrlPr>
                              </m:dPr>
                              <m:e>
                                <m:r>
                                  <a:rPr lang="en-US" sz="2400" b="1" i="0" smtClean="0">
                                    <a:latin typeface="Cambria Math"/>
                                  </a:rPr>
                                  <m:t>𝐎</m:t>
                                </m:r>
                                <m:sSub>
                                  <m:sSubPr>
                                    <m:ctrlPr>
                                      <a:rPr lang="en-US" sz="2400" b="0" i="1" smtClean="0">
                                        <a:latin typeface="Cambria Math"/>
                                      </a:rPr>
                                    </m:ctrlPr>
                                  </m:sSubPr>
                                  <m:e>
                                    <m:r>
                                      <a:rPr lang="en-US" sz="2400" b="1" i="0" smtClean="0">
                                        <a:latin typeface="Cambria Math"/>
                                      </a:rPr>
                                      <m:t>𝐒</m:t>
                                    </m:r>
                                  </m:e>
                                  <m:sub>
                                    <m:r>
                                      <m:rPr>
                                        <m:sty m:val="p"/>
                                      </m:rPr>
                                      <a:rPr lang="en-US" sz="2400" b="0" i="0" smtClean="0">
                                        <a:latin typeface="Cambria Math"/>
                                      </a:rPr>
                                      <m:t>t</m:t>
                                    </m:r>
                                    <m:r>
                                      <a:rPr lang="en-US" sz="2400" b="0" i="0" smtClean="0">
                                        <a:latin typeface="Cambria Math"/>
                                      </a:rPr>
                                      <m:t>,</m:t>
                                    </m:r>
                                    <m:r>
                                      <m:rPr>
                                        <m:sty m:val="p"/>
                                      </m:rPr>
                                      <a:rPr lang="en-US" sz="2400" b="0" i="0" smtClean="0">
                                        <a:latin typeface="Cambria Math"/>
                                      </a:rPr>
                                      <m:t>t</m:t>
                                    </m:r>
                                    <m:r>
                                      <a:rPr lang="en-US" sz="2400" b="0" i="0" smtClean="0">
                                        <a:latin typeface="Cambria Math"/>
                                      </a:rPr>
                                      <m:t>−1</m:t>
                                    </m:r>
                                  </m:sub>
                                </m:sSub>
                                <m:sSup>
                                  <m:sSupPr>
                                    <m:ctrlPr>
                                      <a:rPr lang="en-US" sz="2400" b="0" i="1" smtClean="0">
                                        <a:latin typeface="Cambria Math"/>
                                      </a:rPr>
                                    </m:ctrlPr>
                                  </m:sSupPr>
                                  <m:e>
                                    <m:r>
                                      <a:rPr lang="en-US" sz="2400" b="1" i="0" smtClean="0">
                                        <a:latin typeface="Cambria Math"/>
                                      </a:rPr>
                                      <m:t>𝐎</m:t>
                                    </m:r>
                                  </m:e>
                                  <m:sup>
                                    <m:r>
                                      <m:rPr>
                                        <m:sty m:val="p"/>
                                      </m:rPr>
                                      <a:rPr lang="en-US" sz="2400" b="0" i="0" smtClean="0">
                                        <a:latin typeface="Cambria Math"/>
                                      </a:rPr>
                                      <m:t>T</m:t>
                                    </m:r>
                                  </m:sup>
                                </m:sSup>
                                <m:r>
                                  <a:rPr lang="en-US" sz="2400" b="0" i="0" smtClean="0">
                                    <a:latin typeface="Cambria Math"/>
                                  </a:rPr>
                                  <m:t>+</m:t>
                                </m:r>
                                <m:r>
                                  <a:rPr lang="en-US" sz="2400" b="1" i="0" smtClean="0">
                                    <a:latin typeface="Cambria Math"/>
                                  </a:rPr>
                                  <m:t>𝐑</m:t>
                                </m:r>
                              </m:e>
                            </m:d>
                          </m:e>
                          <m:sup>
                            <m:r>
                              <a:rPr lang="en-US" sz="2400" b="0" i="0" smtClean="0">
                                <a:latin typeface="Cambria Math"/>
                              </a:rPr>
                              <m:t>−1</m:t>
                            </m:r>
                          </m:sup>
                        </m:sSup>
                        <m:r>
                          <a:rPr lang="en-US" sz="2400" b="0" i="0" smtClean="0">
                            <a:latin typeface="Cambria Math"/>
                          </a:rPr>
                          <m:t>           (7)</m:t>
                        </m:r>
                      </m:oMath>
                    </m:oMathPara>
                  </a14:m>
                  <a:endParaRPr lang="en-US" sz="2400" b="0" dirty="0" smtClean="0">
                    <a:latin typeface="Georgia"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352800" y="1335290"/>
                  <a:ext cx="5607625" cy="581378"/>
                </a:xfrm>
                <a:prstGeom prst="rect">
                  <a:avLst/>
                </a:prstGeom>
                <a:blipFill rotWithShape="1">
                  <a:blip r:embed="rId6"/>
                  <a:stretch>
                    <a:fillRect/>
                  </a:stretch>
                </a:blipFill>
              </p:spPr>
              <p:txBody>
                <a:bodyPr/>
                <a:lstStyle/>
                <a:p>
                  <a:r>
                    <a:rPr lang="en-US">
                      <a:noFill/>
                    </a:rPr>
                    <a:t> </a:t>
                  </a:r>
                </a:p>
              </p:txBody>
            </p:sp>
          </mc:Fallback>
        </mc:AlternateContent>
      </p:grpSp>
      <p:grpSp>
        <p:nvGrpSpPr>
          <p:cNvPr id="22" name="Group 21"/>
          <p:cNvGrpSpPr/>
          <p:nvPr/>
        </p:nvGrpSpPr>
        <p:grpSpPr>
          <a:xfrm>
            <a:off x="228600" y="3998710"/>
            <a:ext cx="8846600" cy="508666"/>
            <a:chOff x="228600" y="3893403"/>
            <a:chExt cx="8846600" cy="508666"/>
          </a:xfrm>
        </p:grpSpPr>
        <p:sp>
          <p:nvSpPr>
            <p:cNvPr id="13" name="TextBox 12"/>
            <p:cNvSpPr txBox="1"/>
            <p:nvPr/>
          </p:nvSpPr>
          <p:spPr>
            <a:xfrm>
              <a:off x="228600" y="3893403"/>
              <a:ext cx="2753975" cy="461665"/>
            </a:xfrm>
            <a:prstGeom prst="rect">
              <a:avLst/>
            </a:prstGeom>
            <a:noFill/>
          </p:spPr>
          <p:txBody>
            <a:bodyPr wrap="square" rtlCol="0">
              <a:spAutoFit/>
            </a:bodyPr>
            <a:lstStyle/>
            <a:p>
              <a:r>
                <a:rPr lang="en-US" sz="2400" dirty="0" smtClean="0">
                  <a:latin typeface="Georgia" pitchFamily="18" charset="0"/>
                </a:rPr>
                <a:t>Predict state</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3352800" y="3924181"/>
                  <a:ext cx="5722400" cy="477888"/>
                </a:xfrm>
                <a:prstGeom prst="rect">
                  <a:avLst/>
                </a:prstGeom>
                <a:noFill/>
              </p:spPr>
              <p:txBody>
                <a:bodyPr wrap="none" rtlCol="0">
                  <a:spAutoFit/>
                </a:bodyPr>
                <a:lstStyle/>
                <a:p>
                  <a:r>
                    <a:rPr lang="en-US" sz="2400" dirty="0" smtClean="0">
                      <a:latin typeface="Georgia" pitchFamily="18" charset="0"/>
                    </a:rPr>
                    <a:t> </a:t>
                  </a:r>
                  <a14:m>
                    <m:oMath xmlns:m="http://schemas.openxmlformats.org/officeDocument/2006/math">
                      <m:sSub>
                        <m:sSubPr>
                          <m:ctrlPr>
                            <a:rPr lang="en-US" sz="2400" b="0" i="1" smtClean="0">
                              <a:latin typeface="Cambria Math"/>
                            </a:rPr>
                          </m:ctrlPr>
                        </m:sSubPr>
                        <m:e>
                          <m:r>
                            <a:rPr lang="en-US" sz="2400" b="1" i="0" smtClean="0">
                              <a:latin typeface="Cambria Math"/>
                            </a:rPr>
                            <m:t>𝐗</m:t>
                          </m:r>
                        </m:e>
                        <m:sub>
                          <m:r>
                            <m:rPr>
                              <m:sty m:val="p"/>
                            </m:rPr>
                            <a:rPr lang="en-US" sz="2400" b="0" i="0" smtClean="0">
                              <a:latin typeface="Cambria Math"/>
                            </a:rPr>
                            <m:t>t</m:t>
                          </m:r>
                          <m:r>
                            <a:rPr lang="en-US" sz="2400" b="0" i="0" smtClean="0">
                              <a:latin typeface="Cambria Math"/>
                            </a:rPr>
                            <m:t>+1,</m:t>
                          </m:r>
                          <m:r>
                            <m:rPr>
                              <m:sty m:val="p"/>
                            </m:rPr>
                            <a:rPr lang="en-US" sz="2400" b="0" i="0" smtClean="0">
                              <a:latin typeface="Cambria Math"/>
                            </a:rPr>
                            <m:t>t</m:t>
                          </m:r>
                        </m:sub>
                      </m:sSub>
                      <m:r>
                        <a:rPr lang="en-US" sz="2400" b="0" i="0" smtClean="0">
                          <a:latin typeface="Cambria Math"/>
                        </a:rPr>
                        <m:t>= </m:t>
                      </m:r>
                      <m:r>
                        <a:rPr lang="az-Cyrl-AZ" sz="2400" b="1" i="0" smtClean="0">
                          <a:latin typeface="Cambria Math"/>
                        </a:rPr>
                        <m:t>Ф</m:t>
                      </m:r>
                      <m:sSub>
                        <m:sSubPr>
                          <m:ctrlPr>
                            <a:rPr lang="en-US" sz="2400" i="1">
                              <a:latin typeface="Cambria Math"/>
                            </a:rPr>
                          </m:ctrlPr>
                        </m:sSubPr>
                        <m:e>
                          <m:r>
                            <a:rPr lang="en-US" sz="2400" b="1" i="0">
                              <a:latin typeface="Cambria Math"/>
                            </a:rPr>
                            <m:t>𝐗</m:t>
                          </m:r>
                        </m:e>
                        <m:sub>
                          <m:r>
                            <m:rPr>
                              <m:sty m:val="p"/>
                            </m:rPr>
                            <a:rPr lang="en-US" sz="2400" i="0">
                              <a:latin typeface="Cambria Math"/>
                            </a:rPr>
                            <m:t>t</m:t>
                          </m:r>
                          <m:r>
                            <a:rPr lang="en-US" sz="2400" i="0">
                              <a:latin typeface="Cambria Math"/>
                            </a:rPr>
                            <m:t>,</m:t>
                          </m:r>
                          <m:r>
                            <m:rPr>
                              <m:sty m:val="p"/>
                            </m:rPr>
                            <a:rPr lang="en-US" sz="2400" i="0">
                              <a:latin typeface="Cambria Math"/>
                            </a:rPr>
                            <m:t>t</m:t>
                          </m:r>
                        </m:sub>
                      </m:sSub>
                    </m:oMath>
                  </a14:m>
                  <a:r>
                    <a:rPr lang="en-US" sz="2400" dirty="0" smtClean="0"/>
                    <a:t>                                            </a:t>
                  </a:r>
                  <a:r>
                    <a:rPr lang="en-US" sz="2400" dirty="0" smtClean="0">
                      <a:latin typeface="Georgia" pitchFamily="18" charset="0"/>
                    </a:rPr>
                    <a:t>(10)</a:t>
                  </a:r>
                  <a:endParaRPr lang="en-US" sz="2400" dirty="0">
                    <a:latin typeface="Georgia"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352800" y="3924181"/>
                  <a:ext cx="5722400" cy="477888"/>
                </a:xfrm>
                <a:prstGeom prst="rect">
                  <a:avLst/>
                </a:prstGeom>
                <a:blipFill rotWithShape="1">
                  <a:blip r:embed="rId7"/>
                  <a:stretch>
                    <a:fillRect t="-10256" r="-639" b="-25641"/>
                  </a:stretch>
                </a:blipFill>
              </p:spPr>
              <p:txBody>
                <a:bodyPr/>
                <a:lstStyle/>
                <a:p>
                  <a:r>
                    <a:rPr lang="en-US">
                      <a:noFill/>
                    </a:rPr>
                    <a:t> </a:t>
                  </a:r>
                </a:p>
              </p:txBody>
            </p:sp>
          </mc:Fallback>
        </mc:AlternateContent>
      </p:grpSp>
      <p:grpSp>
        <p:nvGrpSpPr>
          <p:cNvPr id="20" name="Group 19"/>
          <p:cNvGrpSpPr/>
          <p:nvPr/>
        </p:nvGrpSpPr>
        <p:grpSpPr>
          <a:xfrm>
            <a:off x="217714" y="4664584"/>
            <a:ext cx="8871160" cy="501516"/>
            <a:chOff x="182768" y="5329535"/>
            <a:chExt cx="9297288" cy="501516"/>
          </a:xfrm>
        </p:grpSpPr>
        <p:sp>
          <p:nvSpPr>
            <p:cNvPr id="15" name="TextBox 14"/>
            <p:cNvSpPr txBox="1"/>
            <p:nvPr/>
          </p:nvSpPr>
          <p:spPr>
            <a:xfrm>
              <a:off x="182768" y="5329535"/>
              <a:ext cx="2817702" cy="461665"/>
            </a:xfrm>
            <a:prstGeom prst="rect">
              <a:avLst/>
            </a:prstGeom>
            <a:noFill/>
          </p:spPr>
          <p:txBody>
            <a:bodyPr wrap="none" rtlCol="0">
              <a:spAutoFit/>
            </a:bodyPr>
            <a:lstStyle/>
            <a:p>
              <a:r>
                <a:rPr lang="en-US" sz="2400" dirty="0" smtClean="0">
                  <a:latin typeface="Georgia" pitchFamily="18" charset="0"/>
                </a:rPr>
                <a:t>Predict covariance</a:t>
              </a:r>
              <a:endParaRPr lang="en-US" sz="2400" dirty="0">
                <a:latin typeface="Georgia" pitchFamily="18" charset="0"/>
              </a:endParaRPr>
            </a:p>
          </p:txBody>
        </p:sp>
        <mc:AlternateContent xmlns:mc="http://schemas.openxmlformats.org/markup-compatibility/2006" xmlns:a14="http://schemas.microsoft.com/office/drawing/2010/main">
          <mc:Choice Requires="a14">
            <p:sp>
              <p:nvSpPr>
                <p:cNvPr id="14" name="TextBox 13"/>
                <p:cNvSpPr txBox="1"/>
                <p:nvPr/>
              </p:nvSpPr>
              <p:spPr>
                <a:xfrm>
                  <a:off x="3528236" y="5338096"/>
                  <a:ext cx="5951820" cy="492955"/>
                </a:xfrm>
                <a:prstGeom prst="rect">
                  <a:avLst/>
                </a:prstGeom>
                <a:noFill/>
              </p:spPr>
              <p:txBody>
                <a:bodyPr wrap="square" rtlCol="0">
                  <a:spAutoFit/>
                </a:bodyPr>
                <a:lstStyle/>
                <a:p>
                  <a14:m>
                    <m:oMath xmlns:m="http://schemas.openxmlformats.org/officeDocument/2006/math">
                      <m:sSub>
                        <m:sSubPr>
                          <m:ctrlPr>
                            <a:rPr lang="en-US" sz="2400" i="1">
                              <a:latin typeface="Cambria Math"/>
                            </a:rPr>
                          </m:ctrlPr>
                        </m:sSubPr>
                        <m:e>
                          <m:r>
                            <a:rPr lang="en-US" sz="2400" b="1" i="0" smtClean="0">
                              <a:latin typeface="Cambria Math"/>
                            </a:rPr>
                            <m:t>𝐒</m:t>
                          </m:r>
                        </m:e>
                        <m:sub>
                          <m:r>
                            <m:rPr>
                              <m:sty m:val="p"/>
                            </m:rPr>
                            <a:rPr lang="en-US" sz="2400">
                              <a:latin typeface="Cambria Math"/>
                            </a:rPr>
                            <m:t>t</m:t>
                          </m:r>
                          <m:r>
                            <a:rPr lang="en-US" sz="2400">
                              <a:latin typeface="Cambria Math"/>
                            </a:rPr>
                            <m:t>+1,</m:t>
                          </m:r>
                          <m:r>
                            <m:rPr>
                              <m:sty m:val="p"/>
                            </m:rPr>
                            <a:rPr lang="en-US" sz="2400">
                              <a:latin typeface="Cambria Math"/>
                            </a:rPr>
                            <m:t>t</m:t>
                          </m:r>
                        </m:sub>
                      </m:sSub>
                      <m:r>
                        <a:rPr lang="en-US" sz="2400">
                          <a:latin typeface="Cambria Math"/>
                        </a:rPr>
                        <m:t>= </m:t>
                      </m:r>
                      <m:r>
                        <a:rPr lang="az-Cyrl-AZ" sz="2400" b="1">
                          <a:latin typeface="Cambria Math"/>
                        </a:rPr>
                        <m:t>Ф</m:t>
                      </m:r>
                      <m:sSub>
                        <m:sSubPr>
                          <m:ctrlPr>
                            <a:rPr lang="en-US" sz="2400" i="1">
                              <a:latin typeface="Cambria Math"/>
                            </a:rPr>
                          </m:ctrlPr>
                        </m:sSubPr>
                        <m:e>
                          <m:r>
                            <a:rPr lang="en-US" sz="2400" b="1" i="0" smtClean="0">
                              <a:latin typeface="Cambria Math"/>
                            </a:rPr>
                            <m:t>𝐒</m:t>
                          </m:r>
                        </m:e>
                        <m:sub>
                          <m:r>
                            <m:rPr>
                              <m:sty m:val="p"/>
                            </m:rPr>
                            <a:rPr lang="en-US" sz="2400">
                              <a:latin typeface="Cambria Math"/>
                            </a:rPr>
                            <m:t>t</m:t>
                          </m:r>
                          <m:r>
                            <a:rPr lang="en-US" sz="2400">
                              <a:latin typeface="Cambria Math"/>
                            </a:rPr>
                            <m:t>,</m:t>
                          </m:r>
                          <m:r>
                            <m:rPr>
                              <m:sty m:val="p"/>
                            </m:rPr>
                            <a:rPr lang="en-US" sz="2400">
                              <a:latin typeface="Cambria Math"/>
                            </a:rPr>
                            <m:t>t</m:t>
                          </m:r>
                        </m:sub>
                      </m:sSub>
                      <m:sSup>
                        <m:sSupPr>
                          <m:ctrlPr>
                            <a:rPr lang="en-US" sz="2400" b="1" i="1" smtClean="0">
                              <a:latin typeface="Cambria Math"/>
                            </a:rPr>
                          </m:ctrlPr>
                        </m:sSupPr>
                        <m:e>
                          <m:r>
                            <a:rPr lang="az-Cyrl-AZ" sz="2400" b="1">
                              <a:latin typeface="Cambria Math"/>
                            </a:rPr>
                            <m:t>Ф</m:t>
                          </m:r>
                        </m:e>
                        <m:sup>
                          <m:r>
                            <m:rPr>
                              <m:sty m:val="p"/>
                            </m:rPr>
                            <a:rPr lang="en-US" sz="2400" b="0" i="0" smtClean="0">
                              <a:latin typeface="Cambria Math"/>
                            </a:rPr>
                            <m:t>T</m:t>
                          </m:r>
                        </m:sup>
                      </m:sSup>
                      <m:r>
                        <a:rPr lang="en-US" sz="2400" b="1" i="0" smtClean="0">
                          <a:latin typeface="Cambria Math"/>
                        </a:rPr>
                        <m:t>+</m:t>
                      </m:r>
                      <m:sSub>
                        <m:sSubPr>
                          <m:ctrlPr>
                            <a:rPr lang="en-US" sz="2400" b="1" i="1" smtClean="0">
                              <a:latin typeface="Cambria Math"/>
                            </a:rPr>
                          </m:ctrlPr>
                        </m:sSubPr>
                        <m:e>
                          <m:r>
                            <a:rPr lang="en-US" sz="2400" b="1" i="0" smtClean="0">
                              <a:latin typeface="Cambria Math"/>
                            </a:rPr>
                            <m:t>𝐐</m:t>
                          </m:r>
                        </m:e>
                        <m:sub>
                          <m:r>
                            <m:rPr>
                              <m:sty m:val="p"/>
                            </m:rPr>
                            <a:rPr lang="en-US" sz="2400" b="0" i="0" smtClean="0">
                              <a:latin typeface="Cambria Math"/>
                            </a:rPr>
                            <m:t>t</m:t>
                          </m:r>
                        </m:sub>
                      </m:sSub>
                    </m:oMath>
                  </a14:m>
                  <a:r>
                    <a:rPr lang="en-US" sz="2400" dirty="0" smtClean="0">
                      <a:latin typeface="Georgia" pitchFamily="18" charset="0"/>
                    </a:rPr>
                    <a:t>                            (11)</a:t>
                  </a:r>
                  <a:endParaRPr lang="en-US" sz="2400" dirty="0">
                    <a:latin typeface="Georgia"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528236" y="5338096"/>
                  <a:ext cx="5951820" cy="492955"/>
                </a:xfrm>
                <a:prstGeom prst="rect">
                  <a:avLst/>
                </a:prstGeom>
                <a:blipFill rotWithShape="1">
                  <a:blip r:embed="rId8"/>
                  <a:stretch>
                    <a:fillRect t="-7407" b="-23457"/>
                  </a:stretch>
                </a:blipFill>
              </p:spPr>
              <p:txBody>
                <a:bodyPr/>
                <a:lstStyle/>
                <a:p>
                  <a:r>
                    <a:rPr lang="en-US">
                      <a:noFill/>
                    </a:rPr>
                    <a:t> </a:t>
                  </a:r>
                </a:p>
              </p:txBody>
            </p:sp>
          </mc:Fallback>
        </mc:AlternateContent>
      </p:grpSp>
    </p:spTree>
    <p:extLst>
      <p:ext uri="{BB962C8B-B14F-4D97-AF65-F5344CB8AC3E}">
        <p14:creationId xmlns:p14="http://schemas.microsoft.com/office/powerpoint/2010/main" val="362320836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85800"/>
            <a:ext cx="9047843" cy="1066800"/>
          </a:xfrm>
        </p:spPr>
        <p:txBody>
          <a:bodyPr>
            <a:noAutofit/>
          </a:bodyPr>
          <a:lstStyle/>
          <a:p>
            <a:r>
              <a:rPr lang="en-US" sz="2800" b="1" dirty="0" smtClean="0">
                <a:latin typeface="Georgia" pitchFamily="18" charset="0"/>
                <a:ea typeface="ＭＳ Ｐゴシック" charset="-128"/>
                <a:cs typeface="Arial" pitchFamily="34" charset="0"/>
              </a:rPr>
              <a:t>Timing behavior of asynchronous measurements received from multiple sensors</a:t>
            </a:r>
          </a:p>
        </p:txBody>
      </p:sp>
      <p:pic>
        <p:nvPicPr>
          <p:cNvPr id="8194" name="Picture 2" descr="F:\Research\Publications\Thesis\salilb_Thesis\Paper\Plots\AsyncMeas.png"/>
          <p:cNvPicPr>
            <a:picLocks noChangeAspect="1" noChangeArrowheads="1"/>
          </p:cNvPicPr>
          <p:nvPr/>
        </p:nvPicPr>
        <p:blipFill rotWithShape="1">
          <a:blip r:embed="rId4">
            <a:extLst>
              <a:ext uri="{28A0092B-C50C-407E-A947-70E740481C1C}">
                <a14:useLocalDpi xmlns:a14="http://schemas.microsoft.com/office/drawing/2010/main" val="0"/>
              </a:ext>
            </a:extLst>
          </a:blip>
          <a:srcRect l="3612" t="36795" r="11340" b="41325"/>
          <a:stretch/>
        </p:blipFill>
        <p:spPr bwMode="auto">
          <a:xfrm>
            <a:off x="1508760" y="1752600"/>
            <a:ext cx="6035040" cy="21945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Box 15"/>
              <p:cNvSpPr txBox="1"/>
              <p:nvPr/>
            </p:nvSpPr>
            <p:spPr>
              <a:xfrm>
                <a:off x="65313" y="3873626"/>
                <a:ext cx="8895295" cy="1536574"/>
              </a:xfrm>
              <a:prstGeom prst="rect">
                <a:avLst/>
              </a:prstGeom>
              <a:noFill/>
            </p:spPr>
            <p:txBody>
              <a:bodyPr wrap="square" rtlCol="0">
                <a:spAutoFit/>
              </a:bodyPr>
              <a:lstStyle/>
              <a:p>
                <a:pPr>
                  <a:spcBef>
                    <a:spcPts val="600"/>
                  </a:spcBef>
                  <a:spcAft>
                    <a:spcPts val="600"/>
                  </a:spcAft>
                </a:pPr>
                <a:r>
                  <a:rPr lang="en-US" sz="2000" dirty="0" smtClean="0">
                    <a:latin typeface="Georgia" pitchFamily="18" charset="0"/>
                  </a:rPr>
                  <a:t>For UWB and LADAR fusion</a:t>
                </a:r>
              </a:p>
              <a:p>
                <a:pPr>
                  <a:spcBef>
                    <a:spcPts val="600"/>
                  </a:spcBef>
                  <a:spcAft>
                    <a:spcPts val="600"/>
                  </a:spcAft>
                </a:pPr>
                <a14:m>
                  <m:oMathPara xmlns:m="http://schemas.openxmlformats.org/officeDocument/2006/math">
                    <m:oMathParaPr>
                      <m:jc m:val="centerGroup"/>
                    </m:oMathParaPr>
                    <m:oMath xmlns:m="http://schemas.openxmlformats.org/officeDocument/2006/math">
                      <m:r>
                        <a:rPr lang="en-US" sz="2000" b="1" i="0" smtClean="0">
                          <a:latin typeface="Cambria Math"/>
                        </a:rPr>
                        <m:t>𝐙</m:t>
                      </m:r>
                      <m:r>
                        <a:rPr lang="en-US" sz="2000" b="1" i="0" smtClean="0">
                          <a:latin typeface="Cambria Math"/>
                        </a:rPr>
                        <m:t>,</m:t>
                      </m:r>
                      <m:r>
                        <a:rPr lang="en-US" sz="2000" b="1" i="0" smtClean="0">
                          <a:latin typeface="Cambria Math"/>
                        </a:rPr>
                        <m:t>𝐎</m:t>
                      </m:r>
                      <m:r>
                        <a:rPr lang="en-US" sz="2000" b="1" i="0" smtClean="0">
                          <a:latin typeface="Cambria Math"/>
                        </a:rPr>
                        <m:t>,</m:t>
                      </m:r>
                      <m:r>
                        <a:rPr lang="en-US" sz="2000" b="1" i="0" smtClean="0">
                          <a:latin typeface="Cambria Math"/>
                        </a:rPr>
                        <m:t>𝐑</m:t>
                      </m:r>
                      <m:r>
                        <a:rPr lang="en-US" sz="2000" b="0" i="0" smtClean="0">
                          <a:latin typeface="Cambria Math"/>
                        </a:rPr>
                        <m:t>= </m:t>
                      </m:r>
                      <m:d>
                        <m:dPr>
                          <m:begChr m:val="{"/>
                          <m:endChr m:val=""/>
                          <m:ctrlPr>
                            <a:rPr lang="en-US" sz="2000" b="0" i="1" smtClean="0">
                              <a:latin typeface="Cambria Math"/>
                            </a:rPr>
                          </m:ctrlPr>
                        </m:dPr>
                        <m:e>
                          <m:eqArr>
                            <m:eqArrPr>
                              <m:ctrlPr>
                                <a:rPr lang="en-US" sz="2000" b="0" i="1" smtClean="0">
                                  <a:latin typeface="Cambria Math"/>
                                </a:rPr>
                              </m:ctrlPr>
                            </m:eqArrPr>
                            <m:e>
                              <m:sSub>
                                <m:sSubPr>
                                  <m:ctrlPr>
                                    <a:rPr lang="en-US" sz="2000" b="0" i="1" smtClean="0">
                                      <a:latin typeface="Cambria Math"/>
                                    </a:rPr>
                                  </m:ctrlPr>
                                </m:sSubPr>
                                <m:e>
                                  <m:r>
                                    <a:rPr lang="en-US" sz="2000" b="1" i="0" smtClean="0">
                                      <a:latin typeface="Cambria Math"/>
                                    </a:rPr>
                                    <m:t>𝐙</m:t>
                                  </m:r>
                                </m:e>
                                <m:sub>
                                  <m:r>
                                    <m:rPr>
                                      <m:sty m:val="p"/>
                                    </m:rPr>
                                    <a:rPr lang="en-US" sz="2000" b="0" i="0" smtClean="0">
                                      <a:latin typeface="Cambria Math"/>
                                    </a:rPr>
                                    <m:t>u</m:t>
                                  </m:r>
                                </m:sub>
                              </m:sSub>
                              <m:r>
                                <a:rPr lang="en-US" sz="2000" b="0" i="0" smtClean="0">
                                  <a:latin typeface="Cambria Math"/>
                                </a:rPr>
                                <m:t>,</m:t>
                              </m:r>
                              <m:sSub>
                                <m:sSubPr>
                                  <m:ctrlPr>
                                    <a:rPr lang="en-US" sz="2000" b="0" i="1" smtClean="0">
                                      <a:latin typeface="Cambria Math"/>
                                    </a:rPr>
                                  </m:ctrlPr>
                                </m:sSubPr>
                                <m:e>
                                  <m:r>
                                    <a:rPr lang="en-US" sz="2000" b="1" i="0" smtClean="0">
                                      <a:latin typeface="Cambria Math"/>
                                    </a:rPr>
                                    <m:t>𝐎</m:t>
                                  </m:r>
                                </m:e>
                                <m:sub>
                                  <m:r>
                                    <m:rPr>
                                      <m:sty m:val="p"/>
                                    </m:rPr>
                                    <a:rPr lang="en-US" sz="2000" b="0" i="0" smtClean="0">
                                      <a:latin typeface="Cambria Math"/>
                                    </a:rPr>
                                    <m:t>u</m:t>
                                  </m:r>
                                </m:sub>
                              </m:sSub>
                              <m:r>
                                <a:rPr lang="en-US" sz="2000" b="0" i="0" smtClean="0">
                                  <a:latin typeface="Cambria Math"/>
                                </a:rPr>
                                <m:t>,</m:t>
                              </m:r>
                              <m:sSub>
                                <m:sSubPr>
                                  <m:ctrlPr>
                                    <a:rPr lang="en-US" sz="2000" b="0" i="1" smtClean="0">
                                      <a:latin typeface="Cambria Math"/>
                                    </a:rPr>
                                  </m:ctrlPr>
                                </m:sSubPr>
                                <m:e>
                                  <m:r>
                                    <a:rPr lang="en-US" sz="2000" b="1" i="0" smtClean="0">
                                      <a:latin typeface="Cambria Math"/>
                                    </a:rPr>
                                    <m:t>𝐑</m:t>
                                  </m:r>
                                </m:e>
                                <m:sub>
                                  <m:r>
                                    <m:rPr>
                                      <m:sty m:val="p"/>
                                    </m:rPr>
                                    <a:rPr lang="en-US" sz="2000" b="0" i="0" smtClean="0">
                                      <a:latin typeface="Cambria Math"/>
                                    </a:rPr>
                                    <m:t>u</m:t>
                                  </m:r>
                                </m:sub>
                              </m:sSub>
                              <m:r>
                                <a:rPr lang="en-US" sz="2000" b="0" i="0" smtClean="0">
                                  <a:latin typeface="Cambria Math"/>
                                </a:rPr>
                                <m:t>         </m:t>
                              </m:r>
                              <m:r>
                                <m:rPr>
                                  <m:sty m:val="p"/>
                                </m:rPr>
                                <a:rPr lang="en-US" sz="2000" b="0" i="0" smtClean="0">
                                  <a:latin typeface="Cambria Math"/>
                                </a:rPr>
                                <m:t>if</m:t>
                              </m:r>
                              <m:r>
                                <a:rPr lang="en-US" sz="2000" b="0" i="0" smtClean="0">
                                  <a:latin typeface="Cambria Math"/>
                                </a:rPr>
                                <m:t> </m:t>
                              </m:r>
                              <m:r>
                                <m:rPr>
                                  <m:sty m:val="p"/>
                                </m:rPr>
                                <a:rPr lang="en-US" sz="2000" b="0" i="0" smtClean="0">
                                  <a:latin typeface="Cambria Math"/>
                                </a:rPr>
                                <m:t>UWB</m:t>
                              </m:r>
                              <m:r>
                                <a:rPr lang="en-US" sz="2000" b="0" i="0" smtClean="0">
                                  <a:latin typeface="Cambria Math"/>
                                </a:rPr>
                                <m:t> </m:t>
                              </m:r>
                              <m:r>
                                <m:rPr>
                                  <m:sty m:val="p"/>
                                </m:rPr>
                                <a:rPr lang="en-US" sz="2000" b="0" i="0" smtClean="0">
                                  <a:latin typeface="Cambria Math"/>
                                </a:rPr>
                                <m:t>is</m:t>
                              </m:r>
                              <m:r>
                                <a:rPr lang="en-US" sz="2000" b="0" i="0" smtClean="0">
                                  <a:latin typeface="Cambria Math"/>
                                </a:rPr>
                                <m:t> </m:t>
                              </m:r>
                              <m:r>
                                <m:rPr>
                                  <m:sty m:val="p"/>
                                </m:rPr>
                                <a:rPr lang="en-US" sz="2000" b="0" i="0" smtClean="0">
                                  <a:latin typeface="Cambria Math"/>
                                </a:rPr>
                                <m:t>present</m:t>
                              </m:r>
                            </m:e>
                            <m:e>
                              <m:sSub>
                                <m:sSubPr>
                                  <m:ctrlPr>
                                    <a:rPr lang="en-US" sz="2000" i="1">
                                      <a:latin typeface="Cambria Math"/>
                                    </a:rPr>
                                  </m:ctrlPr>
                                </m:sSubPr>
                                <m:e>
                                  <m:r>
                                    <a:rPr lang="en-US" sz="2000" b="1">
                                      <a:latin typeface="Cambria Math"/>
                                    </a:rPr>
                                    <m:t>𝐙</m:t>
                                  </m:r>
                                </m:e>
                                <m:sub>
                                  <m:r>
                                    <a:rPr lang="en-US" sz="2000" b="0" i="1" smtClean="0">
                                      <a:latin typeface="Cambria Math"/>
                                    </a:rPr>
                                    <m:t>𝑙</m:t>
                                  </m:r>
                                </m:sub>
                              </m:sSub>
                              <m:r>
                                <a:rPr lang="en-US" sz="2000">
                                  <a:latin typeface="Cambria Math"/>
                                </a:rPr>
                                <m:t>,</m:t>
                              </m:r>
                              <m:sSub>
                                <m:sSubPr>
                                  <m:ctrlPr>
                                    <a:rPr lang="en-US" sz="2000" i="1">
                                      <a:latin typeface="Cambria Math"/>
                                    </a:rPr>
                                  </m:ctrlPr>
                                </m:sSubPr>
                                <m:e>
                                  <m:r>
                                    <a:rPr lang="en-US" sz="2000" b="1">
                                      <a:latin typeface="Cambria Math"/>
                                    </a:rPr>
                                    <m:t>𝐎</m:t>
                                  </m:r>
                                </m:e>
                                <m:sub>
                                  <m:r>
                                    <a:rPr lang="en-US" sz="2000" b="0" i="1" smtClean="0">
                                      <a:latin typeface="Cambria Math"/>
                                    </a:rPr>
                                    <m:t>𝑙</m:t>
                                  </m:r>
                                </m:sub>
                              </m:sSub>
                              <m:r>
                                <a:rPr lang="en-US" sz="2000">
                                  <a:latin typeface="Cambria Math"/>
                                </a:rPr>
                                <m:t>,</m:t>
                              </m:r>
                              <m:sSub>
                                <m:sSubPr>
                                  <m:ctrlPr>
                                    <a:rPr lang="en-US" sz="2000" i="1">
                                      <a:latin typeface="Cambria Math"/>
                                    </a:rPr>
                                  </m:ctrlPr>
                                </m:sSubPr>
                                <m:e>
                                  <m:r>
                                    <a:rPr lang="en-US" sz="2000" b="1">
                                      <a:latin typeface="Cambria Math"/>
                                    </a:rPr>
                                    <m:t>𝐑</m:t>
                                  </m:r>
                                </m:e>
                                <m:sub>
                                  <m:r>
                                    <a:rPr lang="en-US" sz="2000" b="0" i="1" smtClean="0">
                                      <a:latin typeface="Cambria Math"/>
                                    </a:rPr>
                                    <m:t>𝑙</m:t>
                                  </m:r>
                                </m:sub>
                              </m:sSub>
                              <m:r>
                                <a:rPr lang="en-US" sz="2000">
                                  <a:latin typeface="Cambria Math"/>
                                </a:rPr>
                                <m:t>  </m:t>
                              </m:r>
                              <m:r>
                                <a:rPr lang="en-US" sz="2000" b="0" i="0" smtClean="0">
                                  <a:latin typeface="Cambria Math"/>
                                </a:rPr>
                                <m:t>      </m:t>
                              </m:r>
                              <m:r>
                                <m:rPr>
                                  <m:sty m:val="p"/>
                                </m:rPr>
                                <a:rPr lang="en-US" sz="2000">
                                  <a:latin typeface="Cambria Math"/>
                                </a:rPr>
                                <m:t>if</m:t>
                              </m:r>
                              <m:r>
                                <a:rPr lang="en-US" sz="2000">
                                  <a:latin typeface="Cambria Math"/>
                                </a:rPr>
                                <m:t> </m:t>
                              </m:r>
                              <m:r>
                                <m:rPr>
                                  <m:sty m:val="p"/>
                                </m:rPr>
                                <a:rPr lang="en-US" sz="2000" b="0" i="0" smtClean="0">
                                  <a:latin typeface="Cambria Math"/>
                                </a:rPr>
                                <m:t>LADAR</m:t>
                              </m:r>
                              <m:r>
                                <a:rPr lang="en-US" sz="2000">
                                  <a:latin typeface="Cambria Math"/>
                                </a:rPr>
                                <m:t> </m:t>
                              </m:r>
                              <m:r>
                                <m:rPr>
                                  <m:sty m:val="p"/>
                                </m:rPr>
                                <a:rPr lang="en-US" sz="2000">
                                  <a:latin typeface="Cambria Math"/>
                                </a:rPr>
                                <m:t>is</m:t>
                              </m:r>
                              <m:r>
                                <a:rPr lang="en-US" sz="2000">
                                  <a:latin typeface="Cambria Math"/>
                                </a:rPr>
                                <m:t> </m:t>
                              </m:r>
                              <m:r>
                                <m:rPr>
                                  <m:sty m:val="p"/>
                                </m:rPr>
                                <a:rPr lang="en-US" sz="2000">
                                  <a:latin typeface="Cambria Math"/>
                                </a:rPr>
                                <m:t>present</m:t>
                              </m:r>
                            </m:e>
                            <m:e>
                              <m:sSub>
                                <m:sSubPr>
                                  <m:ctrlPr>
                                    <a:rPr lang="en-US" sz="2000" i="1">
                                      <a:latin typeface="Cambria Math"/>
                                    </a:rPr>
                                  </m:ctrlPr>
                                </m:sSubPr>
                                <m:e>
                                  <m:r>
                                    <a:rPr lang="en-US" sz="2000" b="1">
                                      <a:latin typeface="Cambria Math"/>
                                    </a:rPr>
                                    <m:t>𝐙</m:t>
                                  </m:r>
                                </m:e>
                                <m:sub>
                                  <m:r>
                                    <a:rPr lang="en-US" sz="2000" b="0" i="1" smtClean="0">
                                      <a:latin typeface="Cambria Math"/>
                                    </a:rPr>
                                    <m:t>𝑢𝑙</m:t>
                                  </m:r>
                                </m:sub>
                              </m:sSub>
                              <m:r>
                                <a:rPr lang="en-US" sz="2000">
                                  <a:latin typeface="Cambria Math"/>
                                </a:rPr>
                                <m:t>,</m:t>
                              </m:r>
                              <m:sSub>
                                <m:sSubPr>
                                  <m:ctrlPr>
                                    <a:rPr lang="en-US" sz="2000" i="1">
                                      <a:latin typeface="Cambria Math"/>
                                    </a:rPr>
                                  </m:ctrlPr>
                                </m:sSubPr>
                                <m:e>
                                  <m:r>
                                    <a:rPr lang="en-US" sz="2000" b="1">
                                      <a:latin typeface="Cambria Math"/>
                                    </a:rPr>
                                    <m:t>𝐎</m:t>
                                  </m:r>
                                </m:e>
                                <m:sub>
                                  <m:r>
                                    <a:rPr lang="en-US" sz="2000" b="0" i="1" smtClean="0">
                                      <a:latin typeface="Cambria Math"/>
                                    </a:rPr>
                                    <m:t>𝑢𝑙</m:t>
                                  </m:r>
                                </m:sub>
                              </m:sSub>
                              <m:r>
                                <a:rPr lang="en-US" sz="2000">
                                  <a:latin typeface="Cambria Math"/>
                                </a:rPr>
                                <m:t>,</m:t>
                              </m:r>
                              <m:sSub>
                                <m:sSubPr>
                                  <m:ctrlPr>
                                    <a:rPr lang="en-US" sz="2000" i="1">
                                      <a:latin typeface="Cambria Math"/>
                                    </a:rPr>
                                  </m:ctrlPr>
                                </m:sSubPr>
                                <m:e>
                                  <m:r>
                                    <a:rPr lang="en-US" sz="2000" b="1">
                                      <a:latin typeface="Cambria Math"/>
                                    </a:rPr>
                                    <m:t>𝐑</m:t>
                                  </m:r>
                                </m:e>
                                <m:sub>
                                  <m:r>
                                    <m:rPr>
                                      <m:sty m:val="p"/>
                                    </m:rPr>
                                    <a:rPr lang="en-US" sz="2000" b="0" i="0" smtClean="0">
                                      <a:latin typeface="Cambria Math"/>
                                    </a:rPr>
                                    <m:t>ul</m:t>
                                  </m:r>
                                </m:sub>
                              </m:sSub>
                              <m:r>
                                <a:rPr lang="en-US" sz="2000" b="0" i="0" smtClean="0">
                                  <a:latin typeface="Cambria Math"/>
                                </a:rPr>
                                <m:t>    </m:t>
                              </m:r>
                              <m:r>
                                <m:rPr>
                                  <m:sty m:val="p"/>
                                </m:rPr>
                                <a:rPr lang="en-US" sz="2000">
                                  <a:latin typeface="Cambria Math"/>
                                </a:rPr>
                                <m:t>if</m:t>
                              </m:r>
                              <m:r>
                                <a:rPr lang="en-US" sz="2000">
                                  <a:latin typeface="Cambria Math"/>
                                </a:rPr>
                                <m:t> </m:t>
                              </m:r>
                              <m:r>
                                <m:rPr>
                                  <m:sty m:val="p"/>
                                </m:rPr>
                                <a:rPr lang="en-US" sz="2000" b="0" i="0" smtClean="0">
                                  <a:latin typeface="Cambria Math"/>
                                </a:rPr>
                                <m:t>both</m:t>
                              </m:r>
                              <m:r>
                                <a:rPr lang="en-US" sz="2000" b="0" i="0" smtClean="0">
                                  <a:latin typeface="Cambria Math"/>
                                </a:rPr>
                                <m:t> </m:t>
                              </m:r>
                              <m:r>
                                <m:rPr>
                                  <m:sty m:val="p"/>
                                </m:rPr>
                                <a:rPr lang="en-US" sz="2000" b="0" i="0" smtClean="0">
                                  <a:latin typeface="Cambria Math"/>
                                </a:rPr>
                                <m:t>are</m:t>
                              </m:r>
                              <m:r>
                                <a:rPr lang="en-US" sz="2000">
                                  <a:latin typeface="Cambria Math"/>
                                </a:rPr>
                                <m:t> </m:t>
                              </m:r>
                              <m:r>
                                <m:rPr>
                                  <m:sty m:val="p"/>
                                </m:rPr>
                                <a:rPr lang="en-US" sz="2000">
                                  <a:latin typeface="Cambria Math"/>
                                </a:rPr>
                                <m:t>present</m:t>
                              </m:r>
                            </m:e>
                          </m:eqArr>
                        </m:e>
                      </m:d>
                    </m:oMath>
                  </m:oMathPara>
                </a14:m>
                <a:endParaRPr lang="en-US" sz="2000" dirty="0" smtClean="0">
                  <a:latin typeface="Georgia"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5313" y="3873626"/>
                <a:ext cx="8895295" cy="1536574"/>
              </a:xfrm>
              <a:prstGeom prst="rect">
                <a:avLst/>
              </a:prstGeom>
              <a:blipFill rotWithShape="1">
                <a:blip r:embed="rId5"/>
                <a:stretch>
                  <a:fillRect l="-754" t="-23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5312" y="5397626"/>
                <a:ext cx="8895295" cy="1536574"/>
              </a:xfrm>
              <a:prstGeom prst="rect">
                <a:avLst/>
              </a:prstGeom>
              <a:noFill/>
            </p:spPr>
            <p:txBody>
              <a:bodyPr wrap="square" rtlCol="0">
                <a:spAutoFit/>
              </a:bodyPr>
              <a:lstStyle/>
              <a:p>
                <a:pPr>
                  <a:spcBef>
                    <a:spcPts val="600"/>
                  </a:spcBef>
                  <a:spcAft>
                    <a:spcPts val="600"/>
                  </a:spcAft>
                </a:pPr>
                <a:r>
                  <a:rPr lang="en-US" sz="2000" dirty="0" smtClean="0">
                    <a:latin typeface="Georgia" pitchFamily="18" charset="0"/>
                  </a:rPr>
                  <a:t>For UWB and camera fusion</a:t>
                </a:r>
              </a:p>
              <a:p>
                <a:pPr>
                  <a:spcBef>
                    <a:spcPts val="600"/>
                  </a:spcBef>
                  <a:spcAft>
                    <a:spcPts val="600"/>
                  </a:spcAft>
                </a:pPr>
                <a14:m>
                  <m:oMathPara xmlns:m="http://schemas.openxmlformats.org/officeDocument/2006/math">
                    <m:oMathParaPr>
                      <m:jc m:val="centerGroup"/>
                    </m:oMathParaPr>
                    <m:oMath xmlns:m="http://schemas.openxmlformats.org/officeDocument/2006/math">
                      <m:r>
                        <a:rPr lang="en-US" sz="2000" b="1" i="0" smtClean="0">
                          <a:latin typeface="Cambria Math"/>
                        </a:rPr>
                        <m:t>𝐙</m:t>
                      </m:r>
                      <m:r>
                        <a:rPr lang="en-US" sz="2000" b="1" i="0" smtClean="0">
                          <a:latin typeface="Cambria Math"/>
                        </a:rPr>
                        <m:t>,</m:t>
                      </m:r>
                      <m:r>
                        <a:rPr lang="en-US" sz="2000" b="1" i="0" smtClean="0">
                          <a:latin typeface="Cambria Math"/>
                        </a:rPr>
                        <m:t>𝐎</m:t>
                      </m:r>
                      <m:r>
                        <a:rPr lang="en-US" sz="2000" b="1" i="0" smtClean="0">
                          <a:latin typeface="Cambria Math"/>
                        </a:rPr>
                        <m:t>,</m:t>
                      </m:r>
                      <m:r>
                        <a:rPr lang="en-US" sz="2000" b="1" i="0" smtClean="0">
                          <a:latin typeface="Cambria Math"/>
                        </a:rPr>
                        <m:t>𝐑</m:t>
                      </m:r>
                      <m:r>
                        <a:rPr lang="en-US" sz="2000" b="0" i="0" smtClean="0">
                          <a:latin typeface="Cambria Math"/>
                        </a:rPr>
                        <m:t>= </m:t>
                      </m:r>
                      <m:d>
                        <m:dPr>
                          <m:begChr m:val="{"/>
                          <m:endChr m:val=""/>
                          <m:ctrlPr>
                            <a:rPr lang="en-US" sz="2000" b="0" i="1" smtClean="0">
                              <a:latin typeface="Cambria Math"/>
                            </a:rPr>
                          </m:ctrlPr>
                        </m:dPr>
                        <m:e>
                          <m:eqArr>
                            <m:eqArrPr>
                              <m:ctrlPr>
                                <a:rPr lang="en-US" sz="2000" b="0" i="1" smtClean="0">
                                  <a:latin typeface="Cambria Math"/>
                                </a:rPr>
                              </m:ctrlPr>
                            </m:eqArrPr>
                            <m:e>
                              <m:sSub>
                                <m:sSubPr>
                                  <m:ctrlPr>
                                    <a:rPr lang="en-US" sz="2000" b="0" i="1" smtClean="0">
                                      <a:latin typeface="Cambria Math"/>
                                    </a:rPr>
                                  </m:ctrlPr>
                                </m:sSubPr>
                                <m:e>
                                  <m:r>
                                    <a:rPr lang="en-US" sz="2000" b="1" i="0" smtClean="0">
                                      <a:latin typeface="Cambria Math"/>
                                    </a:rPr>
                                    <m:t>𝐙</m:t>
                                  </m:r>
                                </m:e>
                                <m:sub>
                                  <m:r>
                                    <m:rPr>
                                      <m:sty m:val="p"/>
                                    </m:rPr>
                                    <a:rPr lang="en-US" sz="2000" b="0" i="0" smtClean="0">
                                      <a:latin typeface="Cambria Math"/>
                                    </a:rPr>
                                    <m:t>u</m:t>
                                  </m:r>
                                </m:sub>
                              </m:sSub>
                              <m:r>
                                <a:rPr lang="en-US" sz="2000" b="0" i="0" smtClean="0">
                                  <a:latin typeface="Cambria Math"/>
                                </a:rPr>
                                <m:t>,</m:t>
                              </m:r>
                              <m:sSub>
                                <m:sSubPr>
                                  <m:ctrlPr>
                                    <a:rPr lang="en-US" sz="2000" b="0" i="1" smtClean="0">
                                      <a:latin typeface="Cambria Math"/>
                                    </a:rPr>
                                  </m:ctrlPr>
                                </m:sSubPr>
                                <m:e>
                                  <m:r>
                                    <a:rPr lang="en-US" sz="2000" b="1" i="0" smtClean="0">
                                      <a:latin typeface="Cambria Math"/>
                                    </a:rPr>
                                    <m:t>𝐎</m:t>
                                  </m:r>
                                </m:e>
                                <m:sub>
                                  <m:r>
                                    <m:rPr>
                                      <m:sty m:val="p"/>
                                    </m:rPr>
                                    <a:rPr lang="en-US" sz="2000" b="0" i="0" smtClean="0">
                                      <a:latin typeface="Cambria Math"/>
                                    </a:rPr>
                                    <m:t>u</m:t>
                                  </m:r>
                                </m:sub>
                              </m:sSub>
                              <m:r>
                                <a:rPr lang="en-US" sz="2000" b="0" i="0" smtClean="0">
                                  <a:latin typeface="Cambria Math"/>
                                </a:rPr>
                                <m:t>,</m:t>
                              </m:r>
                              <m:sSub>
                                <m:sSubPr>
                                  <m:ctrlPr>
                                    <a:rPr lang="en-US" sz="2000" b="0" i="1" smtClean="0">
                                      <a:latin typeface="Cambria Math"/>
                                    </a:rPr>
                                  </m:ctrlPr>
                                </m:sSubPr>
                                <m:e>
                                  <m:r>
                                    <a:rPr lang="en-US" sz="2000" b="1" i="0" smtClean="0">
                                      <a:latin typeface="Cambria Math"/>
                                    </a:rPr>
                                    <m:t>𝐑</m:t>
                                  </m:r>
                                </m:e>
                                <m:sub>
                                  <m:r>
                                    <m:rPr>
                                      <m:sty m:val="p"/>
                                    </m:rPr>
                                    <a:rPr lang="en-US" sz="2000" b="0" i="0" smtClean="0">
                                      <a:latin typeface="Cambria Math"/>
                                    </a:rPr>
                                    <m:t>u</m:t>
                                  </m:r>
                                </m:sub>
                              </m:sSub>
                              <m:r>
                                <a:rPr lang="en-US" sz="2000" b="0" i="0" smtClean="0">
                                  <a:latin typeface="Cambria Math"/>
                                </a:rPr>
                                <m:t>          </m:t>
                              </m:r>
                              <m:r>
                                <m:rPr>
                                  <m:sty m:val="p"/>
                                </m:rPr>
                                <a:rPr lang="en-US" sz="2000" b="0" i="0" smtClean="0">
                                  <a:latin typeface="Cambria Math"/>
                                </a:rPr>
                                <m:t>if</m:t>
                              </m:r>
                              <m:r>
                                <a:rPr lang="en-US" sz="2000" b="0" i="0" smtClean="0">
                                  <a:latin typeface="Cambria Math"/>
                                </a:rPr>
                                <m:t> </m:t>
                              </m:r>
                              <m:r>
                                <m:rPr>
                                  <m:sty m:val="p"/>
                                </m:rPr>
                                <a:rPr lang="en-US" sz="2000" b="0" i="0" smtClean="0">
                                  <a:latin typeface="Cambria Math"/>
                                </a:rPr>
                                <m:t>UWB</m:t>
                              </m:r>
                              <m:r>
                                <a:rPr lang="en-US" sz="2000" b="0" i="0" smtClean="0">
                                  <a:latin typeface="Cambria Math"/>
                                </a:rPr>
                                <m:t> </m:t>
                              </m:r>
                              <m:r>
                                <m:rPr>
                                  <m:sty m:val="p"/>
                                </m:rPr>
                                <a:rPr lang="en-US" sz="2000" b="0" i="0" smtClean="0">
                                  <a:latin typeface="Cambria Math"/>
                                </a:rPr>
                                <m:t>is</m:t>
                              </m:r>
                              <m:r>
                                <a:rPr lang="en-US" sz="2000" b="0" i="0" smtClean="0">
                                  <a:latin typeface="Cambria Math"/>
                                </a:rPr>
                                <m:t> </m:t>
                              </m:r>
                              <m:r>
                                <m:rPr>
                                  <m:sty m:val="p"/>
                                </m:rPr>
                                <a:rPr lang="en-US" sz="2000" b="0" i="0" smtClean="0">
                                  <a:latin typeface="Cambria Math"/>
                                </a:rPr>
                                <m:t>present</m:t>
                              </m:r>
                            </m:e>
                            <m:e>
                              <m:sSub>
                                <m:sSubPr>
                                  <m:ctrlPr>
                                    <a:rPr lang="en-US" sz="2000" i="1">
                                      <a:latin typeface="Cambria Math"/>
                                    </a:rPr>
                                  </m:ctrlPr>
                                </m:sSubPr>
                                <m:e>
                                  <m:r>
                                    <a:rPr lang="en-US" sz="2000" b="1">
                                      <a:latin typeface="Cambria Math"/>
                                    </a:rPr>
                                    <m:t>𝐙</m:t>
                                  </m:r>
                                </m:e>
                                <m:sub>
                                  <m:r>
                                    <a:rPr lang="en-US" sz="2000" b="0" i="1" smtClean="0">
                                      <a:latin typeface="Cambria Math"/>
                                    </a:rPr>
                                    <m:t>𝑐</m:t>
                                  </m:r>
                                </m:sub>
                              </m:sSub>
                              <m:r>
                                <a:rPr lang="en-US" sz="2000">
                                  <a:latin typeface="Cambria Math"/>
                                </a:rPr>
                                <m:t>,</m:t>
                              </m:r>
                              <m:sSub>
                                <m:sSubPr>
                                  <m:ctrlPr>
                                    <a:rPr lang="en-US" sz="2000" i="1" smtClean="0">
                                      <a:latin typeface="Cambria Math"/>
                                    </a:rPr>
                                  </m:ctrlPr>
                                </m:sSubPr>
                                <m:e>
                                  <m:r>
                                    <a:rPr lang="en-US" sz="2000" b="1">
                                      <a:latin typeface="Cambria Math"/>
                                    </a:rPr>
                                    <m:t>𝐎</m:t>
                                  </m:r>
                                </m:e>
                                <m:sub>
                                  <m:r>
                                    <a:rPr lang="en-US" sz="2000" b="0" i="1" smtClean="0">
                                      <a:latin typeface="Cambria Math"/>
                                    </a:rPr>
                                    <m:t>𝑐</m:t>
                                  </m:r>
                                </m:sub>
                              </m:sSub>
                              <m:r>
                                <a:rPr lang="en-US" sz="2000">
                                  <a:latin typeface="Cambria Math"/>
                                </a:rPr>
                                <m:t>,</m:t>
                              </m:r>
                              <m:sSub>
                                <m:sSubPr>
                                  <m:ctrlPr>
                                    <a:rPr lang="en-US" sz="2000" i="1">
                                      <a:latin typeface="Cambria Math"/>
                                    </a:rPr>
                                  </m:ctrlPr>
                                </m:sSubPr>
                                <m:e>
                                  <m:r>
                                    <a:rPr lang="en-US" sz="2000" b="1">
                                      <a:latin typeface="Cambria Math"/>
                                    </a:rPr>
                                    <m:t>𝐑</m:t>
                                  </m:r>
                                </m:e>
                                <m:sub>
                                  <m:r>
                                    <a:rPr lang="en-US" sz="2000" b="0" i="1" smtClean="0">
                                      <a:latin typeface="Cambria Math"/>
                                    </a:rPr>
                                    <m:t>𝑐</m:t>
                                  </m:r>
                                </m:sub>
                              </m:sSub>
                              <m:r>
                                <a:rPr lang="en-US" sz="2000">
                                  <a:latin typeface="Cambria Math"/>
                                </a:rPr>
                                <m:t>  </m:t>
                              </m:r>
                              <m:r>
                                <a:rPr lang="en-US" sz="2000" b="0" i="0" smtClean="0">
                                  <a:latin typeface="Cambria Math"/>
                                </a:rPr>
                                <m:t>     </m:t>
                              </m:r>
                              <m:r>
                                <m:rPr>
                                  <m:sty m:val="p"/>
                                </m:rPr>
                                <a:rPr lang="en-US" sz="2000">
                                  <a:latin typeface="Cambria Math"/>
                                </a:rPr>
                                <m:t>if</m:t>
                              </m:r>
                              <m:r>
                                <a:rPr lang="en-US" sz="2000">
                                  <a:latin typeface="Cambria Math"/>
                                </a:rPr>
                                <m:t> </m:t>
                              </m:r>
                              <m:r>
                                <m:rPr>
                                  <m:sty m:val="p"/>
                                </m:rPr>
                                <a:rPr lang="en-US" sz="2000" b="0" i="0" smtClean="0">
                                  <a:latin typeface="Cambria Math"/>
                                </a:rPr>
                                <m:t>camera</m:t>
                              </m:r>
                              <m:r>
                                <a:rPr lang="en-US" sz="2000">
                                  <a:latin typeface="Cambria Math"/>
                                </a:rPr>
                                <m:t> </m:t>
                              </m:r>
                              <m:r>
                                <m:rPr>
                                  <m:sty m:val="p"/>
                                </m:rPr>
                                <a:rPr lang="en-US" sz="2000">
                                  <a:latin typeface="Cambria Math"/>
                                </a:rPr>
                                <m:t>is</m:t>
                              </m:r>
                              <m:r>
                                <a:rPr lang="en-US" sz="2000">
                                  <a:latin typeface="Cambria Math"/>
                                </a:rPr>
                                <m:t> </m:t>
                              </m:r>
                              <m:r>
                                <m:rPr>
                                  <m:sty m:val="p"/>
                                </m:rPr>
                                <a:rPr lang="en-US" sz="2000">
                                  <a:latin typeface="Cambria Math"/>
                                </a:rPr>
                                <m:t>present</m:t>
                              </m:r>
                            </m:e>
                            <m:e>
                              <m:sSub>
                                <m:sSubPr>
                                  <m:ctrlPr>
                                    <a:rPr lang="en-US" sz="2000" i="1">
                                      <a:latin typeface="Cambria Math"/>
                                    </a:rPr>
                                  </m:ctrlPr>
                                </m:sSubPr>
                                <m:e>
                                  <m:r>
                                    <a:rPr lang="en-US" sz="2000" b="1">
                                      <a:latin typeface="Cambria Math"/>
                                    </a:rPr>
                                    <m:t>𝐙</m:t>
                                  </m:r>
                                </m:e>
                                <m:sub>
                                  <m:r>
                                    <a:rPr lang="en-US" sz="2000" b="0" i="1" smtClean="0">
                                      <a:latin typeface="Cambria Math"/>
                                    </a:rPr>
                                    <m:t>𝑢𝑐</m:t>
                                  </m:r>
                                </m:sub>
                              </m:sSub>
                              <m:r>
                                <a:rPr lang="en-US" sz="2000">
                                  <a:latin typeface="Cambria Math"/>
                                </a:rPr>
                                <m:t>,</m:t>
                              </m:r>
                              <m:sSub>
                                <m:sSubPr>
                                  <m:ctrlPr>
                                    <a:rPr lang="en-US" sz="2000" i="1">
                                      <a:latin typeface="Cambria Math"/>
                                    </a:rPr>
                                  </m:ctrlPr>
                                </m:sSubPr>
                                <m:e>
                                  <m:r>
                                    <a:rPr lang="en-US" sz="2000" b="1">
                                      <a:latin typeface="Cambria Math"/>
                                    </a:rPr>
                                    <m:t>𝐎</m:t>
                                  </m:r>
                                </m:e>
                                <m:sub>
                                  <m:r>
                                    <a:rPr lang="en-US" sz="2000" b="0" i="1" smtClean="0">
                                      <a:latin typeface="Cambria Math"/>
                                    </a:rPr>
                                    <m:t>𝑢𝑐</m:t>
                                  </m:r>
                                </m:sub>
                              </m:sSub>
                              <m:r>
                                <a:rPr lang="en-US" sz="2000">
                                  <a:latin typeface="Cambria Math"/>
                                </a:rPr>
                                <m:t>,</m:t>
                              </m:r>
                              <m:sSub>
                                <m:sSubPr>
                                  <m:ctrlPr>
                                    <a:rPr lang="en-US" sz="2000" i="1">
                                      <a:latin typeface="Cambria Math"/>
                                    </a:rPr>
                                  </m:ctrlPr>
                                </m:sSubPr>
                                <m:e>
                                  <m:r>
                                    <a:rPr lang="en-US" sz="2000" b="1">
                                      <a:latin typeface="Cambria Math"/>
                                    </a:rPr>
                                    <m:t>𝐑</m:t>
                                  </m:r>
                                </m:e>
                                <m:sub>
                                  <m:r>
                                    <a:rPr lang="en-US" sz="2000" b="0" i="1" smtClean="0">
                                      <a:latin typeface="Cambria Math"/>
                                    </a:rPr>
                                    <m:t>𝑢𝑐</m:t>
                                  </m:r>
                                </m:sub>
                              </m:sSub>
                              <m:r>
                                <a:rPr lang="en-US" sz="2000" b="0" i="0" smtClean="0">
                                  <a:latin typeface="Cambria Math"/>
                                </a:rPr>
                                <m:t>  </m:t>
                              </m:r>
                              <m:r>
                                <a:rPr lang="en-US" sz="2000">
                                  <a:latin typeface="Cambria Math"/>
                                </a:rPr>
                                <m:t> </m:t>
                              </m:r>
                              <m:r>
                                <m:rPr>
                                  <m:sty m:val="p"/>
                                </m:rPr>
                                <a:rPr lang="en-US" sz="2000">
                                  <a:latin typeface="Cambria Math"/>
                                </a:rPr>
                                <m:t>if</m:t>
                              </m:r>
                              <m:r>
                                <a:rPr lang="en-US" sz="2000">
                                  <a:latin typeface="Cambria Math"/>
                                </a:rPr>
                                <m:t> </m:t>
                              </m:r>
                              <m:r>
                                <m:rPr>
                                  <m:sty m:val="p"/>
                                </m:rPr>
                                <a:rPr lang="en-US" sz="2000" b="0" i="0" smtClean="0">
                                  <a:latin typeface="Cambria Math"/>
                                </a:rPr>
                                <m:t>both</m:t>
                              </m:r>
                              <m:r>
                                <a:rPr lang="en-US" sz="2000" b="0" i="0" smtClean="0">
                                  <a:latin typeface="Cambria Math"/>
                                </a:rPr>
                                <m:t> </m:t>
                              </m:r>
                              <m:r>
                                <m:rPr>
                                  <m:sty m:val="p"/>
                                </m:rPr>
                                <a:rPr lang="en-US" sz="2000" b="0" i="0" smtClean="0">
                                  <a:latin typeface="Cambria Math"/>
                                </a:rPr>
                                <m:t>are</m:t>
                              </m:r>
                              <m:r>
                                <a:rPr lang="en-US" sz="2000">
                                  <a:latin typeface="Cambria Math"/>
                                </a:rPr>
                                <m:t> </m:t>
                              </m:r>
                              <m:r>
                                <m:rPr>
                                  <m:sty m:val="p"/>
                                </m:rPr>
                                <a:rPr lang="en-US" sz="2000">
                                  <a:latin typeface="Cambria Math"/>
                                </a:rPr>
                                <m:t>present</m:t>
                              </m:r>
                            </m:e>
                          </m:eqArr>
                        </m:e>
                      </m:d>
                    </m:oMath>
                  </m:oMathPara>
                </a14:m>
                <a:endParaRPr lang="en-US" sz="2000" dirty="0" smtClean="0">
                  <a:latin typeface="Georgia"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65312" y="5397626"/>
                <a:ext cx="8895295" cy="1536574"/>
              </a:xfrm>
              <a:prstGeom prst="rect">
                <a:avLst/>
              </a:prstGeom>
              <a:blipFill rotWithShape="1">
                <a:blip r:embed="rId6"/>
                <a:stretch>
                  <a:fillRect l="-754" t="-2372"/>
                </a:stretch>
              </a:blipFill>
            </p:spPr>
            <p:txBody>
              <a:bodyPr/>
              <a:lstStyle/>
              <a:p>
                <a:r>
                  <a:rPr lang="en-US">
                    <a:noFill/>
                  </a:rPr>
                  <a:t> </a:t>
                </a:r>
              </a:p>
            </p:txBody>
          </p:sp>
        </mc:Fallback>
      </mc:AlternateContent>
    </p:spTree>
    <p:extLst>
      <p:ext uri="{BB962C8B-B14F-4D97-AF65-F5344CB8AC3E}">
        <p14:creationId xmlns:p14="http://schemas.microsoft.com/office/powerpoint/2010/main" val="678896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381000"/>
            <a:ext cx="9448800" cy="1066800"/>
          </a:xfrm>
        </p:spPr>
        <p:txBody>
          <a:bodyPr>
            <a:noAutofit/>
          </a:bodyPr>
          <a:lstStyle/>
          <a:p>
            <a:r>
              <a:rPr lang="en-US" sz="3200" b="1" dirty="0" smtClean="0">
                <a:latin typeface="Georgia" pitchFamily="18" charset="0"/>
                <a:ea typeface="ＭＳ Ｐゴシック" charset="-128"/>
                <a:cs typeface="Arial" pitchFamily="34" charset="0"/>
              </a:rPr>
              <a:t>Switching observation model </a:t>
            </a:r>
            <a:r>
              <a:rPr lang="en-US" sz="3200" b="1" dirty="0" err="1" smtClean="0">
                <a:latin typeface="Georgia" pitchFamily="18" charset="0"/>
                <a:ea typeface="ＭＳ Ｐゴシック" charset="-128"/>
                <a:cs typeface="Arial" pitchFamily="34" charset="0"/>
              </a:rPr>
              <a:t>Kalman</a:t>
            </a:r>
            <a:r>
              <a:rPr lang="en-US" sz="3200" b="1" dirty="0" smtClean="0">
                <a:latin typeface="Georgia" pitchFamily="18" charset="0"/>
                <a:ea typeface="ＭＳ Ｐゴシック" charset="-128"/>
                <a:cs typeface="Arial" pitchFamily="34" charset="0"/>
              </a:rPr>
              <a:t> filter</a:t>
            </a:r>
          </a:p>
        </p:txBody>
      </p:sp>
      <mc:AlternateContent xmlns:mc="http://schemas.openxmlformats.org/markup-compatibility/2006">
        <mc:Choice xmlns:a14="http://schemas.microsoft.com/office/drawing/2010/main" Requires="a14">
          <p:sp>
            <p:nvSpPr>
              <p:cNvPr id="13" name="TextBox 12"/>
              <p:cNvSpPr txBox="1"/>
              <p:nvPr/>
            </p:nvSpPr>
            <p:spPr>
              <a:xfrm>
                <a:off x="65314" y="2850700"/>
                <a:ext cx="8895295" cy="1728871"/>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The observation equations </a:t>
                </a:r>
                <a:r>
                  <a:rPr lang="en-US" b="1" i="1" dirty="0" smtClean="0">
                    <a:latin typeface="Georgia" pitchFamily="18" charset="0"/>
                  </a:rPr>
                  <a:t>g</a:t>
                </a:r>
                <a:r>
                  <a:rPr lang="en-US" dirty="0" smtClean="0">
                    <a:latin typeface="Georgia" pitchFamily="18" charset="0"/>
                  </a:rPr>
                  <a:t> shown in equation (6) is given by</a:t>
                </a:r>
              </a:p>
              <a:p>
                <a:pPr>
                  <a:spcBef>
                    <a:spcPts val="600"/>
                  </a:spcBef>
                  <a:spcAft>
                    <a:spcPts val="600"/>
                  </a:spcAft>
                </a:pPr>
                <a:r>
                  <a:rPr lang="en-US" b="0" dirty="0" smtClean="0">
                    <a:latin typeface="Georgia" pitchFamily="18" charset="0"/>
                  </a:rPr>
                  <a:t>                           </a:t>
                </a:r>
                <a:r>
                  <a:rPr lang="en-US" dirty="0">
                    <a:latin typeface="Georgia" pitchFamily="18" charset="0"/>
                  </a:rPr>
                  <a:t> </a:t>
                </a:r>
                <a:r>
                  <a:rPr lang="en-US" dirty="0" smtClean="0">
                    <a:latin typeface="Georgia" pitchFamily="18" charset="0"/>
                  </a:rPr>
                  <a:t> </a:t>
                </a:r>
                <a14:m>
                  <m:oMath xmlns:m="http://schemas.openxmlformats.org/officeDocument/2006/math">
                    <m:r>
                      <a:rPr lang="en-US" b="1" i="1" smtClean="0">
                        <a:latin typeface="Cambria Math"/>
                      </a:rPr>
                      <m:t>𝒈</m:t>
                    </m:r>
                    <m:r>
                      <a:rPr lang="en-US" i="0">
                        <a:latin typeface="Cambria Math"/>
                      </a:rPr>
                      <m:t>= </m:t>
                    </m:r>
                    <m:d>
                      <m:dPr>
                        <m:begChr m:val="["/>
                        <m:endChr m:val="]"/>
                        <m:ctrlPr>
                          <a:rPr lang="en-US" i="1">
                            <a:latin typeface="Cambria Math"/>
                          </a:rPr>
                        </m:ctrlPr>
                      </m:dPr>
                      <m:e>
                        <m:m>
                          <m:mPr>
                            <m:mcs>
                              <m:mc>
                                <m:mcPr>
                                  <m:count m:val="1"/>
                                  <m:mcJc m:val="center"/>
                                </m:mcPr>
                              </m:mc>
                            </m:mcs>
                            <m:ctrlPr>
                              <a:rPr lang="en-US" i="1" smtClean="0">
                                <a:latin typeface="Cambria Math"/>
                              </a:rPr>
                            </m:ctrlPr>
                          </m:mPr>
                          <m:mr>
                            <m:e>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m:rPr>
                                      <m:sty m:val="p"/>
                                    </m:rPr>
                                    <a:rPr lang="en-US" b="0" i="1" smtClean="0">
                                      <a:latin typeface="Cambria Math"/>
                                      <a:ea typeface="Cambria Math"/>
                                    </a:rPr>
                                    <m:t>u</m:t>
                                  </m:r>
                                </m:sup>
                              </m:sSubSup>
                              <m:r>
                                <a:rPr lang="en-US" b="1" i="1">
                                  <a:latin typeface="Cambria Math"/>
                                </a:rPr>
                                <m:t>=</m:t>
                              </m:r>
                              <m:sSubSup>
                                <m:sSubSupPr>
                                  <m:ctrlPr>
                                    <a:rPr lang="en-US" b="1" i="1" smtClean="0">
                                      <a:latin typeface="Cambria Math"/>
                                    </a:rPr>
                                  </m:ctrlPr>
                                </m:sSubSupPr>
                                <m:e>
                                  <m:r>
                                    <a:rPr lang="en-US" b="1" i="1" smtClean="0">
                                      <a:latin typeface="Cambria Math"/>
                                    </a:rPr>
                                    <m:t>𝒙</m:t>
                                  </m:r>
                                </m:e>
                                <m:sub>
                                  <m:r>
                                    <a:rPr lang="en-US" i="1">
                                      <a:latin typeface="Cambria Math"/>
                                    </a:rPr>
                                    <m:t>𝑡</m:t>
                                  </m:r>
                                </m:sub>
                                <m:sup>
                                  <m:r>
                                    <m:rPr>
                                      <m:sty m:val="p"/>
                                    </m:rPr>
                                    <a:rPr lang="en-US" b="0" i="1" smtClean="0">
                                      <a:latin typeface="Cambria Math"/>
                                    </a:rPr>
                                    <m:t>u</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𝑥</m:t>
                                      </m:r>
                                    </m:sub>
                                    <m:sup>
                                      <m:r>
                                        <m:rPr>
                                          <m:sty m:val="p"/>
                                        </m:rPr>
                                        <a:rPr lang="en-US" b="0" i="1" smtClean="0">
                                          <a:latin typeface="Cambria Math"/>
                                          <a:ea typeface="Cambria Math"/>
                                        </a:rPr>
                                        <m:t>u</m:t>
                                      </m:r>
                                    </m:sup>
                                  </m:sSubSup>
                                </m:sub>
                                <m:sup/>
                              </m:sSubSup>
                              <m:r>
                                <a:rPr lang="en-US">
                                  <a:latin typeface="Cambria Math"/>
                                  <a:ea typeface="Cambria Math"/>
                                </a:rPr>
                                <m:t>)</m:t>
                              </m:r>
                            </m:e>
                          </m:mr>
                          <m:m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u</m:t>
                                  </m:r>
                                </m:sup>
                              </m:sSubSup>
                              <m:r>
                                <a:rPr lang="en-US" b="1" i="1">
                                  <a:latin typeface="Cambria Math"/>
                                </a:rPr>
                                <m:t>=</m:t>
                              </m:r>
                              <m:sSubSup>
                                <m:sSubSupPr>
                                  <m:ctrlPr>
                                    <a:rPr lang="en-US" b="1" i="1">
                                      <a:latin typeface="Cambria Math"/>
                                    </a:rPr>
                                  </m:ctrlPr>
                                </m:sSubSupPr>
                                <m:e>
                                  <m:r>
                                    <a:rPr lang="en-US" b="1" i="1">
                                      <a:latin typeface="Cambria Math"/>
                                    </a:rPr>
                                    <m:t>𝒚</m:t>
                                  </m:r>
                                </m:e>
                                <m:sub>
                                  <m:r>
                                    <a:rPr lang="en-US" i="1">
                                      <a:latin typeface="Cambria Math"/>
                                    </a:rPr>
                                    <m:t>𝑡</m:t>
                                  </m:r>
                                </m:sub>
                                <m:sup>
                                  <m:r>
                                    <m:rPr>
                                      <m:sty m:val="p"/>
                                    </m:rPr>
                                    <a:rPr lang="en-US" b="0" i="1" smtClean="0">
                                      <a:latin typeface="Cambria Math"/>
                                    </a:rPr>
                                    <m:t>u</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𝑦</m:t>
                                      </m:r>
                                    </m:sub>
                                    <m:sup>
                                      <m:r>
                                        <m:rPr>
                                          <m:sty m:val="p"/>
                                        </m:rPr>
                                        <a:rPr lang="en-US" b="0" i="1" smtClean="0">
                                          <a:latin typeface="Cambria Math"/>
                                          <a:ea typeface="Cambria Math"/>
                                        </a:rPr>
                                        <m:t>u</m:t>
                                      </m:r>
                                    </m:sup>
                                  </m:sSubSup>
                                </m:sub>
                                <m:sup/>
                              </m:sSubSup>
                              <m:r>
                                <a:rPr lang="en-US">
                                  <a:latin typeface="Cambria Math"/>
                                  <a:ea typeface="Cambria Math"/>
                                </a:rPr>
                                <m:t>)</m:t>
                              </m:r>
                            </m:e>
                          </m:mr>
                        </m:m>
                      </m:e>
                    </m:d>
                  </m:oMath>
                </a14:m>
                <a:r>
                  <a:rPr lang="en-US" dirty="0" smtClean="0">
                    <a:latin typeface="Georgia" pitchFamily="18" charset="0"/>
                  </a:rPr>
                  <a:t>                   	            (20)</a:t>
                </a:r>
              </a:p>
              <a:p>
                <a:r>
                  <a:rPr lang="en-US" dirty="0" smtClean="0">
                    <a:latin typeface="Georgia" pitchFamily="18" charset="0"/>
                  </a:rPr>
                  <a:t>where </a:t>
                </a:r>
                <a14:m>
                  <m:oMath xmlns:m="http://schemas.openxmlformats.org/officeDocument/2006/math">
                    <m:r>
                      <a:rPr lang="en-US">
                        <a:latin typeface="Cambria Math"/>
                        <a:ea typeface="Cambria Math"/>
                      </a:rPr>
                      <m:t>Ɲ</m:t>
                    </m:r>
                    <m:d>
                      <m:dPr>
                        <m:ctrlPr>
                          <a:rPr lang="en-US" i="1">
                            <a:latin typeface="Cambria Math"/>
                            <a:ea typeface="Cambria Math"/>
                          </a:rPr>
                        </m:ctrlPr>
                      </m:dPr>
                      <m:e>
                        <m:r>
                          <a:rPr lang="en-US">
                            <a:latin typeface="Cambria Math"/>
                            <a:ea typeface="Cambria Math"/>
                          </a:rPr>
                          <m:t>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𝑥</m:t>
                                </m:r>
                              </m:sub>
                              <m:sup>
                                <m:r>
                                  <m:rPr>
                                    <m:sty m:val="p"/>
                                  </m:rPr>
                                  <a:rPr lang="en-US" b="0" i="1" smtClean="0">
                                    <a:latin typeface="Cambria Math"/>
                                    <a:ea typeface="Cambria Math"/>
                                  </a:rPr>
                                  <m:t>u</m:t>
                                </m:r>
                              </m:sup>
                            </m:sSubSup>
                          </m:sub>
                          <m:sup/>
                        </m:sSubSup>
                      </m:e>
                    </m:d>
                    <m:r>
                      <m:rPr>
                        <m:sty m:val="p"/>
                      </m:rPr>
                      <a:rPr lang="en-US" b="0" i="0" smtClean="0">
                        <a:latin typeface="Cambria Math"/>
                        <a:ea typeface="Cambria Math"/>
                      </a:rPr>
                      <m:t>and</m:t>
                    </m:r>
                    <m:r>
                      <a:rPr lang="en-US" b="0" i="0" smtClean="0">
                        <a:latin typeface="Cambria Math"/>
                        <a:ea typeface="Cambria Math"/>
                      </a:rPr>
                      <m:t> Ɲ</m:t>
                    </m:r>
                    <m:d>
                      <m:dPr>
                        <m:ctrlPr>
                          <a:rPr lang="en-US" i="1">
                            <a:latin typeface="Cambria Math"/>
                            <a:ea typeface="Cambria Math"/>
                          </a:rPr>
                        </m:ctrlPr>
                      </m:dPr>
                      <m:e>
                        <m:r>
                          <a:rPr lang="en-US">
                            <a:latin typeface="Cambria Math"/>
                            <a:ea typeface="Cambria Math"/>
                          </a:rPr>
                          <m:t>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𝑦</m:t>
                                </m:r>
                              </m:sub>
                              <m:sup>
                                <m:r>
                                  <m:rPr>
                                    <m:sty m:val="p"/>
                                  </m:rPr>
                                  <a:rPr lang="en-US" i="1" smtClean="0">
                                    <a:latin typeface="Cambria Math"/>
                                    <a:ea typeface="Cambria Math"/>
                                  </a:rPr>
                                  <m:t>u</m:t>
                                </m:r>
                              </m:sup>
                            </m:sSubSup>
                          </m:sub>
                          <m:sup/>
                        </m:sSubSup>
                      </m:e>
                    </m:d>
                  </m:oMath>
                </a14:m>
                <a:r>
                  <a:rPr lang="en-US" dirty="0" smtClean="0">
                    <a:latin typeface="Georgia" pitchFamily="18" charset="0"/>
                  </a:rPr>
                  <a:t> are Gaussian measurement noises</a:t>
                </a:r>
                <a:endParaRPr lang="en-US" dirty="0">
                  <a:latin typeface="Georgia"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65314" y="2850700"/>
                <a:ext cx="8895295" cy="1728871"/>
              </a:xfrm>
              <a:prstGeom prst="rect">
                <a:avLst/>
              </a:prstGeom>
              <a:blipFill rotWithShape="1">
                <a:blip r:embed="rId4"/>
                <a:stretch>
                  <a:fillRect l="-617" t="-17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65314" y="1227853"/>
                <a:ext cx="8877152" cy="1518942"/>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When measurements are received from UWB, equation (5) can be written as</a:t>
                </a:r>
              </a:p>
              <a:p>
                <a:pPr>
                  <a:spcBef>
                    <a:spcPts val="600"/>
                  </a:spcBef>
                  <a:spcAft>
                    <a:spcPts val="600"/>
                  </a:spcAft>
                </a:pPr>
                <a:r>
                  <a:rPr lang="en-US" b="0" dirty="0" smtClean="0">
                    <a:latin typeface="Georgia" pitchFamily="18" charset="0"/>
                  </a:rPr>
                  <a:t>                             </a:t>
                </a:r>
                <a14:m>
                  <m:oMath xmlns:m="http://schemas.openxmlformats.org/officeDocument/2006/math">
                    <m:sSub>
                      <m:sSubPr>
                        <m:ctrlPr>
                          <a:rPr lang="en-US" b="1" i="1" smtClean="0">
                            <a:latin typeface="Cambria Math"/>
                          </a:rPr>
                        </m:ctrlPr>
                      </m:sSubPr>
                      <m:e>
                        <m:r>
                          <a:rPr lang="en-US" b="1" i="0" smtClean="0">
                            <a:latin typeface="Cambria Math"/>
                          </a:rPr>
                          <m:t>𝐙</m:t>
                        </m:r>
                      </m:e>
                      <m:sub>
                        <m:r>
                          <a:rPr lang="en-US" b="0" i="1" smtClean="0">
                            <a:latin typeface="Cambria Math"/>
                          </a:rPr>
                          <m:t>𝑢</m:t>
                        </m:r>
                      </m:sub>
                    </m:sSub>
                    <m:r>
                      <a:rPr lang="en-US" b="0" i="0">
                        <a:latin typeface="Cambria Math"/>
                      </a:rPr>
                      <m:t>=</m:t>
                    </m:r>
                    <m:r>
                      <a:rPr lang="en-US" i="0">
                        <a:latin typeface="Cambria Math"/>
                      </a:rPr>
                      <m:t> </m:t>
                    </m:r>
                    <m:d>
                      <m:dPr>
                        <m:begChr m:val="["/>
                        <m:endChr m:val="]"/>
                        <m:ctrlPr>
                          <a:rPr lang="en-US" i="1">
                            <a:latin typeface="Cambria Math"/>
                          </a:rPr>
                        </m:ctrlPr>
                      </m:dPr>
                      <m:e>
                        <m:m>
                          <m:mPr>
                            <m:mcs>
                              <m:mc>
                                <m:mcPr>
                                  <m:count m:val="1"/>
                                  <m:mcJc m:val="center"/>
                                </m:mcPr>
                              </m:mc>
                            </m:mcs>
                            <m:ctrlPr>
                              <a:rPr lang="en-US" i="1" smtClean="0">
                                <a:latin typeface="Cambria Math"/>
                              </a:rPr>
                            </m:ctrlPr>
                          </m:mPr>
                          <m:m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𝒙</m:t>
                                      </m:r>
                                    </m:e>
                                  </m:acc>
                                </m:e>
                                <m:sub>
                                  <m:r>
                                    <a:rPr lang="en-US" i="1">
                                      <a:latin typeface="Cambria Math"/>
                                      <a:ea typeface="Cambria Math"/>
                                    </a:rPr>
                                    <m:t>𝑡</m:t>
                                  </m:r>
                                </m:sub>
                                <m:sup>
                                  <m:r>
                                    <m:rPr>
                                      <m:sty m:val="p"/>
                                    </m:rPr>
                                    <a:rPr lang="en-US" b="0" i="1" smtClean="0">
                                      <a:latin typeface="Cambria Math"/>
                                      <a:ea typeface="Cambria Math"/>
                                    </a:rPr>
                                    <m:t>u</m:t>
                                  </m:r>
                                </m:sup>
                              </m:sSubSup>
                            </m:e>
                          </m:mr>
                          <m:m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u</m:t>
                                  </m:r>
                                </m:sup>
                              </m:sSubSup>
                            </m:e>
                          </m:mr>
                        </m:m>
                      </m:e>
                    </m:d>
                  </m:oMath>
                </a14:m>
                <a:r>
                  <a:rPr lang="en-US" dirty="0" smtClean="0">
                    <a:latin typeface="Georgia" pitchFamily="18" charset="0"/>
                  </a:rPr>
                  <a:t>                                                                  (19)</a:t>
                </a:r>
              </a:p>
              <a:p>
                <a:pPr>
                  <a:spcBef>
                    <a:spcPts val="600"/>
                  </a:spcBef>
                  <a:spcAft>
                    <a:spcPts val="600"/>
                  </a:spcAft>
                </a:pPr>
                <a:r>
                  <a:rPr lang="en-US" kern="0" dirty="0" smtClean="0">
                    <a:latin typeface="Georgia" pitchFamily="18" charset="0"/>
                  </a:rPr>
                  <a:t>where </a:t>
                </a:r>
                <a14:m>
                  <m:oMath xmlns:m="http://schemas.openxmlformats.org/officeDocument/2006/math">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m:rPr>
                            <m:sty m:val="p"/>
                          </m:rPr>
                          <a:rPr lang="en-US" b="0" i="1" smtClean="0">
                            <a:latin typeface="Cambria Math"/>
                            <a:ea typeface="Cambria Math"/>
                          </a:rPr>
                          <m:t>u</m:t>
                        </m:r>
                      </m:sup>
                    </m:sSubSup>
                    <m:r>
                      <a:rPr lang="en-US" b="0" i="1" smtClean="0">
                        <a:latin typeface="Cambria Math"/>
                        <a:ea typeface="Cambria Math"/>
                      </a:rPr>
                      <m:t>,</m:t>
                    </m:r>
                    <m:sSubSup>
                      <m:sSubSupPr>
                        <m:ctrlPr>
                          <a:rPr lang="en-US" i="1" smtClean="0">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u</m:t>
                        </m:r>
                      </m:sup>
                    </m:sSubSup>
                  </m:oMath>
                </a14:m>
                <a:r>
                  <a:rPr lang="en-US" kern="0" dirty="0" smtClean="0">
                    <a:latin typeface="Georgia" pitchFamily="18" charset="0"/>
                  </a:rPr>
                  <a:t> are the  raw measurements</a:t>
                </a:r>
                <a:endParaRPr lang="en-US" kern="0" dirty="0">
                  <a:latin typeface="Georgia"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65314" y="1227853"/>
                <a:ext cx="8877152" cy="1518942"/>
              </a:xfrm>
              <a:prstGeom prst="rect">
                <a:avLst/>
              </a:prstGeom>
              <a:blipFill rotWithShape="1">
                <a:blip r:embed="rId5"/>
                <a:stretch>
                  <a:fillRect l="-618" t="-2000" b="-4400"/>
                </a:stretch>
              </a:blipFill>
            </p:spPr>
            <p:txBody>
              <a:bodyPr/>
              <a:lstStyle/>
              <a:p>
                <a:r>
                  <a:rPr lang="en-US">
                    <a:noFill/>
                  </a:rPr>
                  <a:t> </a:t>
                </a:r>
              </a:p>
            </p:txBody>
          </p:sp>
        </mc:Fallback>
      </mc:AlternateContent>
      <p:sp>
        <p:nvSpPr>
          <p:cNvPr id="8" name="Rectangle 7"/>
          <p:cNvSpPr/>
          <p:nvPr/>
        </p:nvSpPr>
        <p:spPr>
          <a:xfrm>
            <a:off x="3208490" y="3305232"/>
            <a:ext cx="1295400" cy="819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65314" y="4797256"/>
                <a:ext cx="8895295" cy="1307474"/>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Here </a:t>
                </a:r>
                <a:r>
                  <a:rPr lang="en-US" b="1" dirty="0" err="1" smtClean="0">
                    <a:latin typeface="Georgia" pitchFamily="18" charset="0"/>
                  </a:rPr>
                  <a:t>O</a:t>
                </a:r>
                <a:r>
                  <a:rPr lang="en-US" baseline="-25000" dirty="0" err="1" smtClean="0">
                    <a:latin typeface="Georgia" pitchFamily="18" charset="0"/>
                  </a:rPr>
                  <a:t>u</a:t>
                </a:r>
                <a:r>
                  <a:rPr lang="en-US" b="1" dirty="0" smtClean="0">
                    <a:latin typeface="Georgia" pitchFamily="18" charset="0"/>
                  </a:rPr>
                  <a:t> </a:t>
                </a:r>
                <a:r>
                  <a:rPr lang="en-US" dirty="0" smtClean="0">
                    <a:latin typeface="Georgia" pitchFamily="18" charset="0"/>
                  </a:rPr>
                  <a:t>and </a:t>
                </a:r>
                <a:r>
                  <a:rPr lang="en-US" b="1" dirty="0" err="1" smtClean="0">
                    <a:latin typeface="Georgia" pitchFamily="18" charset="0"/>
                  </a:rPr>
                  <a:t>R</a:t>
                </a:r>
                <a:r>
                  <a:rPr lang="en-US" baseline="-25000" dirty="0" err="1" smtClean="0">
                    <a:latin typeface="Georgia" pitchFamily="18" charset="0"/>
                  </a:rPr>
                  <a:t>u</a:t>
                </a:r>
                <a:r>
                  <a:rPr lang="en-US" b="1" dirty="0" smtClean="0">
                    <a:latin typeface="Georgia" pitchFamily="18" charset="0"/>
                  </a:rPr>
                  <a:t> </a:t>
                </a:r>
                <a:r>
                  <a:rPr lang="en-US" dirty="0" smtClean="0">
                    <a:latin typeface="Georgia" pitchFamily="18" charset="0"/>
                  </a:rPr>
                  <a:t>matrices in equations (7)-(9) are substituted by</a:t>
                </a:r>
              </a:p>
              <a:p>
                <a:pPr>
                  <a:spcBef>
                    <a:spcPts val="600"/>
                  </a:spcBef>
                  <a:spcAft>
                    <a:spcPts val="600"/>
                  </a:spcAft>
                </a:pPr>
                <a:r>
                  <a:rPr lang="en-US" b="1" dirty="0" smtClean="0">
                    <a:latin typeface="Georgia" pitchFamily="18" charset="0"/>
                  </a:rPr>
                  <a:t>                           </a:t>
                </a:r>
                <a14:m>
                  <m:oMath xmlns:m="http://schemas.openxmlformats.org/officeDocument/2006/math">
                    <m:r>
                      <a:rPr lang="en-US" b="1" i="0" smtClean="0">
                        <a:latin typeface="Cambria Math"/>
                      </a:rPr>
                      <m:t> </m:t>
                    </m:r>
                    <m:sSub>
                      <m:sSubPr>
                        <m:ctrlPr>
                          <a:rPr lang="en-US" b="1" i="1" smtClean="0">
                            <a:latin typeface="Cambria Math"/>
                          </a:rPr>
                        </m:ctrlPr>
                      </m:sSubPr>
                      <m:e>
                        <m:r>
                          <a:rPr lang="en-US" b="1" i="0" smtClean="0">
                            <a:latin typeface="Cambria Math"/>
                          </a:rPr>
                          <m:t>𝐎</m:t>
                        </m:r>
                      </m:e>
                      <m:sub>
                        <m:r>
                          <m:rPr>
                            <m:sty m:val="p"/>
                          </m:rPr>
                          <a:rPr lang="en-US" b="0" i="0" smtClean="0">
                            <a:latin typeface="Cambria Math"/>
                          </a:rPr>
                          <m:t>u</m:t>
                        </m:r>
                      </m:sub>
                    </m:sSub>
                    <m:r>
                      <a:rPr lang="en-US" b="0" i="0" smtClean="0">
                        <a:latin typeface="Cambria Math"/>
                      </a:rPr>
                      <m:t>= </m:t>
                    </m:r>
                    <m:d>
                      <m:dPr>
                        <m:begChr m:val="["/>
                        <m:endChr m:val="]"/>
                        <m:ctrlPr>
                          <a:rPr lang="en-US" b="0" i="1" smtClean="0">
                            <a:latin typeface="Cambria Math"/>
                          </a:rPr>
                        </m:ctrlPr>
                      </m:dPr>
                      <m:e>
                        <m:m>
                          <m:mPr>
                            <m:mcs>
                              <m:mc>
                                <m:mcPr>
                                  <m:count m:val="3"/>
                                  <m:mcJc m:val="center"/>
                                </m:mcPr>
                              </m:mc>
                            </m:mcs>
                            <m:ctrlPr>
                              <a:rPr lang="en-US" b="0" i="1" smtClean="0">
                                <a:latin typeface="Cambria Math"/>
                              </a:rPr>
                            </m:ctrlPr>
                          </m:mPr>
                          <m:mr>
                            <m:e>
                              <m:r>
                                <m:rPr>
                                  <m:brk m:alnAt="7"/>
                                </m:rPr>
                                <a:rPr lang="en-US" b="0" i="1" smtClean="0">
                                  <a:latin typeface="Cambria Math"/>
                                </a:rPr>
                                <m:t>1</m:t>
                              </m:r>
                            </m:e>
                            <m:e>
                              <m:r>
                                <a:rPr lang="en-US" b="0" i="1" smtClean="0">
                                  <a:latin typeface="Cambria Math"/>
                                </a:rPr>
                                <m:t>0</m:t>
                              </m:r>
                            </m:e>
                            <m:e>
                              <m:m>
                                <m:mPr>
                                  <m:mcs>
                                    <m:mc>
                                      <m:mcPr>
                                        <m:count m:val="2"/>
                                        <m:mcJc m:val="center"/>
                                      </m:mcPr>
                                    </m:mc>
                                  </m:mcs>
                                  <m:ctrlPr>
                                    <a:rPr lang="en-US" b="0" i="1" smtClean="0">
                                      <a:latin typeface="Cambria Math"/>
                                    </a:rPr>
                                  </m:ctrlPr>
                                </m:mPr>
                                <m:mr>
                                  <m:e>
                                    <m:r>
                                      <m:rPr>
                                        <m:brk m:alnAt="7"/>
                                      </m:rPr>
                                      <a:rPr lang="en-US" b="0" i="1" smtClean="0">
                                        <a:latin typeface="Cambria Math"/>
                                      </a:rPr>
                                      <m:t>0</m:t>
                                    </m:r>
                                  </m:e>
                                  <m:e>
                                    <m:r>
                                      <a:rPr lang="en-US" b="0" i="1" smtClean="0">
                                        <a:latin typeface="Cambria Math"/>
                                      </a:rPr>
                                      <m:t>0</m:t>
                                    </m:r>
                                  </m:e>
                                </m:mr>
                              </m:m>
                            </m:e>
                          </m:mr>
                          <m:mr>
                            <m:e>
                              <m:r>
                                <a:rPr lang="en-US" b="0" i="1" smtClean="0">
                                  <a:latin typeface="Cambria Math"/>
                                </a:rPr>
                                <m:t>0</m:t>
                              </m:r>
                            </m:e>
                            <m:e>
                              <m:r>
                                <a:rPr lang="en-US" b="0" i="1" smtClean="0">
                                  <a:latin typeface="Cambria Math"/>
                                </a:rPr>
                                <m:t>0</m:t>
                              </m:r>
                            </m:e>
                            <m:e>
                              <m:m>
                                <m:mPr>
                                  <m:mcs>
                                    <m:mc>
                                      <m:mcPr>
                                        <m:count m:val="2"/>
                                        <m:mcJc m:val="center"/>
                                      </m:mcPr>
                                    </m:mc>
                                  </m:mcs>
                                  <m:ctrlPr>
                                    <a:rPr lang="en-US" b="0" i="1" smtClean="0">
                                      <a:latin typeface="Cambria Math"/>
                                    </a:rPr>
                                  </m:ctrlPr>
                                </m:mPr>
                                <m:mr>
                                  <m:e>
                                    <m:r>
                                      <m:rPr>
                                        <m:brk m:alnAt="7"/>
                                      </m:rPr>
                                      <a:rPr lang="en-US" b="0" i="1" smtClean="0">
                                        <a:latin typeface="Cambria Math"/>
                                      </a:rPr>
                                      <m:t>1</m:t>
                                    </m:r>
                                  </m:e>
                                  <m:e>
                                    <m:r>
                                      <a:rPr lang="en-US" b="0" i="1" smtClean="0">
                                        <a:latin typeface="Cambria Math"/>
                                      </a:rPr>
                                      <m:t>0</m:t>
                                    </m:r>
                                  </m:e>
                                </m:mr>
                              </m:m>
                            </m:e>
                          </m:mr>
                        </m:m>
                      </m:e>
                    </m:d>
                  </m:oMath>
                </a14:m>
                <a:r>
                  <a:rPr lang="en-US" dirty="0" smtClean="0">
                    <a:latin typeface="Georgia" pitchFamily="18" charset="0"/>
                  </a:rPr>
                  <a:t>     and   </a:t>
                </a:r>
                <a14:m>
                  <m:oMath xmlns:m="http://schemas.openxmlformats.org/officeDocument/2006/math">
                    <m:sSub>
                      <m:sSubPr>
                        <m:ctrlPr>
                          <a:rPr lang="en-US" b="1" i="1" smtClean="0">
                            <a:latin typeface="Cambria Math"/>
                          </a:rPr>
                        </m:ctrlPr>
                      </m:sSubPr>
                      <m:e>
                        <m:r>
                          <a:rPr lang="en-US" b="1" i="0" smtClean="0">
                            <a:latin typeface="Cambria Math"/>
                          </a:rPr>
                          <m:t>𝐑</m:t>
                        </m:r>
                      </m:e>
                      <m:sub>
                        <m:r>
                          <m:rPr>
                            <m:sty m:val="p"/>
                          </m:rPr>
                          <a:rPr lang="en-US" b="0" i="0" smtClean="0">
                            <a:latin typeface="Cambria Math"/>
                          </a:rPr>
                          <m:t>u</m:t>
                        </m:r>
                      </m:sub>
                    </m:sSub>
                    <m:r>
                      <a:rPr lang="en-US" b="0" i="0" smtClean="0">
                        <a:latin typeface="Cambria Math"/>
                      </a:rPr>
                      <m:t>= </m:t>
                    </m:r>
                    <m:d>
                      <m:dPr>
                        <m:begChr m:val="["/>
                        <m:endChr m:val="]"/>
                        <m:ctrlPr>
                          <a:rPr lang="en-US" b="0" i="1" smtClean="0">
                            <a:latin typeface="Cambria Math"/>
                          </a:rPr>
                        </m:ctrlPr>
                      </m:dPr>
                      <m:e>
                        <m:m>
                          <m:mPr>
                            <m:mcs>
                              <m:mc>
                                <m:mcPr>
                                  <m:count m:val="2"/>
                                  <m:mcJc m:val="center"/>
                                </m:mcPr>
                              </m:mc>
                            </m:mcs>
                            <m:ctrlPr>
                              <a:rPr lang="en-US" b="0" i="1" smtClean="0">
                                <a:latin typeface="Cambria Math"/>
                              </a:rPr>
                            </m:ctrlPr>
                          </m:mPr>
                          <m:mr>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b="0" i="1" smtClean="0">
                                          <a:latin typeface="Cambria Math"/>
                                          <a:ea typeface="Cambria Math"/>
                                        </a:rPr>
                                        <m:t>u</m:t>
                                      </m:r>
                                    </m:sup>
                                  </m:sSubSup>
                                </m:sub>
                                <m:sup>
                                  <m:r>
                                    <a:rPr lang="en-US" b="0" i="1" smtClean="0">
                                      <a:latin typeface="Cambria Math"/>
                                      <a:ea typeface="Cambria Math"/>
                                    </a:rPr>
                                    <m:t>2</m:t>
                                  </m:r>
                                </m:sup>
                              </m:sSubSup>
                            </m:e>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b="0" i="1" smtClean="0">
                                          <a:latin typeface="Cambria Math"/>
                                          <a:ea typeface="Cambria Math"/>
                                        </a:rPr>
                                        <m:t>u</m:t>
                                      </m:r>
                                    </m:sup>
                                  </m:sSubSup>
                                  <m:r>
                                    <a:rPr lang="en-US" b="0" i="1" smtClean="0">
                                      <a:latin typeface="Cambria Math"/>
                                      <a:ea typeface="Cambria Math"/>
                                    </a:rPr>
                                    <m:t>,</m:t>
                                  </m:r>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𝑦</m:t>
                                      </m:r>
                                    </m:sub>
                                    <m:sup>
                                      <m:r>
                                        <m:rPr>
                                          <m:sty m:val="p"/>
                                        </m:rPr>
                                        <a:rPr lang="en-US" b="0" i="1" smtClean="0">
                                          <a:latin typeface="Cambria Math"/>
                                          <a:ea typeface="Cambria Math"/>
                                        </a:rPr>
                                        <m:t>u</m:t>
                                      </m:r>
                                    </m:sup>
                                  </m:sSubSup>
                                </m:sub>
                                <m:sup/>
                              </m:sSubSup>
                            </m:e>
                          </m:mr>
                          <m:mr>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b="0" i="1" smtClean="0">
                                          <a:latin typeface="Cambria Math"/>
                                          <a:ea typeface="Cambria Math"/>
                                        </a:rPr>
                                        <m:t>u</m:t>
                                      </m:r>
                                    </m:sup>
                                  </m:sSubSup>
                                  <m:r>
                                    <a:rPr lang="en-US" i="1">
                                      <a:latin typeface="Cambria Math"/>
                                      <a:ea typeface="Cambria Math"/>
                                    </a:rPr>
                                    <m:t>,</m:t>
                                  </m:r>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𝑦</m:t>
                                      </m:r>
                                    </m:sub>
                                    <m:sup>
                                      <m:r>
                                        <m:rPr>
                                          <m:sty m:val="p"/>
                                        </m:rPr>
                                        <a:rPr lang="en-US" b="0" i="1" smtClean="0">
                                          <a:latin typeface="Cambria Math"/>
                                          <a:ea typeface="Cambria Math"/>
                                        </a:rPr>
                                        <m:t>u</m:t>
                                      </m:r>
                                    </m:sup>
                                  </m:sSubSup>
                                </m:sub>
                                <m:sup/>
                              </m:sSubSup>
                            </m:e>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𝑦</m:t>
                                      </m:r>
                                    </m:sub>
                                    <m:sup>
                                      <m:r>
                                        <m:rPr>
                                          <m:sty m:val="p"/>
                                        </m:rPr>
                                        <a:rPr lang="en-US" b="0" i="1" smtClean="0">
                                          <a:latin typeface="Cambria Math"/>
                                          <a:ea typeface="Cambria Math"/>
                                        </a:rPr>
                                        <m:t>u</m:t>
                                      </m:r>
                                    </m:sup>
                                  </m:sSubSup>
                                </m:sub>
                                <m:sup>
                                  <m:r>
                                    <a:rPr lang="en-US" i="1">
                                      <a:latin typeface="Cambria Math"/>
                                      <a:ea typeface="Cambria Math"/>
                                    </a:rPr>
                                    <m:t>2</m:t>
                                  </m:r>
                                </m:sup>
                              </m:sSubSup>
                            </m:e>
                          </m:mr>
                        </m:m>
                      </m:e>
                    </m:d>
                  </m:oMath>
                </a14:m>
                <a:endParaRPr lang="en-US" dirty="0" smtClean="0">
                  <a:latin typeface="Georgia"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5314" y="4797256"/>
                <a:ext cx="8895295" cy="1307474"/>
              </a:xfrm>
              <a:prstGeom prst="rect">
                <a:avLst/>
              </a:prstGeom>
              <a:blipFill rotWithShape="1">
                <a:blip r:embed="rId6"/>
                <a:stretch>
                  <a:fillRect l="-617" t="-2336"/>
                </a:stretch>
              </a:blipFill>
            </p:spPr>
            <p:txBody>
              <a:bodyPr/>
              <a:lstStyle/>
              <a:p>
                <a:r>
                  <a:rPr lang="en-US">
                    <a:noFill/>
                  </a:rPr>
                  <a:t> </a:t>
                </a:r>
              </a:p>
            </p:txBody>
          </p:sp>
        </mc:Fallback>
      </mc:AlternateContent>
    </p:spTree>
    <p:extLst>
      <p:ext uri="{BB962C8B-B14F-4D97-AF65-F5344CB8AC3E}">
        <p14:creationId xmlns:p14="http://schemas.microsoft.com/office/powerpoint/2010/main" val="4261689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381000"/>
            <a:ext cx="9448800" cy="1066800"/>
          </a:xfrm>
        </p:spPr>
        <p:txBody>
          <a:bodyPr>
            <a:noAutofit/>
          </a:bodyPr>
          <a:lstStyle/>
          <a:p>
            <a:r>
              <a:rPr lang="en-US" sz="3200" b="1" dirty="0" smtClean="0">
                <a:latin typeface="Georgia" pitchFamily="18" charset="0"/>
                <a:ea typeface="ＭＳ Ｐゴシック" charset="-128"/>
                <a:cs typeface="Arial" pitchFamily="34" charset="0"/>
              </a:rPr>
              <a:t>Switching observation model </a:t>
            </a:r>
            <a:r>
              <a:rPr lang="en-US" sz="3200" b="1" dirty="0" err="1" smtClean="0">
                <a:latin typeface="Georgia" pitchFamily="18" charset="0"/>
                <a:ea typeface="ＭＳ Ｐゴシック" charset="-128"/>
                <a:cs typeface="Arial" pitchFamily="34" charset="0"/>
              </a:rPr>
              <a:t>Kalman</a:t>
            </a:r>
            <a:r>
              <a:rPr lang="en-US" sz="3200" b="1" dirty="0" smtClean="0">
                <a:latin typeface="Georgia" pitchFamily="18" charset="0"/>
                <a:ea typeface="ＭＳ Ｐゴシック" charset="-128"/>
                <a:cs typeface="Arial" pitchFamily="34" charset="0"/>
              </a:rPr>
              <a:t> filter</a:t>
            </a:r>
          </a:p>
        </p:txBody>
      </p:sp>
      <mc:AlternateContent xmlns:mc="http://schemas.openxmlformats.org/markup-compatibility/2006">
        <mc:Choice xmlns:a14="http://schemas.microsoft.com/office/drawing/2010/main" Requires="a14">
          <p:sp>
            <p:nvSpPr>
              <p:cNvPr id="13" name="TextBox 12"/>
              <p:cNvSpPr txBox="1"/>
              <p:nvPr/>
            </p:nvSpPr>
            <p:spPr>
              <a:xfrm>
                <a:off x="65314" y="2850700"/>
                <a:ext cx="8895295" cy="1929503"/>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The observation equations </a:t>
                </a:r>
                <a:r>
                  <a:rPr lang="en-US" b="1" i="1" dirty="0" smtClean="0">
                    <a:latin typeface="Georgia" pitchFamily="18" charset="0"/>
                  </a:rPr>
                  <a:t>g</a:t>
                </a:r>
                <a:r>
                  <a:rPr lang="en-US" dirty="0" smtClean="0">
                    <a:latin typeface="Georgia" pitchFamily="18" charset="0"/>
                  </a:rPr>
                  <a:t> shown in equation (6) is given by</a:t>
                </a:r>
              </a:p>
              <a:p>
                <a:pPr>
                  <a:spcBef>
                    <a:spcPts val="600"/>
                  </a:spcBef>
                  <a:spcAft>
                    <a:spcPts val="600"/>
                  </a:spcAft>
                </a:pPr>
                <a:r>
                  <a:rPr lang="en-US" b="0" dirty="0" smtClean="0">
                    <a:latin typeface="Georgia" pitchFamily="18" charset="0"/>
                  </a:rPr>
                  <a:t>                           </a:t>
                </a:r>
                <a:r>
                  <a:rPr lang="en-US" dirty="0">
                    <a:latin typeface="Georgia" pitchFamily="18" charset="0"/>
                  </a:rPr>
                  <a:t> </a:t>
                </a:r>
                <a:r>
                  <a:rPr lang="en-US" dirty="0" smtClean="0">
                    <a:latin typeface="Georgia" pitchFamily="18" charset="0"/>
                  </a:rPr>
                  <a:t> </a:t>
                </a:r>
                <a14:m>
                  <m:oMath xmlns:m="http://schemas.openxmlformats.org/officeDocument/2006/math">
                    <m:r>
                      <a:rPr lang="en-US" b="1" i="1" smtClean="0">
                        <a:latin typeface="Cambria Math"/>
                      </a:rPr>
                      <m:t>𝒈</m:t>
                    </m:r>
                    <m:r>
                      <a:rPr lang="en-US" i="0">
                        <a:latin typeface="Cambria Math"/>
                      </a:rPr>
                      <m:t>= </m:t>
                    </m:r>
                    <m:d>
                      <m:dPr>
                        <m:begChr m:val="["/>
                        <m:endChr m:val="]"/>
                        <m:ctrlPr>
                          <a:rPr lang="en-US" i="1">
                            <a:latin typeface="Cambria Math"/>
                          </a:rPr>
                        </m:ctrlPr>
                      </m:dPr>
                      <m:e>
                        <m:m>
                          <m:mPr>
                            <m:mcs>
                              <m:mc>
                                <m:mcPr>
                                  <m:count m:val="1"/>
                                  <m:mcJc m:val="center"/>
                                </m:mcPr>
                              </m:mc>
                            </m:mcs>
                            <m:ctrlPr>
                              <a:rPr lang="en-US" i="1" smtClean="0">
                                <a:latin typeface="Cambria Math"/>
                              </a:rPr>
                            </m:ctrlPr>
                          </m:mPr>
                          <m:mr>
                            <m:e>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m:rPr>
                                      <m:sty m:val="p"/>
                                    </m:rPr>
                                    <a:rPr lang="en-US" b="0" i="1" smtClean="0">
                                      <a:latin typeface="Cambria Math"/>
                                      <a:ea typeface="Cambria Math"/>
                                    </a:rPr>
                                    <m:t>l</m:t>
                                  </m:r>
                                </m:sup>
                              </m:sSubSup>
                              <m:r>
                                <a:rPr lang="en-US" b="1" i="1">
                                  <a:latin typeface="Cambria Math"/>
                                </a:rPr>
                                <m:t>=</m:t>
                              </m:r>
                              <m:sSubSup>
                                <m:sSubSupPr>
                                  <m:ctrlPr>
                                    <a:rPr lang="en-US" b="1" i="1" smtClean="0">
                                      <a:latin typeface="Cambria Math"/>
                                    </a:rPr>
                                  </m:ctrlPr>
                                </m:sSubSupPr>
                                <m:e>
                                  <m:r>
                                    <a:rPr lang="en-US" b="1" i="1" smtClean="0">
                                      <a:latin typeface="Cambria Math"/>
                                    </a:rPr>
                                    <m:t>𝒙</m:t>
                                  </m:r>
                                </m:e>
                                <m:sub>
                                  <m:r>
                                    <a:rPr lang="en-US" i="1">
                                      <a:latin typeface="Cambria Math"/>
                                    </a:rPr>
                                    <m:t>𝑡</m:t>
                                  </m:r>
                                </m:sub>
                                <m:sup>
                                  <m:r>
                                    <m:rPr>
                                      <m:sty m:val="p"/>
                                    </m:rPr>
                                    <a:rPr lang="en-US" b="0" i="1" smtClean="0">
                                      <a:latin typeface="Cambria Math"/>
                                    </a:rPr>
                                    <m:t>l</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𝑥</m:t>
                                      </m:r>
                                    </m:sub>
                                    <m:sup>
                                      <m:r>
                                        <m:rPr>
                                          <m:sty m:val="p"/>
                                        </m:rPr>
                                        <a:rPr lang="en-US" b="0" i="1" smtClean="0">
                                          <a:latin typeface="Cambria Math"/>
                                          <a:ea typeface="Cambria Math"/>
                                        </a:rPr>
                                        <m:t>l</m:t>
                                      </m:r>
                                    </m:sup>
                                  </m:sSubSup>
                                </m:sub>
                                <m:sup/>
                              </m:sSubSup>
                              <m:r>
                                <a:rPr lang="en-US">
                                  <a:latin typeface="Cambria Math"/>
                                  <a:ea typeface="Cambria Math"/>
                                </a:rPr>
                                <m:t>)</m:t>
                              </m:r>
                            </m:e>
                          </m:mr>
                          <m:m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l</m:t>
                                  </m:r>
                                </m:sup>
                              </m:sSubSup>
                              <m:r>
                                <a:rPr lang="en-US" b="1" i="1">
                                  <a:latin typeface="Cambria Math"/>
                                </a:rPr>
                                <m:t>=</m:t>
                              </m:r>
                              <m:sSubSup>
                                <m:sSubSupPr>
                                  <m:ctrlPr>
                                    <a:rPr lang="en-US" b="1" i="1">
                                      <a:latin typeface="Cambria Math"/>
                                    </a:rPr>
                                  </m:ctrlPr>
                                </m:sSubSupPr>
                                <m:e>
                                  <m:r>
                                    <a:rPr lang="en-US" b="1" i="1">
                                      <a:latin typeface="Cambria Math"/>
                                    </a:rPr>
                                    <m:t>𝒚</m:t>
                                  </m:r>
                                </m:e>
                                <m:sub>
                                  <m:r>
                                    <a:rPr lang="en-US" i="1">
                                      <a:latin typeface="Cambria Math"/>
                                    </a:rPr>
                                    <m:t>𝑡</m:t>
                                  </m:r>
                                </m:sub>
                                <m:sup>
                                  <m:r>
                                    <m:rPr>
                                      <m:sty m:val="p"/>
                                    </m:rPr>
                                    <a:rPr lang="en-US" b="0" i="1" smtClean="0">
                                      <a:latin typeface="Cambria Math"/>
                                    </a:rPr>
                                    <m:t>l</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𝑦</m:t>
                                      </m:r>
                                    </m:sub>
                                    <m:sup>
                                      <m:r>
                                        <m:rPr>
                                          <m:sty m:val="p"/>
                                        </m:rPr>
                                        <a:rPr lang="en-US" b="0" i="1" smtClean="0">
                                          <a:latin typeface="Cambria Math"/>
                                          <a:ea typeface="Cambria Math"/>
                                        </a:rPr>
                                        <m:t>l</m:t>
                                      </m:r>
                                    </m:sup>
                                  </m:sSubSup>
                                </m:sub>
                                <m:sup/>
                              </m:sSubSup>
                              <m:r>
                                <a:rPr lang="en-US">
                                  <a:latin typeface="Cambria Math"/>
                                  <a:ea typeface="Cambria Math"/>
                                </a:rPr>
                                <m:t>)</m:t>
                              </m:r>
                            </m:e>
                          </m:mr>
                        </m:m>
                      </m:e>
                    </m:d>
                  </m:oMath>
                </a14:m>
                <a:r>
                  <a:rPr lang="en-US" dirty="0" smtClean="0">
                    <a:latin typeface="Georgia" pitchFamily="18" charset="0"/>
                  </a:rPr>
                  <a:t>                                        (22)</a:t>
                </a:r>
              </a:p>
              <a:p>
                <a:r>
                  <a:rPr lang="en-US" dirty="0" smtClean="0">
                    <a:latin typeface="Georgia" pitchFamily="18" charset="0"/>
                  </a:rPr>
                  <a:t>where </a:t>
                </a:r>
                <a14:m>
                  <m:oMath xmlns:m="http://schemas.openxmlformats.org/officeDocument/2006/math">
                    <m:r>
                      <a:rPr lang="en-US">
                        <a:latin typeface="Cambria Math"/>
                        <a:ea typeface="Cambria Math"/>
                      </a:rPr>
                      <m:t>Ɲ</m:t>
                    </m:r>
                    <m:d>
                      <m:dPr>
                        <m:ctrlPr>
                          <a:rPr lang="en-US" i="1">
                            <a:latin typeface="Cambria Math"/>
                            <a:ea typeface="Cambria Math"/>
                          </a:rPr>
                        </m:ctrlPr>
                      </m:dPr>
                      <m:e>
                        <m:r>
                          <a:rPr lang="en-US">
                            <a:latin typeface="Cambria Math"/>
                            <a:ea typeface="Cambria Math"/>
                          </a:rPr>
                          <m:t>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𝑥</m:t>
                                </m:r>
                              </m:sub>
                              <m:sup>
                                <m:r>
                                  <m:rPr>
                                    <m:sty m:val="p"/>
                                  </m:rPr>
                                  <a:rPr lang="en-US" b="0" i="1" smtClean="0">
                                    <a:latin typeface="Cambria Math"/>
                                    <a:ea typeface="Cambria Math"/>
                                  </a:rPr>
                                  <m:t>l</m:t>
                                </m:r>
                              </m:sup>
                            </m:sSubSup>
                          </m:sub>
                          <m:sup/>
                        </m:sSubSup>
                      </m:e>
                    </m:d>
                    <m:r>
                      <m:rPr>
                        <m:sty m:val="p"/>
                      </m:rPr>
                      <a:rPr lang="en-US" b="0" i="0" smtClean="0">
                        <a:latin typeface="Cambria Math"/>
                        <a:ea typeface="Cambria Math"/>
                      </a:rPr>
                      <m:t>and</m:t>
                    </m:r>
                    <m:r>
                      <a:rPr lang="en-US" b="0" i="0" smtClean="0">
                        <a:latin typeface="Cambria Math"/>
                        <a:ea typeface="Cambria Math"/>
                      </a:rPr>
                      <m:t> Ɲ</m:t>
                    </m:r>
                    <m:d>
                      <m:dPr>
                        <m:ctrlPr>
                          <a:rPr lang="en-US" i="1">
                            <a:latin typeface="Cambria Math"/>
                            <a:ea typeface="Cambria Math"/>
                          </a:rPr>
                        </m:ctrlPr>
                      </m:dPr>
                      <m:e>
                        <m:r>
                          <a:rPr lang="en-US">
                            <a:latin typeface="Cambria Math"/>
                            <a:ea typeface="Cambria Math"/>
                          </a:rPr>
                          <m:t>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𝑦</m:t>
                                </m:r>
                              </m:sub>
                              <m:sup>
                                <m:r>
                                  <m:rPr>
                                    <m:sty m:val="p"/>
                                  </m:rPr>
                                  <a:rPr lang="en-US" i="1" smtClean="0">
                                    <a:latin typeface="Cambria Math"/>
                                    <a:ea typeface="Cambria Math"/>
                                  </a:rPr>
                                  <m:t>l</m:t>
                                </m:r>
                              </m:sup>
                            </m:sSubSup>
                          </m:sub>
                          <m:sup/>
                        </m:sSubSup>
                      </m:e>
                    </m:d>
                  </m:oMath>
                </a14:m>
                <a:r>
                  <a:rPr lang="en-US" dirty="0" smtClean="0">
                    <a:latin typeface="Georgia" pitchFamily="18" charset="0"/>
                  </a:rPr>
                  <a:t> are Gaussian measurement noises</a:t>
                </a:r>
                <a:endParaRPr lang="en-US" dirty="0">
                  <a:latin typeface="Georgia"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65314" y="2850700"/>
                <a:ext cx="8895295" cy="1929503"/>
              </a:xfrm>
              <a:prstGeom prst="rect">
                <a:avLst/>
              </a:prstGeom>
              <a:blipFill rotWithShape="1">
                <a:blip r:embed="rId4"/>
                <a:stretch>
                  <a:fillRect l="-617" t="-15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65314" y="1227853"/>
                <a:ext cx="8877152" cy="1583126"/>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When measurements are received from LADAR, equation (5) can be written as</a:t>
                </a:r>
              </a:p>
              <a:p>
                <a:pPr>
                  <a:spcBef>
                    <a:spcPts val="600"/>
                  </a:spcBef>
                  <a:spcAft>
                    <a:spcPts val="600"/>
                  </a:spcAft>
                </a:pPr>
                <a:r>
                  <a:rPr lang="en-US" b="0" dirty="0" smtClean="0">
                    <a:latin typeface="Georgia" pitchFamily="18" charset="0"/>
                  </a:rPr>
                  <a:t>                             </a:t>
                </a:r>
                <a14:m>
                  <m:oMath xmlns:m="http://schemas.openxmlformats.org/officeDocument/2006/math">
                    <m:sSub>
                      <m:sSubPr>
                        <m:ctrlPr>
                          <a:rPr lang="en-US" b="1" i="1" smtClean="0">
                            <a:latin typeface="Cambria Math"/>
                          </a:rPr>
                        </m:ctrlPr>
                      </m:sSubPr>
                      <m:e>
                        <m:r>
                          <a:rPr lang="en-US" b="1" i="0" smtClean="0">
                            <a:latin typeface="Cambria Math"/>
                          </a:rPr>
                          <m:t>𝐙</m:t>
                        </m:r>
                      </m:e>
                      <m:sub>
                        <m:r>
                          <m:rPr>
                            <m:sty m:val="p"/>
                          </m:rPr>
                          <a:rPr lang="en-US" b="0" i="0" smtClean="0">
                            <a:latin typeface="Cambria Math"/>
                          </a:rPr>
                          <m:t>l</m:t>
                        </m:r>
                      </m:sub>
                    </m:sSub>
                    <m:r>
                      <a:rPr lang="en-US" b="0" i="0">
                        <a:latin typeface="Cambria Math"/>
                      </a:rPr>
                      <m:t>=</m:t>
                    </m:r>
                    <m:r>
                      <a:rPr lang="en-US" i="0">
                        <a:latin typeface="Cambria Math"/>
                      </a:rPr>
                      <m:t> </m:t>
                    </m:r>
                    <m:d>
                      <m:dPr>
                        <m:begChr m:val="["/>
                        <m:endChr m:val="]"/>
                        <m:ctrlPr>
                          <a:rPr lang="en-US" i="1">
                            <a:latin typeface="Cambria Math"/>
                          </a:rPr>
                        </m:ctrlPr>
                      </m:dPr>
                      <m:e>
                        <m:m>
                          <m:mPr>
                            <m:mcs>
                              <m:mc>
                                <m:mcPr>
                                  <m:count m:val="1"/>
                                  <m:mcJc m:val="center"/>
                                </m:mcPr>
                              </m:mc>
                            </m:mcs>
                            <m:ctrlPr>
                              <a:rPr lang="en-US" i="1" smtClean="0">
                                <a:latin typeface="Cambria Math"/>
                              </a:rPr>
                            </m:ctrlPr>
                          </m:mPr>
                          <m:m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𝒙</m:t>
                                      </m:r>
                                    </m:e>
                                  </m:acc>
                                </m:e>
                                <m:sub>
                                  <m:r>
                                    <a:rPr lang="en-US" i="1">
                                      <a:latin typeface="Cambria Math"/>
                                      <a:ea typeface="Cambria Math"/>
                                    </a:rPr>
                                    <m:t>𝑡</m:t>
                                  </m:r>
                                </m:sub>
                                <m:sup>
                                  <m:r>
                                    <m:rPr>
                                      <m:sty m:val="p"/>
                                    </m:rPr>
                                    <a:rPr lang="en-US" b="0" i="1" smtClean="0">
                                      <a:latin typeface="Cambria Math"/>
                                      <a:ea typeface="Cambria Math"/>
                                    </a:rPr>
                                    <m:t>l</m:t>
                                  </m:r>
                                </m:sup>
                              </m:sSubSup>
                            </m:e>
                          </m:mr>
                          <m:m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l</m:t>
                                  </m:r>
                                </m:sup>
                              </m:sSubSup>
                            </m:e>
                          </m:mr>
                        </m:m>
                      </m:e>
                    </m:d>
                  </m:oMath>
                </a14:m>
                <a:r>
                  <a:rPr lang="en-US" dirty="0" smtClean="0">
                    <a:latin typeface="Georgia" pitchFamily="18" charset="0"/>
                  </a:rPr>
                  <a:t>                                                	                  (21)</a:t>
                </a:r>
              </a:p>
              <a:p>
                <a:pPr>
                  <a:spcBef>
                    <a:spcPts val="600"/>
                  </a:spcBef>
                  <a:spcAft>
                    <a:spcPts val="600"/>
                  </a:spcAft>
                </a:pPr>
                <a:r>
                  <a:rPr lang="en-US" kern="0" dirty="0" smtClean="0">
                    <a:latin typeface="Georgia" pitchFamily="18" charset="0"/>
                  </a:rPr>
                  <a:t>where </a:t>
                </a:r>
                <a14:m>
                  <m:oMath xmlns:m="http://schemas.openxmlformats.org/officeDocument/2006/math">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m:rPr>
                            <m:sty m:val="p"/>
                          </m:rPr>
                          <a:rPr lang="en-US" b="0" i="1" smtClean="0">
                            <a:latin typeface="Cambria Math"/>
                            <a:ea typeface="Cambria Math"/>
                          </a:rPr>
                          <m:t>l</m:t>
                        </m:r>
                      </m:sup>
                    </m:sSubSup>
                    <m:r>
                      <a:rPr lang="en-US" b="0" i="1" smtClean="0">
                        <a:latin typeface="Cambria Math"/>
                        <a:ea typeface="Cambria Math"/>
                      </a:rPr>
                      <m:t>,</m:t>
                    </m:r>
                    <m:sSubSup>
                      <m:sSubSupPr>
                        <m:ctrlPr>
                          <a:rPr lang="en-US" i="1" smtClean="0">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l</m:t>
                        </m:r>
                      </m:sup>
                    </m:sSubSup>
                  </m:oMath>
                </a14:m>
                <a:r>
                  <a:rPr lang="en-US" kern="0" dirty="0" smtClean="0">
                    <a:latin typeface="Georgia" pitchFamily="18" charset="0"/>
                  </a:rPr>
                  <a:t> are the  raw measurements</a:t>
                </a:r>
                <a:endParaRPr lang="en-US" kern="0" dirty="0">
                  <a:latin typeface="Georgia"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65314" y="1227853"/>
                <a:ext cx="8877152" cy="1583126"/>
              </a:xfrm>
              <a:prstGeom prst="rect">
                <a:avLst/>
              </a:prstGeom>
              <a:blipFill rotWithShape="1">
                <a:blip r:embed="rId5"/>
                <a:stretch>
                  <a:fillRect l="-618" t="-1923" b="-5769"/>
                </a:stretch>
              </a:blipFill>
            </p:spPr>
            <p:txBody>
              <a:bodyPr/>
              <a:lstStyle/>
              <a:p>
                <a:r>
                  <a:rPr lang="en-US">
                    <a:noFill/>
                  </a:rPr>
                  <a:t> </a:t>
                </a:r>
              </a:p>
            </p:txBody>
          </p:sp>
        </mc:Fallback>
      </mc:AlternateContent>
      <p:sp>
        <p:nvSpPr>
          <p:cNvPr id="8" name="Rectangle 7"/>
          <p:cNvSpPr/>
          <p:nvPr/>
        </p:nvSpPr>
        <p:spPr>
          <a:xfrm>
            <a:off x="3352800" y="3405548"/>
            <a:ext cx="1066800" cy="819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p:cNvSpPr txBox="1"/>
              <p:nvPr/>
            </p:nvSpPr>
            <p:spPr>
              <a:xfrm>
                <a:off x="65314" y="4797256"/>
                <a:ext cx="8895295" cy="1403589"/>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Here </a:t>
                </a:r>
                <a:r>
                  <a:rPr lang="en-US" b="1" dirty="0" smtClean="0">
                    <a:latin typeface="Georgia" pitchFamily="18" charset="0"/>
                  </a:rPr>
                  <a:t>O </a:t>
                </a:r>
                <a:r>
                  <a:rPr lang="en-US" dirty="0" smtClean="0">
                    <a:latin typeface="Georgia" pitchFamily="18" charset="0"/>
                  </a:rPr>
                  <a:t>and </a:t>
                </a:r>
                <a:r>
                  <a:rPr lang="en-US" b="1" dirty="0" smtClean="0">
                    <a:latin typeface="Georgia" pitchFamily="18" charset="0"/>
                  </a:rPr>
                  <a:t>R </a:t>
                </a:r>
                <a:r>
                  <a:rPr lang="en-US" dirty="0" smtClean="0">
                    <a:latin typeface="Georgia" pitchFamily="18" charset="0"/>
                  </a:rPr>
                  <a:t>matrices in equations (7)-(9) are substituted by</a:t>
                </a:r>
              </a:p>
              <a:p>
                <a:pPr>
                  <a:spcBef>
                    <a:spcPts val="600"/>
                  </a:spcBef>
                  <a:spcAft>
                    <a:spcPts val="600"/>
                  </a:spcAft>
                </a:pPr>
                <a:r>
                  <a:rPr lang="en-US" b="1" dirty="0" smtClean="0">
                    <a:latin typeface="Georgia" pitchFamily="18" charset="0"/>
                  </a:rPr>
                  <a:t>                           </a:t>
                </a:r>
                <a14:m>
                  <m:oMath xmlns:m="http://schemas.openxmlformats.org/officeDocument/2006/math">
                    <m:sSub>
                      <m:sSubPr>
                        <m:ctrlPr>
                          <a:rPr lang="en-US" b="1" i="0" smtClean="0">
                            <a:latin typeface="Cambria Math"/>
                          </a:rPr>
                        </m:ctrlPr>
                      </m:sSubPr>
                      <m:e>
                        <m:r>
                          <a:rPr lang="en-US" b="1" i="0" smtClean="0">
                            <a:latin typeface="Cambria Math"/>
                          </a:rPr>
                          <m:t>𝐎</m:t>
                        </m:r>
                      </m:e>
                      <m:sub>
                        <m:r>
                          <a:rPr lang="en-US" b="1" i="0" smtClean="0">
                            <a:latin typeface="Cambria Math"/>
                          </a:rPr>
                          <m:t>𝐥</m:t>
                        </m:r>
                      </m:sub>
                    </m:sSub>
                    <m:r>
                      <a:rPr lang="en-US" b="0" i="0" smtClean="0">
                        <a:latin typeface="Cambria Math"/>
                      </a:rPr>
                      <m:t>= </m:t>
                    </m:r>
                    <m:d>
                      <m:dPr>
                        <m:begChr m:val="["/>
                        <m:endChr m:val="]"/>
                        <m:ctrlPr>
                          <a:rPr lang="en-US" b="0" i="1" smtClean="0">
                            <a:latin typeface="Cambria Math"/>
                          </a:rPr>
                        </m:ctrlPr>
                      </m:dPr>
                      <m:e>
                        <m:m>
                          <m:mPr>
                            <m:mcs>
                              <m:mc>
                                <m:mcPr>
                                  <m:count m:val="3"/>
                                  <m:mcJc m:val="center"/>
                                </m:mcPr>
                              </m:mc>
                            </m:mcs>
                            <m:ctrlPr>
                              <a:rPr lang="en-US" b="0" i="1" smtClean="0">
                                <a:latin typeface="Cambria Math"/>
                              </a:rPr>
                            </m:ctrlPr>
                          </m:mPr>
                          <m:mr>
                            <m:e>
                              <m:r>
                                <m:rPr>
                                  <m:brk m:alnAt="7"/>
                                </m:rPr>
                                <a:rPr lang="en-US" b="0" i="1" smtClean="0">
                                  <a:latin typeface="Cambria Math"/>
                                </a:rPr>
                                <m:t>1</m:t>
                              </m:r>
                            </m:e>
                            <m:e>
                              <m:r>
                                <a:rPr lang="en-US" b="0" i="1" smtClean="0">
                                  <a:latin typeface="Cambria Math"/>
                                </a:rPr>
                                <m:t>0</m:t>
                              </m:r>
                            </m:e>
                            <m:e>
                              <m:m>
                                <m:mPr>
                                  <m:mcs>
                                    <m:mc>
                                      <m:mcPr>
                                        <m:count m:val="2"/>
                                        <m:mcJc m:val="center"/>
                                      </m:mcPr>
                                    </m:mc>
                                  </m:mcs>
                                  <m:ctrlPr>
                                    <a:rPr lang="en-US" b="0" i="1" smtClean="0">
                                      <a:latin typeface="Cambria Math"/>
                                    </a:rPr>
                                  </m:ctrlPr>
                                </m:mPr>
                                <m:mr>
                                  <m:e>
                                    <m:r>
                                      <m:rPr>
                                        <m:brk m:alnAt="7"/>
                                      </m:rPr>
                                      <a:rPr lang="en-US" b="0" i="1" smtClean="0">
                                        <a:latin typeface="Cambria Math"/>
                                      </a:rPr>
                                      <m:t>0</m:t>
                                    </m:r>
                                  </m:e>
                                  <m:e>
                                    <m:r>
                                      <a:rPr lang="en-US" b="0" i="1" smtClean="0">
                                        <a:latin typeface="Cambria Math"/>
                                      </a:rPr>
                                      <m:t>0</m:t>
                                    </m:r>
                                  </m:e>
                                </m:mr>
                              </m:m>
                            </m:e>
                          </m:mr>
                          <m:mr>
                            <m:e>
                              <m:r>
                                <a:rPr lang="en-US" b="0" i="1" smtClean="0">
                                  <a:latin typeface="Cambria Math"/>
                                </a:rPr>
                                <m:t>0</m:t>
                              </m:r>
                            </m:e>
                            <m:e>
                              <m:r>
                                <a:rPr lang="en-US" b="0" i="1" smtClean="0">
                                  <a:latin typeface="Cambria Math"/>
                                </a:rPr>
                                <m:t>0</m:t>
                              </m:r>
                            </m:e>
                            <m:e>
                              <m:m>
                                <m:mPr>
                                  <m:mcs>
                                    <m:mc>
                                      <m:mcPr>
                                        <m:count m:val="2"/>
                                        <m:mcJc m:val="center"/>
                                      </m:mcPr>
                                    </m:mc>
                                  </m:mcs>
                                  <m:ctrlPr>
                                    <a:rPr lang="en-US" b="0" i="1" smtClean="0">
                                      <a:latin typeface="Cambria Math"/>
                                    </a:rPr>
                                  </m:ctrlPr>
                                </m:mPr>
                                <m:mr>
                                  <m:e>
                                    <m:r>
                                      <m:rPr>
                                        <m:brk m:alnAt="7"/>
                                      </m:rPr>
                                      <a:rPr lang="en-US" b="0" i="1" smtClean="0">
                                        <a:latin typeface="Cambria Math"/>
                                      </a:rPr>
                                      <m:t>1</m:t>
                                    </m:r>
                                  </m:e>
                                  <m:e>
                                    <m:r>
                                      <a:rPr lang="en-US" b="0" i="1" smtClean="0">
                                        <a:latin typeface="Cambria Math"/>
                                      </a:rPr>
                                      <m:t>0</m:t>
                                    </m:r>
                                  </m:e>
                                </m:mr>
                              </m:m>
                            </m:e>
                          </m:mr>
                        </m:m>
                      </m:e>
                    </m:d>
                  </m:oMath>
                </a14:m>
                <a:r>
                  <a:rPr lang="en-US" dirty="0" smtClean="0">
                    <a:latin typeface="Georgia" pitchFamily="18" charset="0"/>
                  </a:rPr>
                  <a:t>     and   </a:t>
                </a:r>
                <a14:m>
                  <m:oMath xmlns:m="http://schemas.openxmlformats.org/officeDocument/2006/math">
                    <m:sSub>
                      <m:sSubPr>
                        <m:ctrlPr>
                          <a:rPr lang="en-US" b="1" i="0" smtClean="0">
                            <a:latin typeface="Cambria Math"/>
                          </a:rPr>
                        </m:ctrlPr>
                      </m:sSubPr>
                      <m:e>
                        <m:r>
                          <a:rPr lang="en-US" b="1" i="0" smtClean="0">
                            <a:latin typeface="Cambria Math"/>
                          </a:rPr>
                          <m:t>𝐑</m:t>
                        </m:r>
                      </m:e>
                      <m:sub>
                        <m:r>
                          <a:rPr lang="en-US" b="1" i="0" smtClean="0">
                            <a:latin typeface="Cambria Math"/>
                          </a:rPr>
                          <m:t>𝐥</m:t>
                        </m:r>
                      </m:sub>
                    </m:sSub>
                    <m:r>
                      <a:rPr lang="en-US" b="0" i="0" smtClean="0">
                        <a:latin typeface="Cambria Math"/>
                      </a:rPr>
                      <m:t>= </m:t>
                    </m:r>
                    <m:d>
                      <m:dPr>
                        <m:begChr m:val="["/>
                        <m:endChr m:val="]"/>
                        <m:ctrlPr>
                          <a:rPr lang="en-US" b="0" i="1" smtClean="0">
                            <a:latin typeface="Cambria Math"/>
                          </a:rPr>
                        </m:ctrlPr>
                      </m:dPr>
                      <m:e>
                        <m:m>
                          <m:mPr>
                            <m:mcs>
                              <m:mc>
                                <m:mcPr>
                                  <m:count m:val="2"/>
                                  <m:mcJc m:val="center"/>
                                </m:mcPr>
                              </m:mc>
                            </m:mcs>
                            <m:ctrlPr>
                              <a:rPr lang="en-US" b="0" i="1" smtClean="0">
                                <a:latin typeface="Cambria Math"/>
                              </a:rPr>
                            </m:ctrlPr>
                          </m:mPr>
                          <m:mr>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b="0" i="1" smtClean="0">
                                          <a:latin typeface="Cambria Math"/>
                                          <a:ea typeface="Cambria Math"/>
                                        </a:rPr>
                                        <m:t>l</m:t>
                                      </m:r>
                                    </m:sup>
                                  </m:sSubSup>
                                </m:sub>
                                <m:sup>
                                  <m:r>
                                    <a:rPr lang="en-US" b="0" i="1" smtClean="0">
                                      <a:latin typeface="Cambria Math"/>
                                      <a:ea typeface="Cambria Math"/>
                                    </a:rPr>
                                    <m:t>2</m:t>
                                  </m:r>
                                </m:sup>
                              </m:sSubSup>
                            </m:e>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b="0" i="1" smtClean="0">
                                          <a:latin typeface="Cambria Math"/>
                                          <a:ea typeface="Cambria Math"/>
                                        </a:rPr>
                                        <m:t>l</m:t>
                                      </m:r>
                                    </m:sup>
                                  </m:sSubSup>
                                  <m:r>
                                    <a:rPr lang="en-US" b="0" i="1" smtClean="0">
                                      <a:latin typeface="Cambria Math"/>
                                      <a:ea typeface="Cambria Math"/>
                                    </a:rPr>
                                    <m:t>,</m:t>
                                  </m:r>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𝑦</m:t>
                                      </m:r>
                                    </m:sub>
                                    <m:sup>
                                      <m:r>
                                        <m:rPr>
                                          <m:sty m:val="p"/>
                                        </m:rPr>
                                        <a:rPr lang="en-US" b="0" i="1" smtClean="0">
                                          <a:latin typeface="Cambria Math"/>
                                          <a:ea typeface="Cambria Math"/>
                                        </a:rPr>
                                        <m:t>l</m:t>
                                      </m:r>
                                    </m:sup>
                                  </m:sSubSup>
                                </m:sub>
                                <m:sup/>
                              </m:sSubSup>
                            </m:e>
                          </m:mr>
                          <m:mr>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b="0" i="1" smtClean="0">
                                          <a:latin typeface="Cambria Math"/>
                                          <a:ea typeface="Cambria Math"/>
                                        </a:rPr>
                                        <m:t>l</m:t>
                                      </m:r>
                                    </m:sup>
                                  </m:sSubSup>
                                  <m:r>
                                    <a:rPr lang="en-US" i="1">
                                      <a:latin typeface="Cambria Math"/>
                                      <a:ea typeface="Cambria Math"/>
                                    </a:rPr>
                                    <m:t>,</m:t>
                                  </m:r>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𝑦</m:t>
                                      </m:r>
                                    </m:sub>
                                    <m:sup>
                                      <m:r>
                                        <m:rPr>
                                          <m:sty m:val="p"/>
                                        </m:rPr>
                                        <a:rPr lang="en-US" b="0" i="1" smtClean="0">
                                          <a:latin typeface="Cambria Math"/>
                                          <a:ea typeface="Cambria Math"/>
                                        </a:rPr>
                                        <m:t>l</m:t>
                                      </m:r>
                                    </m:sup>
                                  </m:sSubSup>
                                </m:sub>
                                <m:sup/>
                              </m:sSubSup>
                            </m:e>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𝑦</m:t>
                                      </m:r>
                                    </m:sub>
                                    <m:sup>
                                      <m:r>
                                        <m:rPr>
                                          <m:sty m:val="p"/>
                                        </m:rPr>
                                        <a:rPr lang="en-US" b="0" i="1" smtClean="0">
                                          <a:latin typeface="Cambria Math"/>
                                          <a:ea typeface="Cambria Math"/>
                                        </a:rPr>
                                        <m:t>l</m:t>
                                      </m:r>
                                    </m:sup>
                                  </m:sSubSup>
                                </m:sub>
                                <m:sup>
                                  <m:r>
                                    <a:rPr lang="en-US" i="1">
                                      <a:latin typeface="Cambria Math"/>
                                      <a:ea typeface="Cambria Math"/>
                                    </a:rPr>
                                    <m:t>2</m:t>
                                  </m:r>
                                </m:sup>
                              </m:sSubSup>
                            </m:e>
                          </m:mr>
                        </m:m>
                      </m:e>
                    </m:d>
                  </m:oMath>
                </a14:m>
                <a:endParaRPr lang="en-US" dirty="0" smtClean="0">
                  <a:latin typeface="Georgia"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65314" y="4797256"/>
                <a:ext cx="8895295" cy="1403589"/>
              </a:xfrm>
              <a:prstGeom prst="rect">
                <a:avLst/>
              </a:prstGeom>
              <a:blipFill rotWithShape="1">
                <a:blip r:embed="rId6"/>
                <a:stretch>
                  <a:fillRect l="-617" t="-2174"/>
                </a:stretch>
              </a:blipFill>
            </p:spPr>
            <p:txBody>
              <a:bodyPr/>
              <a:lstStyle/>
              <a:p>
                <a:r>
                  <a:rPr lang="en-US">
                    <a:noFill/>
                  </a:rPr>
                  <a:t> </a:t>
                </a:r>
              </a:p>
            </p:txBody>
          </p:sp>
        </mc:Fallback>
      </mc:AlternateContent>
    </p:spTree>
    <p:extLst>
      <p:ext uri="{BB962C8B-B14F-4D97-AF65-F5344CB8AC3E}">
        <p14:creationId xmlns:p14="http://schemas.microsoft.com/office/powerpoint/2010/main" val="2000337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381000"/>
            <a:ext cx="9448800" cy="1066800"/>
          </a:xfrm>
        </p:spPr>
        <p:txBody>
          <a:bodyPr>
            <a:noAutofit/>
          </a:bodyPr>
          <a:lstStyle/>
          <a:p>
            <a:r>
              <a:rPr lang="en-US" sz="3200" b="1" dirty="0" smtClean="0">
                <a:latin typeface="Georgia" pitchFamily="18" charset="0"/>
                <a:ea typeface="ＭＳ Ｐゴシック" charset="-128"/>
                <a:cs typeface="Arial" pitchFamily="34" charset="0"/>
              </a:rPr>
              <a:t>Switching observation model </a:t>
            </a:r>
            <a:r>
              <a:rPr lang="en-US" sz="3200" b="1" dirty="0" err="1" smtClean="0">
                <a:latin typeface="Georgia" pitchFamily="18" charset="0"/>
                <a:ea typeface="ＭＳ Ｐゴシック" charset="-128"/>
                <a:cs typeface="Arial" pitchFamily="34" charset="0"/>
              </a:rPr>
              <a:t>Kalman</a:t>
            </a:r>
            <a:r>
              <a:rPr lang="en-US" sz="3200" b="1" dirty="0" smtClean="0">
                <a:latin typeface="Georgia" pitchFamily="18" charset="0"/>
                <a:ea typeface="ＭＳ Ｐゴシック" charset="-128"/>
                <a:cs typeface="Arial" pitchFamily="34" charset="0"/>
              </a:rPr>
              <a:t> filter</a:t>
            </a:r>
          </a:p>
        </p:txBody>
      </p:sp>
      <mc:AlternateContent xmlns:mc="http://schemas.openxmlformats.org/markup-compatibility/2006">
        <mc:Choice xmlns:a14="http://schemas.microsoft.com/office/drawing/2010/main" Requires="a14">
          <p:sp>
            <p:nvSpPr>
              <p:cNvPr id="13" name="TextBox 12"/>
              <p:cNvSpPr txBox="1"/>
              <p:nvPr/>
            </p:nvSpPr>
            <p:spPr>
              <a:xfrm>
                <a:off x="65314" y="2850700"/>
                <a:ext cx="8895295" cy="1732975"/>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The observation equations </a:t>
                </a:r>
                <a:r>
                  <a:rPr lang="en-US" b="1" i="1" dirty="0" smtClean="0">
                    <a:latin typeface="Georgia" pitchFamily="18" charset="0"/>
                  </a:rPr>
                  <a:t>g</a:t>
                </a:r>
                <a:r>
                  <a:rPr lang="en-US" dirty="0" smtClean="0">
                    <a:latin typeface="Georgia" pitchFamily="18" charset="0"/>
                  </a:rPr>
                  <a:t> shown in equation (6) is given by</a:t>
                </a:r>
              </a:p>
              <a:p>
                <a:pPr>
                  <a:spcBef>
                    <a:spcPts val="600"/>
                  </a:spcBef>
                  <a:spcAft>
                    <a:spcPts val="600"/>
                  </a:spcAft>
                </a:pPr>
                <a:r>
                  <a:rPr lang="en-US" b="0" dirty="0" smtClean="0">
                    <a:latin typeface="Georgia" pitchFamily="18" charset="0"/>
                  </a:rPr>
                  <a:t>                           </a:t>
                </a:r>
                <a:r>
                  <a:rPr lang="en-US" dirty="0">
                    <a:latin typeface="Georgia" pitchFamily="18" charset="0"/>
                  </a:rPr>
                  <a:t> </a:t>
                </a:r>
                <a:r>
                  <a:rPr lang="en-US" dirty="0" smtClean="0">
                    <a:latin typeface="Georgia" pitchFamily="18" charset="0"/>
                  </a:rPr>
                  <a:t> </a:t>
                </a:r>
                <a14:m>
                  <m:oMath xmlns:m="http://schemas.openxmlformats.org/officeDocument/2006/math">
                    <m:r>
                      <a:rPr lang="en-US" b="1" i="1" smtClean="0">
                        <a:latin typeface="Cambria Math"/>
                      </a:rPr>
                      <m:t>𝒈</m:t>
                    </m:r>
                    <m:r>
                      <a:rPr lang="en-US" i="0">
                        <a:latin typeface="Cambria Math"/>
                      </a:rPr>
                      <m:t>= </m:t>
                    </m:r>
                    <m:d>
                      <m:dPr>
                        <m:begChr m:val="["/>
                        <m:endChr m:val="]"/>
                        <m:ctrlPr>
                          <a:rPr lang="en-US" i="1">
                            <a:latin typeface="Cambria Math"/>
                          </a:rPr>
                        </m:ctrlPr>
                      </m:dPr>
                      <m:e>
                        <m:m>
                          <m:mPr>
                            <m:mcs>
                              <m:mc>
                                <m:mcPr>
                                  <m:count m:val="1"/>
                                  <m:mcJc m:val="center"/>
                                </m:mcPr>
                              </m:mc>
                            </m:mcs>
                            <m:ctrlPr>
                              <a:rPr lang="en-US" i="1" smtClean="0">
                                <a:latin typeface="Cambria Math"/>
                              </a:rPr>
                            </m:ctrlPr>
                          </m:mPr>
                          <m:mr>
                            <m:e>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m:rPr>
                                      <m:sty m:val="p"/>
                                    </m:rPr>
                                    <a:rPr lang="en-US" b="0" i="1" smtClean="0">
                                      <a:latin typeface="Cambria Math"/>
                                      <a:ea typeface="Cambria Math"/>
                                    </a:rPr>
                                    <m:t>c</m:t>
                                  </m:r>
                                </m:sup>
                              </m:sSubSup>
                              <m:r>
                                <a:rPr lang="en-US" b="1" i="1">
                                  <a:latin typeface="Cambria Math"/>
                                </a:rPr>
                                <m:t>=</m:t>
                              </m:r>
                              <m:sSubSup>
                                <m:sSubSupPr>
                                  <m:ctrlPr>
                                    <a:rPr lang="en-US" b="1" i="1" smtClean="0">
                                      <a:latin typeface="Cambria Math"/>
                                    </a:rPr>
                                  </m:ctrlPr>
                                </m:sSubSupPr>
                                <m:e>
                                  <m:r>
                                    <a:rPr lang="en-US" b="1" i="1" smtClean="0">
                                      <a:latin typeface="Cambria Math"/>
                                    </a:rPr>
                                    <m:t>𝒙</m:t>
                                  </m:r>
                                </m:e>
                                <m:sub>
                                  <m:r>
                                    <a:rPr lang="en-US" i="1">
                                      <a:latin typeface="Cambria Math"/>
                                    </a:rPr>
                                    <m:t>𝑡</m:t>
                                  </m:r>
                                </m:sub>
                                <m:sup>
                                  <m:r>
                                    <m:rPr>
                                      <m:sty m:val="p"/>
                                    </m:rPr>
                                    <a:rPr lang="en-US" b="0" i="1" smtClean="0">
                                      <a:latin typeface="Cambria Math"/>
                                    </a:rPr>
                                    <m:t>c</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𝑥</m:t>
                                      </m:r>
                                    </m:sub>
                                    <m:sup>
                                      <m:r>
                                        <m:rPr>
                                          <m:sty m:val="p"/>
                                        </m:rPr>
                                        <a:rPr lang="en-US" b="0" i="1" smtClean="0">
                                          <a:latin typeface="Cambria Math"/>
                                          <a:ea typeface="Cambria Math"/>
                                        </a:rPr>
                                        <m:t>c</m:t>
                                      </m:r>
                                    </m:sup>
                                  </m:sSubSup>
                                </m:sub>
                                <m:sup/>
                              </m:sSubSup>
                              <m:r>
                                <a:rPr lang="en-US">
                                  <a:latin typeface="Cambria Math"/>
                                  <a:ea typeface="Cambria Math"/>
                                </a:rPr>
                                <m:t>)</m:t>
                              </m:r>
                            </m:e>
                          </m:mr>
                          <m:m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c</m:t>
                                  </m:r>
                                </m:sup>
                              </m:sSubSup>
                              <m:r>
                                <a:rPr lang="en-US" b="1" i="1">
                                  <a:latin typeface="Cambria Math"/>
                                </a:rPr>
                                <m:t>=</m:t>
                              </m:r>
                              <m:sSubSup>
                                <m:sSubSupPr>
                                  <m:ctrlPr>
                                    <a:rPr lang="en-US" b="1" i="1">
                                      <a:latin typeface="Cambria Math"/>
                                    </a:rPr>
                                  </m:ctrlPr>
                                </m:sSubSupPr>
                                <m:e>
                                  <m:r>
                                    <a:rPr lang="en-US" b="1" i="1">
                                      <a:latin typeface="Cambria Math"/>
                                    </a:rPr>
                                    <m:t>𝒚</m:t>
                                  </m:r>
                                </m:e>
                                <m:sub>
                                  <m:r>
                                    <a:rPr lang="en-US" i="1">
                                      <a:latin typeface="Cambria Math"/>
                                    </a:rPr>
                                    <m:t>𝑡</m:t>
                                  </m:r>
                                </m:sub>
                                <m:sup>
                                  <m:r>
                                    <m:rPr>
                                      <m:sty m:val="p"/>
                                    </m:rPr>
                                    <a:rPr lang="en-US" b="0" i="1" smtClean="0">
                                      <a:latin typeface="Cambria Math"/>
                                    </a:rPr>
                                    <m:t>c</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𝑦</m:t>
                                      </m:r>
                                    </m:sub>
                                    <m:sup>
                                      <m:r>
                                        <m:rPr>
                                          <m:sty m:val="p"/>
                                        </m:rPr>
                                        <a:rPr lang="en-US" b="0" i="1" smtClean="0">
                                          <a:latin typeface="Cambria Math"/>
                                          <a:ea typeface="Cambria Math"/>
                                        </a:rPr>
                                        <m:t>c</m:t>
                                      </m:r>
                                    </m:sup>
                                  </m:sSubSup>
                                </m:sub>
                                <m:sup/>
                              </m:sSubSup>
                              <m:r>
                                <a:rPr lang="en-US">
                                  <a:latin typeface="Cambria Math"/>
                                  <a:ea typeface="Cambria Math"/>
                                </a:rPr>
                                <m:t>)</m:t>
                              </m:r>
                            </m:e>
                          </m:mr>
                        </m:m>
                      </m:e>
                    </m:d>
                  </m:oMath>
                </a14:m>
                <a:r>
                  <a:rPr lang="en-US" dirty="0" smtClean="0">
                    <a:latin typeface="Georgia" pitchFamily="18" charset="0"/>
                  </a:rPr>
                  <a:t>                                        (24)</a:t>
                </a:r>
              </a:p>
              <a:p>
                <a:r>
                  <a:rPr lang="en-US" dirty="0" smtClean="0">
                    <a:latin typeface="Georgia" pitchFamily="18" charset="0"/>
                  </a:rPr>
                  <a:t>where </a:t>
                </a:r>
                <a14:m>
                  <m:oMath xmlns:m="http://schemas.openxmlformats.org/officeDocument/2006/math">
                    <m:r>
                      <a:rPr lang="en-US">
                        <a:latin typeface="Cambria Math"/>
                        <a:ea typeface="Cambria Math"/>
                      </a:rPr>
                      <m:t>Ɲ</m:t>
                    </m:r>
                    <m:d>
                      <m:dPr>
                        <m:ctrlPr>
                          <a:rPr lang="en-US" i="1">
                            <a:latin typeface="Cambria Math"/>
                            <a:ea typeface="Cambria Math"/>
                          </a:rPr>
                        </m:ctrlPr>
                      </m:dPr>
                      <m:e>
                        <m:r>
                          <a:rPr lang="en-US">
                            <a:latin typeface="Cambria Math"/>
                            <a:ea typeface="Cambria Math"/>
                          </a:rPr>
                          <m:t>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𝑥</m:t>
                                </m:r>
                              </m:sub>
                              <m:sup>
                                <m:r>
                                  <m:rPr>
                                    <m:sty m:val="p"/>
                                  </m:rPr>
                                  <a:rPr lang="en-US" b="0" i="1" smtClean="0">
                                    <a:latin typeface="Cambria Math"/>
                                    <a:ea typeface="Cambria Math"/>
                                  </a:rPr>
                                  <m:t>c</m:t>
                                </m:r>
                              </m:sup>
                            </m:sSubSup>
                          </m:sub>
                          <m:sup/>
                        </m:sSubSup>
                      </m:e>
                    </m:d>
                    <m:r>
                      <m:rPr>
                        <m:sty m:val="p"/>
                      </m:rPr>
                      <a:rPr lang="en-US" b="0" i="0" smtClean="0">
                        <a:latin typeface="Cambria Math"/>
                        <a:ea typeface="Cambria Math"/>
                      </a:rPr>
                      <m:t>and</m:t>
                    </m:r>
                    <m:r>
                      <a:rPr lang="en-US" b="0" i="0" smtClean="0">
                        <a:latin typeface="Cambria Math"/>
                        <a:ea typeface="Cambria Math"/>
                      </a:rPr>
                      <m:t> Ɲ</m:t>
                    </m:r>
                    <m:d>
                      <m:dPr>
                        <m:ctrlPr>
                          <a:rPr lang="en-US" i="1">
                            <a:latin typeface="Cambria Math"/>
                            <a:ea typeface="Cambria Math"/>
                          </a:rPr>
                        </m:ctrlPr>
                      </m:dPr>
                      <m:e>
                        <m:r>
                          <a:rPr lang="en-US">
                            <a:latin typeface="Cambria Math"/>
                            <a:ea typeface="Cambria Math"/>
                          </a:rPr>
                          <m:t>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𝑦</m:t>
                                </m:r>
                              </m:sub>
                              <m:sup>
                                <m:r>
                                  <m:rPr>
                                    <m:sty m:val="p"/>
                                  </m:rPr>
                                  <a:rPr lang="en-US" i="1" smtClean="0">
                                    <a:latin typeface="Cambria Math"/>
                                    <a:ea typeface="Cambria Math"/>
                                  </a:rPr>
                                  <m:t>c</m:t>
                                </m:r>
                              </m:sup>
                            </m:sSubSup>
                          </m:sub>
                          <m:sup/>
                        </m:sSubSup>
                      </m:e>
                    </m:d>
                  </m:oMath>
                </a14:m>
                <a:r>
                  <a:rPr lang="en-US" dirty="0" smtClean="0">
                    <a:latin typeface="Georgia" pitchFamily="18" charset="0"/>
                  </a:rPr>
                  <a:t> are Gaussian measurement noises</a:t>
                </a:r>
                <a:endParaRPr lang="en-US" dirty="0">
                  <a:latin typeface="Georgia"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65314" y="2850700"/>
                <a:ext cx="8895295" cy="1732975"/>
              </a:xfrm>
              <a:prstGeom prst="rect">
                <a:avLst/>
              </a:prstGeom>
              <a:blipFill rotWithShape="1">
                <a:blip r:embed="rId4"/>
                <a:stretch>
                  <a:fillRect l="-617" t="-17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65314" y="1227853"/>
                <a:ext cx="8877152" cy="1509324"/>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When measurements are received from camera, equation (5) can be written as</a:t>
                </a:r>
              </a:p>
              <a:p>
                <a:pPr>
                  <a:spcBef>
                    <a:spcPts val="600"/>
                  </a:spcBef>
                  <a:spcAft>
                    <a:spcPts val="600"/>
                  </a:spcAft>
                </a:pPr>
                <a:r>
                  <a:rPr lang="en-US" b="0" dirty="0" smtClean="0">
                    <a:latin typeface="Georgia" pitchFamily="18" charset="0"/>
                  </a:rPr>
                  <a:t>                             </a:t>
                </a:r>
                <a14:m>
                  <m:oMath xmlns:m="http://schemas.openxmlformats.org/officeDocument/2006/math">
                    <m:sSub>
                      <m:sSubPr>
                        <m:ctrlPr>
                          <a:rPr lang="en-US" b="1" i="1" smtClean="0">
                            <a:latin typeface="Cambria Math"/>
                          </a:rPr>
                        </m:ctrlPr>
                      </m:sSubPr>
                      <m:e>
                        <m:r>
                          <a:rPr lang="en-US" b="1" i="0" smtClean="0">
                            <a:latin typeface="Cambria Math"/>
                          </a:rPr>
                          <m:t>𝐙</m:t>
                        </m:r>
                      </m:e>
                      <m:sub>
                        <m:r>
                          <m:rPr>
                            <m:sty m:val="p"/>
                          </m:rPr>
                          <a:rPr lang="en-US" b="0" i="1" smtClean="0">
                            <a:latin typeface="Cambria Math"/>
                          </a:rPr>
                          <m:t>c</m:t>
                        </m:r>
                      </m:sub>
                    </m:sSub>
                    <m:r>
                      <a:rPr lang="en-US" b="0" i="0">
                        <a:latin typeface="Cambria Math"/>
                      </a:rPr>
                      <m:t>=</m:t>
                    </m:r>
                    <m:r>
                      <a:rPr lang="en-US" i="0">
                        <a:latin typeface="Cambria Math"/>
                      </a:rPr>
                      <m:t> </m:t>
                    </m:r>
                    <m:d>
                      <m:dPr>
                        <m:begChr m:val="["/>
                        <m:endChr m:val="]"/>
                        <m:ctrlPr>
                          <a:rPr lang="en-US" i="1">
                            <a:latin typeface="Cambria Math"/>
                          </a:rPr>
                        </m:ctrlPr>
                      </m:dPr>
                      <m:e>
                        <m:m>
                          <m:mPr>
                            <m:mcs>
                              <m:mc>
                                <m:mcPr>
                                  <m:count m:val="1"/>
                                  <m:mcJc m:val="center"/>
                                </m:mcPr>
                              </m:mc>
                            </m:mcs>
                            <m:ctrlPr>
                              <a:rPr lang="en-US" i="1" smtClean="0">
                                <a:latin typeface="Cambria Math"/>
                              </a:rPr>
                            </m:ctrlPr>
                          </m:mPr>
                          <m:m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𝒙</m:t>
                                      </m:r>
                                    </m:e>
                                  </m:acc>
                                </m:e>
                                <m:sub>
                                  <m:r>
                                    <a:rPr lang="en-US" i="1">
                                      <a:latin typeface="Cambria Math"/>
                                      <a:ea typeface="Cambria Math"/>
                                    </a:rPr>
                                    <m:t>𝑡</m:t>
                                  </m:r>
                                </m:sub>
                                <m:sup>
                                  <m:r>
                                    <m:rPr>
                                      <m:sty m:val="p"/>
                                    </m:rPr>
                                    <a:rPr lang="en-US" b="0" i="1" smtClean="0">
                                      <a:latin typeface="Cambria Math"/>
                                      <a:ea typeface="Cambria Math"/>
                                    </a:rPr>
                                    <m:t>c</m:t>
                                  </m:r>
                                </m:sup>
                              </m:sSubSup>
                            </m:e>
                          </m:mr>
                          <m:m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c</m:t>
                                  </m:r>
                                </m:sup>
                              </m:sSubSup>
                            </m:e>
                          </m:mr>
                        </m:m>
                      </m:e>
                    </m:d>
                  </m:oMath>
                </a14:m>
                <a:r>
                  <a:rPr lang="en-US" dirty="0" smtClean="0">
                    <a:latin typeface="Georgia" pitchFamily="18" charset="0"/>
                  </a:rPr>
                  <a:t>                                                	                  (23)</a:t>
                </a:r>
              </a:p>
              <a:p>
                <a:pPr>
                  <a:spcBef>
                    <a:spcPts val="600"/>
                  </a:spcBef>
                  <a:spcAft>
                    <a:spcPts val="600"/>
                  </a:spcAft>
                </a:pPr>
                <a:r>
                  <a:rPr lang="en-US" kern="0" dirty="0" smtClean="0">
                    <a:latin typeface="Georgia" pitchFamily="18" charset="0"/>
                  </a:rPr>
                  <a:t>where </a:t>
                </a:r>
                <a14:m>
                  <m:oMath xmlns:m="http://schemas.openxmlformats.org/officeDocument/2006/math">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m:rPr>
                            <m:sty m:val="p"/>
                          </m:rPr>
                          <a:rPr lang="en-US" b="0" i="1" smtClean="0">
                            <a:latin typeface="Cambria Math"/>
                            <a:ea typeface="Cambria Math"/>
                          </a:rPr>
                          <m:t>c</m:t>
                        </m:r>
                      </m:sup>
                    </m:sSubSup>
                    <m:r>
                      <a:rPr lang="en-US" b="0" i="1" smtClean="0">
                        <a:latin typeface="Cambria Math"/>
                        <a:ea typeface="Cambria Math"/>
                      </a:rPr>
                      <m:t>,</m:t>
                    </m:r>
                    <m:sSubSup>
                      <m:sSubSupPr>
                        <m:ctrlPr>
                          <a:rPr lang="en-US" i="1" smtClean="0">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c</m:t>
                        </m:r>
                      </m:sup>
                    </m:sSubSup>
                  </m:oMath>
                </a14:m>
                <a:r>
                  <a:rPr lang="en-US" kern="0" dirty="0" smtClean="0">
                    <a:latin typeface="Georgia" pitchFamily="18" charset="0"/>
                  </a:rPr>
                  <a:t> are the  raw measurements</a:t>
                </a:r>
                <a:endParaRPr lang="en-US" kern="0" dirty="0">
                  <a:latin typeface="Georgia"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65314" y="1227853"/>
                <a:ext cx="8877152" cy="1509324"/>
              </a:xfrm>
              <a:prstGeom prst="rect">
                <a:avLst/>
              </a:prstGeom>
              <a:blipFill rotWithShape="1">
                <a:blip r:embed="rId5"/>
                <a:stretch>
                  <a:fillRect l="-618" t="-2016" b="-5645"/>
                </a:stretch>
              </a:blipFill>
            </p:spPr>
            <p:txBody>
              <a:bodyPr/>
              <a:lstStyle/>
              <a:p>
                <a:r>
                  <a:rPr lang="en-US">
                    <a:noFill/>
                  </a:rPr>
                  <a:t> </a:t>
                </a:r>
              </a:p>
            </p:txBody>
          </p:sp>
        </mc:Fallback>
      </mc:AlternateContent>
      <p:sp>
        <p:nvSpPr>
          <p:cNvPr id="8" name="Rectangle 7"/>
          <p:cNvSpPr/>
          <p:nvPr/>
        </p:nvSpPr>
        <p:spPr>
          <a:xfrm>
            <a:off x="3352800" y="3307284"/>
            <a:ext cx="1066800" cy="819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p:cNvSpPr txBox="1"/>
              <p:nvPr/>
            </p:nvSpPr>
            <p:spPr>
              <a:xfrm>
                <a:off x="65314" y="4797256"/>
                <a:ext cx="8895295" cy="1310552"/>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Here </a:t>
                </a:r>
                <a:r>
                  <a:rPr lang="en-US" b="1" dirty="0" smtClean="0">
                    <a:latin typeface="Georgia" pitchFamily="18" charset="0"/>
                  </a:rPr>
                  <a:t>O </a:t>
                </a:r>
                <a:r>
                  <a:rPr lang="en-US" dirty="0" smtClean="0">
                    <a:latin typeface="Georgia" pitchFamily="18" charset="0"/>
                  </a:rPr>
                  <a:t>and </a:t>
                </a:r>
                <a:r>
                  <a:rPr lang="en-US" b="1" dirty="0" smtClean="0">
                    <a:latin typeface="Georgia" pitchFamily="18" charset="0"/>
                  </a:rPr>
                  <a:t>R </a:t>
                </a:r>
                <a:r>
                  <a:rPr lang="en-US" dirty="0" smtClean="0">
                    <a:latin typeface="Georgia" pitchFamily="18" charset="0"/>
                  </a:rPr>
                  <a:t>matrices in equations (7)-(9) are substituted by</a:t>
                </a:r>
              </a:p>
              <a:p>
                <a:pPr>
                  <a:spcBef>
                    <a:spcPts val="600"/>
                  </a:spcBef>
                  <a:spcAft>
                    <a:spcPts val="600"/>
                  </a:spcAft>
                </a:pPr>
                <a:r>
                  <a:rPr lang="en-US" b="1" dirty="0" smtClean="0">
                    <a:latin typeface="Georgia" pitchFamily="18" charset="0"/>
                  </a:rPr>
                  <a:t>                           </a:t>
                </a:r>
                <a14:m>
                  <m:oMath xmlns:m="http://schemas.openxmlformats.org/officeDocument/2006/math">
                    <m:sSub>
                      <m:sSubPr>
                        <m:ctrlPr>
                          <a:rPr lang="en-US" b="1" i="0" smtClean="0">
                            <a:latin typeface="Cambria Math"/>
                          </a:rPr>
                        </m:ctrlPr>
                      </m:sSubPr>
                      <m:e>
                        <m:r>
                          <a:rPr lang="en-US" b="1" i="0" smtClean="0">
                            <a:latin typeface="Cambria Math"/>
                          </a:rPr>
                          <m:t>𝐎</m:t>
                        </m:r>
                      </m:e>
                      <m:sub>
                        <m:r>
                          <a:rPr lang="en-US" b="1" i="0" smtClean="0">
                            <a:latin typeface="Cambria Math"/>
                          </a:rPr>
                          <m:t>𝐜</m:t>
                        </m:r>
                      </m:sub>
                    </m:sSub>
                    <m:r>
                      <a:rPr lang="en-US" b="0" i="0" smtClean="0">
                        <a:latin typeface="Cambria Math"/>
                      </a:rPr>
                      <m:t>= </m:t>
                    </m:r>
                    <m:d>
                      <m:dPr>
                        <m:begChr m:val="["/>
                        <m:endChr m:val="]"/>
                        <m:ctrlPr>
                          <a:rPr lang="en-US" b="0" i="1" smtClean="0">
                            <a:latin typeface="Cambria Math"/>
                          </a:rPr>
                        </m:ctrlPr>
                      </m:dPr>
                      <m:e>
                        <m:m>
                          <m:mPr>
                            <m:mcs>
                              <m:mc>
                                <m:mcPr>
                                  <m:count m:val="3"/>
                                  <m:mcJc m:val="center"/>
                                </m:mcPr>
                              </m:mc>
                            </m:mcs>
                            <m:ctrlPr>
                              <a:rPr lang="en-US" b="0" i="1" smtClean="0">
                                <a:latin typeface="Cambria Math"/>
                              </a:rPr>
                            </m:ctrlPr>
                          </m:mPr>
                          <m:mr>
                            <m:e>
                              <m:r>
                                <m:rPr>
                                  <m:brk m:alnAt="7"/>
                                </m:rPr>
                                <a:rPr lang="en-US" b="0" i="1" smtClean="0">
                                  <a:latin typeface="Cambria Math"/>
                                </a:rPr>
                                <m:t>1</m:t>
                              </m:r>
                            </m:e>
                            <m:e>
                              <m:r>
                                <a:rPr lang="en-US" b="0" i="1" smtClean="0">
                                  <a:latin typeface="Cambria Math"/>
                                </a:rPr>
                                <m:t>0</m:t>
                              </m:r>
                            </m:e>
                            <m:e>
                              <m:m>
                                <m:mPr>
                                  <m:mcs>
                                    <m:mc>
                                      <m:mcPr>
                                        <m:count m:val="2"/>
                                        <m:mcJc m:val="center"/>
                                      </m:mcPr>
                                    </m:mc>
                                  </m:mcs>
                                  <m:ctrlPr>
                                    <a:rPr lang="en-US" b="0" i="1" smtClean="0">
                                      <a:latin typeface="Cambria Math"/>
                                    </a:rPr>
                                  </m:ctrlPr>
                                </m:mPr>
                                <m:mr>
                                  <m:e>
                                    <m:r>
                                      <m:rPr>
                                        <m:brk m:alnAt="7"/>
                                      </m:rPr>
                                      <a:rPr lang="en-US" b="0" i="1" smtClean="0">
                                        <a:latin typeface="Cambria Math"/>
                                      </a:rPr>
                                      <m:t>0</m:t>
                                    </m:r>
                                  </m:e>
                                  <m:e>
                                    <m:r>
                                      <a:rPr lang="en-US" b="0" i="1" smtClean="0">
                                        <a:latin typeface="Cambria Math"/>
                                      </a:rPr>
                                      <m:t>0</m:t>
                                    </m:r>
                                  </m:e>
                                </m:mr>
                              </m:m>
                            </m:e>
                          </m:mr>
                          <m:mr>
                            <m:e>
                              <m:r>
                                <a:rPr lang="en-US" b="0" i="1" smtClean="0">
                                  <a:latin typeface="Cambria Math"/>
                                </a:rPr>
                                <m:t>0</m:t>
                              </m:r>
                            </m:e>
                            <m:e>
                              <m:r>
                                <a:rPr lang="en-US" b="0" i="1" smtClean="0">
                                  <a:latin typeface="Cambria Math"/>
                                </a:rPr>
                                <m:t>0</m:t>
                              </m:r>
                            </m:e>
                            <m:e>
                              <m:m>
                                <m:mPr>
                                  <m:mcs>
                                    <m:mc>
                                      <m:mcPr>
                                        <m:count m:val="2"/>
                                        <m:mcJc m:val="center"/>
                                      </m:mcPr>
                                    </m:mc>
                                  </m:mcs>
                                  <m:ctrlPr>
                                    <a:rPr lang="en-US" b="0" i="1" smtClean="0">
                                      <a:latin typeface="Cambria Math"/>
                                    </a:rPr>
                                  </m:ctrlPr>
                                </m:mPr>
                                <m:mr>
                                  <m:e>
                                    <m:r>
                                      <m:rPr>
                                        <m:brk m:alnAt="7"/>
                                      </m:rPr>
                                      <a:rPr lang="en-US" b="0" i="1" smtClean="0">
                                        <a:latin typeface="Cambria Math"/>
                                      </a:rPr>
                                      <m:t>1</m:t>
                                    </m:r>
                                  </m:e>
                                  <m:e>
                                    <m:r>
                                      <a:rPr lang="en-US" b="0" i="1" smtClean="0">
                                        <a:latin typeface="Cambria Math"/>
                                      </a:rPr>
                                      <m:t>0</m:t>
                                    </m:r>
                                  </m:e>
                                </m:mr>
                              </m:m>
                            </m:e>
                          </m:mr>
                        </m:m>
                      </m:e>
                    </m:d>
                  </m:oMath>
                </a14:m>
                <a:r>
                  <a:rPr lang="en-US" dirty="0" smtClean="0">
                    <a:latin typeface="Georgia" pitchFamily="18" charset="0"/>
                  </a:rPr>
                  <a:t>     and   </a:t>
                </a:r>
                <a14:m>
                  <m:oMath xmlns:m="http://schemas.openxmlformats.org/officeDocument/2006/math">
                    <m:sSub>
                      <m:sSubPr>
                        <m:ctrlPr>
                          <a:rPr lang="en-US" b="1" i="0" smtClean="0">
                            <a:latin typeface="Cambria Math"/>
                          </a:rPr>
                        </m:ctrlPr>
                      </m:sSubPr>
                      <m:e>
                        <m:r>
                          <a:rPr lang="en-US" b="1" i="0" smtClean="0">
                            <a:latin typeface="Cambria Math"/>
                          </a:rPr>
                          <m:t>𝐑</m:t>
                        </m:r>
                      </m:e>
                      <m:sub>
                        <m:r>
                          <a:rPr lang="en-US" b="1" i="0" smtClean="0">
                            <a:latin typeface="Cambria Math"/>
                          </a:rPr>
                          <m:t>𝐜</m:t>
                        </m:r>
                      </m:sub>
                    </m:sSub>
                    <m:r>
                      <a:rPr lang="en-US" b="0" i="0" smtClean="0">
                        <a:latin typeface="Cambria Math"/>
                      </a:rPr>
                      <m:t>= </m:t>
                    </m:r>
                    <m:d>
                      <m:dPr>
                        <m:begChr m:val="["/>
                        <m:endChr m:val="]"/>
                        <m:ctrlPr>
                          <a:rPr lang="en-US" b="0" i="1" smtClean="0">
                            <a:latin typeface="Cambria Math"/>
                          </a:rPr>
                        </m:ctrlPr>
                      </m:dPr>
                      <m:e>
                        <m:m>
                          <m:mPr>
                            <m:mcs>
                              <m:mc>
                                <m:mcPr>
                                  <m:count m:val="2"/>
                                  <m:mcJc m:val="center"/>
                                </m:mcPr>
                              </m:mc>
                            </m:mcs>
                            <m:ctrlPr>
                              <a:rPr lang="en-US" b="0" i="1" smtClean="0">
                                <a:latin typeface="Cambria Math"/>
                              </a:rPr>
                            </m:ctrlPr>
                          </m:mPr>
                          <m:mr>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b="0" i="1" smtClean="0">
                                          <a:latin typeface="Cambria Math"/>
                                          <a:ea typeface="Cambria Math"/>
                                        </a:rPr>
                                        <m:t>c</m:t>
                                      </m:r>
                                    </m:sup>
                                  </m:sSubSup>
                                </m:sub>
                                <m:sup>
                                  <m:r>
                                    <a:rPr lang="en-US" b="0" i="1" smtClean="0">
                                      <a:latin typeface="Cambria Math"/>
                                      <a:ea typeface="Cambria Math"/>
                                    </a:rPr>
                                    <m:t>2</m:t>
                                  </m:r>
                                </m:sup>
                              </m:sSubSup>
                            </m:e>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b="0" i="1" smtClean="0">
                                          <a:latin typeface="Cambria Math"/>
                                          <a:ea typeface="Cambria Math"/>
                                        </a:rPr>
                                        <m:t>c</m:t>
                                      </m:r>
                                    </m:sup>
                                  </m:sSubSup>
                                  <m:r>
                                    <a:rPr lang="en-US" b="0" i="1" smtClean="0">
                                      <a:latin typeface="Cambria Math"/>
                                      <a:ea typeface="Cambria Math"/>
                                    </a:rPr>
                                    <m:t>,</m:t>
                                  </m:r>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𝑦</m:t>
                                      </m:r>
                                    </m:sub>
                                    <m:sup>
                                      <m:r>
                                        <m:rPr>
                                          <m:sty m:val="p"/>
                                        </m:rPr>
                                        <a:rPr lang="en-US" b="0" i="1" smtClean="0">
                                          <a:latin typeface="Cambria Math"/>
                                          <a:ea typeface="Cambria Math"/>
                                        </a:rPr>
                                        <m:t>c</m:t>
                                      </m:r>
                                    </m:sup>
                                  </m:sSubSup>
                                </m:sub>
                                <m:sup/>
                              </m:sSubSup>
                            </m:e>
                          </m:mr>
                          <m:mr>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b="0" i="1" smtClean="0">
                                          <a:latin typeface="Cambria Math"/>
                                          <a:ea typeface="Cambria Math"/>
                                        </a:rPr>
                                        <m:t>c</m:t>
                                      </m:r>
                                    </m:sup>
                                  </m:sSubSup>
                                  <m:r>
                                    <a:rPr lang="en-US" i="1">
                                      <a:latin typeface="Cambria Math"/>
                                      <a:ea typeface="Cambria Math"/>
                                    </a:rPr>
                                    <m:t>,</m:t>
                                  </m:r>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𝑦</m:t>
                                      </m:r>
                                    </m:sub>
                                    <m:sup>
                                      <m:r>
                                        <m:rPr>
                                          <m:sty m:val="p"/>
                                        </m:rPr>
                                        <a:rPr lang="en-US" b="0" i="1" smtClean="0">
                                          <a:latin typeface="Cambria Math"/>
                                          <a:ea typeface="Cambria Math"/>
                                        </a:rPr>
                                        <m:t>c</m:t>
                                      </m:r>
                                    </m:sup>
                                  </m:sSubSup>
                                </m:sub>
                                <m:sup/>
                              </m:sSubSup>
                            </m:e>
                            <m:e>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𝑦</m:t>
                                      </m:r>
                                    </m:sub>
                                    <m:sup>
                                      <m:r>
                                        <m:rPr>
                                          <m:sty m:val="p"/>
                                        </m:rPr>
                                        <a:rPr lang="en-US" b="0" i="1" smtClean="0">
                                          <a:latin typeface="Cambria Math"/>
                                          <a:ea typeface="Cambria Math"/>
                                        </a:rPr>
                                        <m:t>c</m:t>
                                      </m:r>
                                    </m:sup>
                                  </m:sSubSup>
                                </m:sub>
                                <m:sup>
                                  <m:r>
                                    <a:rPr lang="en-US" i="1">
                                      <a:latin typeface="Cambria Math"/>
                                      <a:ea typeface="Cambria Math"/>
                                    </a:rPr>
                                    <m:t>2</m:t>
                                  </m:r>
                                </m:sup>
                              </m:sSubSup>
                            </m:e>
                          </m:mr>
                        </m:m>
                      </m:e>
                    </m:d>
                  </m:oMath>
                </a14:m>
                <a:endParaRPr lang="en-US" dirty="0" smtClean="0">
                  <a:latin typeface="Georgia"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65314" y="4797256"/>
                <a:ext cx="8895295" cy="1310552"/>
              </a:xfrm>
              <a:prstGeom prst="rect">
                <a:avLst/>
              </a:prstGeom>
              <a:blipFill rotWithShape="1">
                <a:blip r:embed="rId6"/>
                <a:stretch>
                  <a:fillRect l="-617" t="-2326"/>
                </a:stretch>
              </a:blipFill>
            </p:spPr>
            <p:txBody>
              <a:bodyPr/>
              <a:lstStyle/>
              <a:p>
                <a:r>
                  <a:rPr lang="en-US">
                    <a:noFill/>
                  </a:rPr>
                  <a:t> </a:t>
                </a:r>
              </a:p>
            </p:txBody>
          </p:sp>
        </mc:Fallback>
      </mc:AlternateContent>
    </p:spTree>
    <p:extLst>
      <p:ext uri="{BB962C8B-B14F-4D97-AF65-F5344CB8AC3E}">
        <p14:creationId xmlns:p14="http://schemas.microsoft.com/office/powerpoint/2010/main" val="179510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381000"/>
            <a:ext cx="9448800" cy="1066800"/>
          </a:xfrm>
        </p:spPr>
        <p:txBody>
          <a:bodyPr>
            <a:noAutofit/>
          </a:bodyPr>
          <a:lstStyle/>
          <a:p>
            <a:r>
              <a:rPr lang="en-US" sz="3200" b="1" dirty="0" smtClean="0">
                <a:latin typeface="Georgia" pitchFamily="18" charset="0"/>
                <a:ea typeface="ＭＳ Ｐゴシック" charset="-128"/>
                <a:cs typeface="Arial" pitchFamily="34" charset="0"/>
              </a:rPr>
              <a:t>Switching observation model </a:t>
            </a:r>
            <a:r>
              <a:rPr lang="en-US" sz="3200" b="1" dirty="0" err="1" smtClean="0">
                <a:latin typeface="Georgia" pitchFamily="18" charset="0"/>
                <a:ea typeface="ＭＳ Ｐゴシック" charset="-128"/>
                <a:cs typeface="Arial" pitchFamily="34" charset="0"/>
              </a:rPr>
              <a:t>Kalman</a:t>
            </a:r>
            <a:r>
              <a:rPr lang="en-US" sz="3200" b="1" dirty="0" smtClean="0">
                <a:latin typeface="Georgia" pitchFamily="18" charset="0"/>
                <a:ea typeface="ＭＳ Ｐゴシック" charset="-128"/>
                <a:cs typeface="Arial" pitchFamily="34" charset="0"/>
              </a:rPr>
              <a:t> filter</a:t>
            </a:r>
          </a:p>
        </p:txBody>
      </p:sp>
      <mc:AlternateContent xmlns:mc="http://schemas.openxmlformats.org/markup-compatibility/2006" xmlns:a14="http://schemas.microsoft.com/office/drawing/2010/main">
        <mc:Choice Requires="a14">
          <p:sp>
            <p:nvSpPr>
              <p:cNvPr id="13" name="TextBox 12"/>
              <p:cNvSpPr txBox="1"/>
              <p:nvPr/>
            </p:nvSpPr>
            <p:spPr>
              <a:xfrm>
                <a:off x="47171" y="3921366"/>
                <a:ext cx="8895295" cy="2077941"/>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The observation equations </a:t>
                </a:r>
                <a:r>
                  <a:rPr lang="en-US" b="1" i="1" dirty="0" smtClean="0">
                    <a:latin typeface="Georgia" pitchFamily="18" charset="0"/>
                  </a:rPr>
                  <a:t>g</a:t>
                </a:r>
                <a:r>
                  <a:rPr lang="en-US" dirty="0" smtClean="0">
                    <a:latin typeface="Georgia" pitchFamily="18" charset="0"/>
                  </a:rPr>
                  <a:t> are given by</a:t>
                </a:r>
              </a:p>
              <a:p>
                <a:pPr>
                  <a:spcBef>
                    <a:spcPts val="600"/>
                  </a:spcBef>
                  <a:spcAft>
                    <a:spcPts val="600"/>
                  </a:spcAft>
                </a:pPr>
                <a:r>
                  <a:rPr lang="en-US" b="0" dirty="0" smtClean="0">
                    <a:latin typeface="Georgia" pitchFamily="18" charset="0"/>
                  </a:rPr>
                  <a:t>                             </a:t>
                </a:r>
                <a14:m>
                  <m:oMath xmlns:m="http://schemas.openxmlformats.org/officeDocument/2006/math">
                    <m:r>
                      <a:rPr lang="en-US" b="1" i="1" smtClean="0">
                        <a:latin typeface="Cambria Math"/>
                      </a:rPr>
                      <m:t>𝒈</m:t>
                    </m:r>
                    <m:r>
                      <a:rPr lang="en-US" i="0">
                        <a:latin typeface="Cambria Math"/>
                      </a:rPr>
                      <m:t>= </m:t>
                    </m:r>
                    <m:d>
                      <m:dPr>
                        <m:begChr m:val="["/>
                        <m:endChr m:val="]"/>
                        <m:ctrlPr>
                          <a:rPr lang="en-US" i="1">
                            <a:latin typeface="Cambria Math"/>
                          </a:rPr>
                        </m:ctrlPr>
                      </m:dPr>
                      <m:e>
                        <m:eqArr>
                          <m:eqArrPr>
                            <m:ctrlPr>
                              <a:rPr lang="en-US" i="1">
                                <a:latin typeface="Cambria Math"/>
                                <a:ea typeface="Cambria Math"/>
                              </a:rPr>
                            </m:ctrlPr>
                          </m:eqArrP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𝒙</m:t>
                                    </m:r>
                                  </m:e>
                                </m:acc>
                              </m:e>
                              <m:sub>
                                <m:r>
                                  <a:rPr lang="en-US" i="1">
                                    <a:latin typeface="Cambria Math"/>
                                    <a:ea typeface="Cambria Math"/>
                                  </a:rPr>
                                  <m:t>𝑡</m:t>
                                </m:r>
                              </m:sub>
                              <m:sup>
                                <m:r>
                                  <m:rPr>
                                    <m:sty m:val="p"/>
                                  </m:rPr>
                                  <a:rPr lang="en-US" b="0" i="1" smtClean="0">
                                    <a:latin typeface="Cambria Math"/>
                                    <a:ea typeface="Cambria Math"/>
                                  </a:rPr>
                                  <m:t>u</m:t>
                                </m:r>
                              </m:sup>
                            </m:sSubSup>
                            <m:r>
                              <a:rPr lang="en-US" b="1" i="1">
                                <a:latin typeface="Cambria Math"/>
                              </a:rPr>
                              <m:t>=</m:t>
                            </m:r>
                            <m:sSubSup>
                              <m:sSubSupPr>
                                <m:ctrlPr>
                                  <a:rPr lang="en-US" b="1" i="1">
                                    <a:latin typeface="Cambria Math"/>
                                  </a:rPr>
                                </m:ctrlPr>
                              </m:sSubSupPr>
                              <m:e>
                                <m:r>
                                  <a:rPr lang="en-US" b="1" i="1">
                                    <a:latin typeface="Cambria Math"/>
                                  </a:rPr>
                                  <m:t>𝒙</m:t>
                                </m:r>
                              </m:e>
                              <m:sub>
                                <m:r>
                                  <a:rPr lang="en-US" b="0" i="1">
                                    <a:latin typeface="Cambria Math"/>
                                  </a:rPr>
                                  <m:t>𝑡</m:t>
                                </m:r>
                              </m:sub>
                              <m:sup>
                                <m:r>
                                  <m:rPr>
                                    <m:sty m:val="p"/>
                                  </m:rPr>
                                  <a:rPr lang="en-US" i="1" smtClean="0">
                                    <a:latin typeface="Cambria Math"/>
                                    <a:ea typeface="Cambria Math"/>
                                  </a:rPr>
                                  <m:t>u</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i="1" smtClean="0">
                                        <a:latin typeface="Cambria Math"/>
                                        <a:ea typeface="Cambria Math"/>
                                      </a:rPr>
                                      <m:t>u</m:t>
                                    </m:r>
                                  </m:sup>
                                </m:sSubSup>
                              </m:sub>
                              <m:sup/>
                            </m:sSubSup>
                            <m:r>
                              <a:rPr lang="en-US">
                                <a:latin typeface="Cambria Math"/>
                                <a:ea typeface="Cambria Math"/>
                              </a:rPr>
                              <m:t>)</m:t>
                            </m:r>
                          </m:e>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i="1" smtClean="0">
                                    <a:latin typeface="Cambria Math"/>
                                    <a:ea typeface="Cambria Math"/>
                                  </a:rPr>
                                  <m:t>u</m:t>
                                </m:r>
                              </m:sup>
                            </m:sSubSup>
                            <m:r>
                              <a:rPr lang="en-US" b="1" i="1">
                                <a:latin typeface="Cambria Math"/>
                              </a:rPr>
                              <m:t>=</m:t>
                            </m:r>
                            <m:sSubSup>
                              <m:sSubSupPr>
                                <m:ctrlPr>
                                  <a:rPr lang="en-US" b="1" i="1">
                                    <a:latin typeface="Cambria Math"/>
                                  </a:rPr>
                                </m:ctrlPr>
                              </m:sSubSupPr>
                              <m:e>
                                <m:r>
                                  <a:rPr lang="en-US" b="1" i="1">
                                    <a:latin typeface="Cambria Math"/>
                                  </a:rPr>
                                  <m:t>𝒚</m:t>
                                </m:r>
                              </m:e>
                              <m:sub>
                                <m:r>
                                  <a:rPr lang="en-US" i="1">
                                    <a:latin typeface="Cambria Math"/>
                                  </a:rPr>
                                  <m:t>𝑡</m:t>
                                </m:r>
                              </m:sub>
                              <m:sup>
                                <m:r>
                                  <m:rPr>
                                    <m:sty m:val="p"/>
                                  </m:rPr>
                                  <a:rPr lang="en-US" i="1" smtClean="0">
                                    <a:latin typeface="Cambria Math"/>
                                    <a:ea typeface="Cambria Math"/>
                                  </a:rPr>
                                  <m:t>u</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𝑦</m:t>
                                    </m:r>
                                  </m:sub>
                                  <m:sup>
                                    <m:r>
                                      <m:rPr>
                                        <m:sty m:val="p"/>
                                      </m:rPr>
                                      <a:rPr lang="en-US" i="1" smtClean="0">
                                        <a:latin typeface="Cambria Math"/>
                                        <a:ea typeface="Cambria Math"/>
                                      </a:rPr>
                                      <m:t>u</m:t>
                                    </m:r>
                                  </m:sup>
                                </m:sSubSup>
                              </m:sub>
                              <m:sup/>
                            </m:sSubSup>
                            <m:r>
                              <a:rPr lang="en-US">
                                <a:latin typeface="Cambria Math"/>
                                <a:ea typeface="Cambria Math"/>
                              </a:rPr>
                              <m:t>)</m:t>
                            </m:r>
                          </m:e>
                          <m:e>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m:rPr>
                                    <m:sty m:val="p"/>
                                  </m:rPr>
                                  <a:rPr lang="en-US" b="0" i="1" smtClean="0">
                                    <a:latin typeface="Cambria Math"/>
                                    <a:ea typeface="Cambria Math"/>
                                  </a:rPr>
                                  <m:t>l</m:t>
                                </m:r>
                              </m:sup>
                            </m:sSubSup>
                            <m:r>
                              <a:rPr lang="en-US" b="1" i="1">
                                <a:latin typeface="Cambria Math"/>
                              </a:rPr>
                              <m:t>=</m:t>
                            </m:r>
                            <m:sSubSup>
                              <m:sSubSupPr>
                                <m:ctrlPr>
                                  <a:rPr lang="en-US" b="1" i="1">
                                    <a:latin typeface="Cambria Math"/>
                                  </a:rPr>
                                </m:ctrlPr>
                              </m:sSubSupPr>
                              <m:e>
                                <m:r>
                                  <a:rPr lang="en-US" b="1" i="1" smtClean="0">
                                    <a:latin typeface="Cambria Math"/>
                                  </a:rPr>
                                  <m:t>𝒙</m:t>
                                </m:r>
                              </m:e>
                              <m:sub>
                                <m:r>
                                  <a:rPr lang="en-US" b="0" i="1">
                                    <a:latin typeface="Cambria Math"/>
                                  </a:rPr>
                                  <m:t>𝑡</m:t>
                                </m:r>
                              </m:sub>
                              <m:sup>
                                <m:r>
                                  <m:rPr>
                                    <m:sty m:val="p"/>
                                  </m:rPr>
                                  <a:rPr lang="en-US" b="0" i="1" smtClean="0">
                                    <a:latin typeface="Cambria Math"/>
                                  </a:rPr>
                                  <m:t>l</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𝑥</m:t>
                                    </m:r>
                                  </m:sub>
                                  <m:sup>
                                    <m:r>
                                      <m:rPr>
                                        <m:sty m:val="p"/>
                                      </m:rPr>
                                      <a:rPr lang="en-US" b="0" i="1" smtClean="0">
                                        <a:latin typeface="Cambria Math"/>
                                        <a:ea typeface="Cambria Math"/>
                                      </a:rPr>
                                      <m:t>l</m:t>
                                    </m:r>
                                  </m:sup>
                                </m:sSubSup>
                              </m:sub>
                              <m:sup/>
                            </m:sSubSup>
                            <m:r>
                              <a:rPr lang="en-US">
                                <a:latin typeface="Cambria Math"/>
                                <a:ea typeface="Cambria Math"/>
                              </a:rPr>
                              <m:t>)</m:t>
                            </m:r>
                          </m:e>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l</m:t>
                                </m:r>
                              </m:sup>
                            </m:sSubSup>
                            <m:r>
                              <a:rPr lang="en-US" b="1" i="1">
                                <a:latin typeface="Cambria Math"/>
                              </a:rPr>
                              <m:t>=</m:t>
                            </m:r>
                            <m:sSubSup>
                              <m:sSubSupPr>
                                <m:ctrlPr>
                                  <a:rPr lang="en-US" b="1" i="1" smtClean="0">
                                    <a:latin typeface="Cambria Math"/>
                                  </a:rPr>
                                </m:ctrlPr>
                              </m:sSubSupPr>
                              <m:e>
                                <m:r>
                                  <a:rPr lang="en-US" b="1" i="1" smtClean="0">
                                    <a:latin typeface="Cambria Math"/>
                                  </a:rPr>
                                  <m:t>𝒚</m:t>
                                </m:r>
                              </m:e>
                              <m:sub>
                                <m:r>
                                  <a:rPr lang="en-US" b="0" i="1" smtClean="0">
                                    <a:latin typeface="Cambria Math"/>
                                  </a:rPr>
                                  <m:t>𝑡</m:t>
                                </m:r>
                              </m:sub>
                              <m:sup>
                                <m:r>
                                  <m:rPr>
                                    <m:sty m:val="p"/>
                                  </m:rPr>
                                  <a:rPr lang="en-US" b="0" i="1" smtClean="0">
                                    <a:latin typeface="Cambria Math"/>
                                  </a:rPr>
                                  <m:t>l</m:t>
                                </m:r>
                              </m:sup>
                            </m:sSubSup>
                            <m:r>
                              <a:rPr lang="en-US" b="1" i="1">
                                <a:latin typeface="Cambria Math"/>
                              </a:rPr>
                              <m:t>+</m:t>
                            </m:r>
                            <m:r>
                              <a:rPr lang="en-US">
                                <a:latin typeface="Cambria Math"/>
                                <a:ea typeface="Cambria Math"/>
                              </a:rPr>
                              <m:t>Ɲ(</m:t>
                            </m:r>
                            <m:r>
                              <a:rPr lang="en-US" b="0" i="0" smtClean="0">
                                <a:latin typeface="Cambria Math"/>
                                <a:ea typeface="Cambria Math"/>
                              </a:rPr>
                              <m:t>0</m:t>
                            </m:r>
                            <m:r>
                              <a:rPr lang="en-US">
                                <a:latin typeface="Cambria Math"/>
                                <a:ea typeface="Cambria Math"/>
                              </a:rPr>
                              <m:t>,</m:t>
                            </m:r>
                            <m:sSubSup>
                              <m:sSubSupPr>
                                <m:ctrlPr>
                                  <a:rPr lang="en-US" i="1">
                                    <a:latin typeface="Cambria Math"/>
                                    <a:ea typeface="Cambria Math"/>
                                  </a:rPr>
                                </m:ctrlPr>
                              </m:sSubSupPr>
                              <m:e>
                                <m:r>
                                  <a:rPr lang="en-US" i="1">
                                    <a:latin typeface="Cambria Math"/>
                                    <a:ea typeface="Cambria Math"/>
                                  </a:rPr>
                                  <m:t>𝜎</m:t>
                                </m:r>
                              </m:e>
                              <m:sub>
                                <m:sSubSup>
                                  <m:sSubSupPr>
                                    <m:ctrlPr>
                                      <a:rPr lang="en-US" i="1" smtClean="0">
                                        <a:latin typeface="Cambria Math"/>
                                        <a:ea typeface="Cambria Math"/>
                                      </a:rPr>
                                    </m:ctrlPr>
                                  </m:sSubSupPr>
                                  <m:e>
                                    <m:r>
                                      <a:rPr lang="en-US" b="0" i="1" smtClean="0">
                                        <a:latin typeface="Cambria Math"/>
                                        <a:ea typeface="Cambria Math"/>
                                      </a:rPr>
                                      <m:t>𝑛</m:t>
                                    </m:r>
                                  </m:e>
                                  <m:sub>
                                    <m:r>
                                      <a:rPr lang="en-US" b="0" i="1" smtClean="0">
                                        <a:latin typeface="Cambria Math"/>
                                        <a:ea typeface="Cambria Math"/>
                                      </a:rPr>
                                      <m:t>𝑦</m:t>
                                    </m:r>
                                  </m:sub>
                                  <m:sup>
                                    <m:r>
                                      <m:rPr>
                                        <m:sty m:val="p"/>
                                      </m:rPr>
                                      <a:rPr lang="en-US" b="0" i="1" smtClean="0">
                                        <a:latin typeface="Cambria Math"/>
                                        <a:ea typeface="Cambria Math"/>
                                      </a:rPr>
                                      <m:t>l</m:t>
                                    </m:r>
                                  </m:sup>
                                </m:sSubSup>
                              </m:sub>
                              <m:sup/>
                            </m:sSubSup>
                            <m:r>
                              <a:rPr lang="en-US">
                                <a:latin typeface="Cambria Math"/>
                                <a:ea typeface="Cambria Math"/>
                              </a:rPr>
                              <m:t>)</m:t>
                            </m:r>
                          </m:e>
                        </m:eqArr>
                      </m:e>
                    </m:d>
                  </m:oMath>
                </a14:m>
                <a:r>
                  <a:rPr lang="en-US" dirty="0" smtClean="0">
                    <a:latin typeface="Georgia" pitchFamily="18" charset="0"/>
                  </a:rPr>
                  <a:t>                                     (26)</a:t>
                </a:r>
              </a:p>
            </p:txBody>
          </p:sp>
        </mc:Choice>
        <mc:Fallback xmlns="">
          <p:sp>
            <p:nvSpPr>
              <p:cNvPr id="13" name="TextBox 12"/>
              <p:cNvSpPr txBox="1">
                <a:spLocks noRot="1" noChangeAspect="1" noMove="1" noResize="1" noEditPoints="1" noAdjustHandles="1" noChangeArrowheads="1" noChangeShapeType="1" noTextEdit="1"/>
              </p:cNvSpPr>
              <p:nvPr/>
            </p:nvSpPr>
            <p:spPr>
              <a:xfrm>
                <a:off x="47171" y="3921366"/>
                <a:ext cx="8895295" cy="2077941"/>
              </a:xfrm>
              <a:prstGeom prst="rect">
                <a:avLst/>
              </a:prstGeom>
              <a:blipFill rotWithShape="1">
                <a:blip r:embed="rId4"/>
                <a:stretch>
                  <a:fillRect l="-617" t="-146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47170" y="1348685"/>
                <a:ext cx="9096829" cy="2461315"/>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When measurements from both UWB and LADAR sensors are received simultaneously, equation (5) </a:t>
                </a:r>
                <a:r>
                  <a:rPr lang="en-US" dirty="0" smtClean="0">
                    <a:latin typeface="Georgia" pitchFamily="18" charset="0"/>
                  </a:rPr>
                  <a:t>is augmented </a:t>
                </a:r>
                <a:r>
                  <a:rPr lang="en-US" dirty="0" smtClean="0">
                    <a:latin typeface="Georgia" pitchFamily="18" charset="0"/>
                  </a:rPr>
                  <a:t>as follows</a:t>
                </a:r>
              </a:p>
              <a:p>
                <a:pPr>
                  <a:spcBef>
                    <a:spcPts val="600"/>
                  </a:spcBef>
                  <a:spcAft>
                    <a:spcPts val="600"/>
                  </a:spcAft>
                </a:pPr>
                <a:r>
                  <a:rPr lang="en-US" b="0" dirty="0" smtClean="0">
                    <a:latin typeface="Georgia" pitchFamily="18" charset="0"/>
                  </a:rPr>
                  <a:t>                             </a:t>
                </a:r>
                <a14:m>
                  <m:oMath xmlns:m="http://schemas.openxmlformats.org/officeDocument/2006/math">
                    <m:sSub>
                      <m:sSubPr>
                        <m:ctrlPr>
                          <a:rPr lang="en-US" b="1" i="1" smtClean="0">
                            <a:latin typeface="Cambria Math"/>
                          </a:rPr>
                        </m:ctrlPr>
                      </m:sSubPr>
                      <m:e>
                        <m:r>
                          <a:rPr lang="en-US" b="1" i="0" smtClean="0">
                            <a:latin typeface="Cambria Math"/>
                          </a:rPr>
                          <m:t>𝐙</m:t>
                        </m:r>
                      </m:e>
                      <m:sub>
                        <m:r>
                          <m:rPr>
                            <m:sty m:val="p"/>
                          </m:rPr>
                          <a:rPr lang="en-US" b="0" i="0" smtClean="0">
                            <a:latin typeface="Cambria Math"/>
                          </a:rPr>
                          <m:t>ul</m:t>
                        </m:r>
                      </m:sub>
                    </m:sSub>
                    <m:r>
                      <a:rPr lang="en-US" b="0" i="0">
                        <a:latin typeface="Cambria Math"/>
                      </a:rPr>
                      <m:t>=</m:t>
                    </m:r>
                    <m:r>
                      <a:rPr lang="en-US" i="0">
                        <a:latin typeface="Cambria Math"/>
                      </a:rPr>
                      <m:t> </m:t>
                    </m:r>
                    <m:d>
                      <m:dPr>
                        <m:begChr m:val="["/>
                        <m:endChr m:val="]"/>
                        <m:ctrlPr>
                          <a:rPr lang="en-US" i="1">
                            <a:latin typeface="Cambria Math"/>
                          </a:rPr>
                        </m:ctrlPr>
                      </m:dPr>
                      <m:e>
                        <m:eqArr>
                          <m:eqArrPr>
                            <m:ctrlPr>
                              <a:rPr lang="en-US" i="1">
                                <a:latin typeface="Cambria Math"/>
                                <a:ea typeface="Cambria Math"/>
                              </a:rPr>
                            </m:ctrlPr>
                          </m:eqArrPr>
                          <m:e>
                            <m:sSubSup>
                              <m:sSubSupPr>
                                <m:ctrlPr>
                                  <a:rPr lang="en-US" i="1" smtClean="0">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b="0" i="1" smtClean="0">
                                    <a:latin typeface="Cambria Math"/>
                                    <a:ea typeface="Cambria Math"/>
                                  </a:rPr>
                                  <m:t>𝑡</m:t>
                                </m:r>
                              </m:sub>
                              <m:sup>
                                <m:r>
                                  <m:rPr>
                                    <m:sty m:val="p"/>
                                  </m:rPr>
                                  <a:rPr lang="en-US" b="0" i="1" smtClean="0">
                                    <a:latin typeface="Cambria Math"/>
                                    <a:ea typeface="Cambria Math"/>
                                  </a:rPr>
                                  <m:t>u</m:t>
                                </m:r>
                              </m:sup>
                            </m:sSubSup>
                          </m:e>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u</m:t>
                                </m:r>
                              </m:sup>
                            </m:sSubSup>
                          </m:e>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𝒙</m:t>
                                    </m:r>
                                  </m:e>
                                </m:acc>
                              </m:e>
                              <m:sub>
                                <m:r>
                                  <a:rPr lang="en-US" i="1">
                                    <a:latin typeface="Cambria Math"/>
                                    <a:ea typeface="Cambria Math"/>
                                  </a:rPr>
                                  <m:t>𝑡</m:t>
                                </m:r>
                              </m:sub>
                              <m:sup>
                                <m:r>
                                  <m:rPr>
                                    <m:sty m:val="p"/>
                                  </m:rPr>
                                  <a:rPr lang="en-US" b="0" i="1" smtClean="0">
                                    <a:latin typeface="Cambria Math"/>
                                    <a:ea typeface="Cambria Math"/>
                                  </a:rPr>
                                  <m:t>l</m:t>
                                </m:r>
                              </m:sup>
                            </m:sSubSup>
                          </m:e>
                          <m:e>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𝒚</m:t>
                                    </m:r>
                                  </m:e>
                                </m:acc>
                              </m:e>
                              <m:sub>
                                <m:r>
                                  <a:rPr lang="en-US" i="1">
                                    <a:latin typeface="Cambria Math"/>
                                    <a:ea typeface="Cambria Math"/>
                                  </a:rPr>
                                  <m:t>𝑡</m:t>
                                </m:r>
                              </m:sub>
                              <m:sup>
                                <m:r>
                                  <m:rPr>
                                    <m:sty m:val="p"/>
                                  </m:rPr>
                                  <a:rPr lang="en-US" b="0" i="1" smtClean="0">
                                    <a:latin typeface="Cambria Math"/>
                                    <a:ea typeface="Cambria Math"/>
                                  </a:rPr>
                                  <m:t>l</m:t>
                                </m:r>
                              </m:sup>
                            </m:sSubSup>
                          </m:e>
                        </m:eqArr>
                      </m:e>
                    </m:d>
                  </m:oMath>
                </a14:m>
                <a:r>
                  <a:rPr lang="en-US" dirty="0" smtClean="0">
                    <a:latin typeface="Georgia" pitchFamily="18" charset="0"/>
                  </a:rPr>
                  <a:t>                                                                  (25)</a:t>
                </a:r>
              </a:p>
              <a:p>
                <a:pPr>
                  <a:spcBef>
                    <a:spcPts val="600"/>
                  </a:spcBef>
                  <a:spcAft>
                    <a:spcPts val="600"/>
                  </a:spcAft>
                </a:pPr>
                <a:r>
                  <a:rPr lang="en-US" kern="0" dirty="0" smtClean="0">
                    <a:latin typeface="Georgia" pitchFamily="18" charset="0"/>
                  </a:rPr>
                  <a:t>where </a:t>
                </a:r>
                <a14:m>
                  <m:oMath xmlns:m="http://schemas.openxmlformats.org/officeDocument/2006/math">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m:rPr>
                            <m:sty m:val="p"/>
                          </m:rPr>
                          <a:rPr lang="en-US" b="0" i="1" smtClean="0">
                            <a:latin typeface="Cambria Math"/>
                            <a:ea typeface="Cambria Math"/>
                          </a:rPr>
                          <m:t>u</m:t>
                        </m:r>
                      </m:sup>
                    </m:sSubSup>
                    <m:r>
                      <a:rPr lang="en-US" b="0" i="1" smtClean="0">
                        <a:latin typeface="Cambria Math"/>
                        <a:ea typeface="Cambria Math"/>
                      </a:rPr>
                      <m:t>,</m:t>
                    </m:r>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u</m:t>
                        </m:r>
                      </m:sup>
                    </m:sSubSup>
                  </m:oMath>
                </a14:m>
                <a:r>
                  <a:rPr lang="en-US" kern="0" dirty="0" smtClean="0">
                    <a:latin typeface="Georgia" pitchFamily="18" charset="0"/>
                  </a:rPr>
                  <a:t>and </a:t>
                </a:r>
                <a14:m>
                  <m:oMath xmlns:m="http://schemas.openxmlformats.org/officeDocument/2006/math">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𝒙</m:t>
                            </m:r>
                          </m:e>
                        </m:acc>
                      </m:e>
                      <m:sub>
                        <m:r>
                          <a:rPr lang="en-US" i="1">
                            <a:latin typeface="Cambria Math"/>
                            <a:ea typeface="Cambria Math"/>
                          </a:rPr>
                          <m:t>𝑡</m:t>
                        </m:r>
                      </m:sub>
                      <m:sup>
                        <m:r>
                          <m:rPr>
                            <m:sty m:val="p"/>
                          </m:rPr>
                          <a:rPr lang="en-US" b="0" i="1" smtClean="0">
                            <a:latin typeface="Cambria Math"/>
                            <a:ea typeface="Cambria Math"/>
                          </a:rPr>
                          <m:t>l</m:t>
                        </m:r>
                      </m:sup>
                    </m:sSubSup>
                    <m:r>
                      <a:rPr lang="en-US" i="1">
                        <a:latin typeface="Cambria Math"/>
                        <a:ea typeface="Cambria Math"/>
                      </a:rPr>
                      <m:t>,</m:t>
                    </m:r>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l</m:t>
                        </m:r>
                      </m:sup>
                    </m:sSubSup>
                  </m:oMath>
                </a14:m>
                <a:r>
                  <a:rPr lang="en-US" kern="0" dirty="0" smtClean="0">
                    <a:latin typeface="Georgia" pitchFamily="18" charset="0"/>
                  </a:rPr>
                  <a:t> are the raw measurements</a:t>
                </a:r>
                <a:endParaRPr lang="en-US" kern="0" dirty="0">
                  <a:latin typeface="Georgia"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47170" y="1348685"/>
                <a:ext cx="9096829" cy="2461315"/>
              </a:xfrm>
              <a:prstGeom prst="rect">
                <a:avLst/>
              </a:prstGeom>
              <a:blipFill rotWithShape="1">
                <a:blip r:embed="rId5"/>
                <a:stretch>
                  <a:fillRect l="-603" t="-1238" r="-268" b="-2970"/>
                </a:stretch>
              </a:blipFill>
            </p:spPr>
            <p:txBody>
              <a:bodyPr/>
              <a:lstStyle/>
              <a:p>
                <a:r>
                  <a:rPr lang="en-US">
                    <a:noFill/>
                  </a:rPr>
                  <a:t> </a:t>
                </a:r>
              </a:p>
            </p:txBody>
          </p:sp>
        </mc:Fallback>
      </mc:AlternateContent>
      <p:sp>
        <p:nvSpPr>
          <p:cNvPr id="19" name="Rectangle 18"/>
          <p:cNvSpPr/>
          <p:nvPr/>
        </p:nvSpPr>
        <p:spPr>
          <a:xfrm>
            <a:off x="3327400" y="4343398"/>
            <a:ext cx="1142018" cy="16559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61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381000"/>
            <a:ext cx="9448800" cy="1066800"/>
          </a:xfrm>
        </p:spPr>
        <p:txBody>
          <a:bodyPr>
            <a:noAutofit/>
          </a:bodyPr>
          <a:lstStyle/>
          <a:p>
            <a:r>
              <a:rPr lang="en-US" sz="3200" b="1" dirty="0" smtClean="0">
                <a:latin typeface="Georgia" pitchFamily="18" charset="0"/>
                <a:ea typeface="ＭＳ Ｐゴシック" charset="-128"/>
                <a:cs typeface="Arial" pitchFamily="34" charset="0"/>
              </a:rPr>
              <a:t>Switching observation model </a:t>
            </a:r>
            <a:r>
              <a:rPr lang="en-US" sz="3200" b="1" dirty="0" err="1" smtClean="0">
                <a:latin typeface="Georgia" pitchFamily="18" charset="0"/>
                <a:ea typeface="ＭＳ Ｐゴシック" charset="-128"/>
                <a:cs typeface="Arial" pitchFamily="34" charset="0"/>
              </a:rPr>
              <a:t>Kalman</a:t>
            </a:r>
            <a:r>
              <a:rPr lang="en-US" sz="3200" b="1" dirty="0" smtClean="0">
                <a:latin typeface="Georgia" pitchFamily="18" charset="0"/>
                <a:ea typeface="ＭＳ Ｐゴシック" charset="-128"/>
                <a:cs typeface="Arial" pitchFamily="34" charset="0"/>
              </a:rPr>
              <a:t> filter</a:t>
            </a:r>
          </a:p>
        </p:txBody>
      </p:sp>
      <mc:AlternateContent xmlns:mc="http://schemas.openxmlformats.org/markup-compatibility/2006" xmlns:a14="http://schemas.microsoft.com/office/drawing/2010/main">
        <mc:Choice Requires="a14">
          <p:sp>
            <p:nvSpPr>
              <p:cNvPr id="8" name="TextBox 7"/>
              <p:cNvSpPr txBox="1"/>
              <p:nvPr/>
            </p:nvSpPr>
            <p:spPr>
              <a:xfrm>
                <a:off x="65313" y="1295400"/>
                <a:ext cx="8895295" cy="4187621"/>
              </a:xfrm>
              <a:prstGeom prst="rect">
                <a:avLst/>
              </a:prstGeom>
              <a:noFill/>
            </p:spPr>
            <p:txBody>
              <a:bodyPr wrap="square" rtlCol="0">
                <a:spAutoFit/>
              </a:bodyPr>
              <a:lstStyle/>
              <a:p>
                <a:pPr>
                  <a:spcBef>
                    <a:spcPts val="600"/>
                  </a:spcBef>
                  <a:spcAft>
                    <a:spcPts val="600"/>
                  </a:spcAft>
                </a:pPr>
                <a:r>
                  <a:rPr lang="en-US" sz="2000" dirty="0" smtClean="0">
                    <a:latin typeface="Georgia" pitchFamily="18" charset="0"/>
                  </a:rPr>
                  <a:t>Here </a:t>
                </a:r>
                <a:r>
                  <a:rPr lang="en-US" sz="2000" b="1" dirty="0" smtClean="0">
                    <a:latin typeface="Georgia" pitchFamily="18" charset="0"/>
                  </a:rPr>
                  <a:t>O </a:t>
                </a:r>
                <a:r>
                  <a:rPr lang="en-US" sz="2000" dirty="0" smtClean="0">
                    <a:latin typeface="Georgia" pitchFamily="18" charset="0"/>
                  </a:rPr>
                  <a:t>and </a:t>
                </a:r>
                <a:r>
                  <a:rPr lang="en-US" sz="2000" b="1" dirty="0" smtClean="0">
                    <a:latin typeface="Georgia" pitchFamily="18" charset="0"/>
                  </a:rPr>
                  <a:t>R </a:t>
                </a:r>
                <a:r>
                  <a:rPr lang="en-US" sz="2000" dirty="0" smtClean="0">
                    <a:latin typeface="Georgia" pitchFamily="18" charset="0"/>
                  </a:rPr>
                  <a:t>matrices in equations (7)-(9) are substituted by</a:t>
                </a:r>
              </a:p>
              <a:p>
                <a:pPr>
                  <a:spcBef>
                    <a:spcPts val="600"/>
                  </a:spcBef>
                  <a:spcAft>
                    <a:spcPts val="600"/>
                  </a:spcAft>
                </a:pPr>
                <a:r>
                  <a:rPr lang="en-US" sz="2000" b="1" dirty="0" smtClean="0">
                    <a:latin typeface="Georgia" pitchFamily="18" charset="0"/>
                  </a:rPr>
                  <a:t>                          	       </a:t>
                </a:r>
                <a14:m>
                  <m:oMath xmlns:m="http://schemas.openxmlformats.org/officeDocument/2006/math">
                    <m:sSub>
                      <m:sSubPr>
                        <m:ctrlPr>
                          <a:rPr lang="en-US" sz="2000" b="1" i="1" smtClean="0">
                            <a:latin typeface="Cambria Math"/>
                          </a:rPr>
                        </m:ctrlPr>
                      </m:sSubPr>
                      <m:e>
                        <m:r>
                          <a:rPr lang="en-US" sz="2000" b="1" i="0" smtClean="0">
                            <a:latin typeface="Cambria Math"/>
                          </a:rPr>
                          <m:t>𝐎</m:t>
                        </m:r>
                      </m:e>
                      <m:sub>
                        <m:r>
                          <m:rPr>
                            <m:sty m:val="p"/>
                          </m:rPr>
                          <a:rPr lang="en-US" sz="2000" b="0" i="0" smtClean="0">
                            <a:latin typeface="Cambria Math"/>
                          </a:rPr>
                          <m:t>ul</m:t>
                        </m:r>
                      </m:sub>
                    </m:sSub>
                    <m:r>
                      <a:rPr lang="en-US" sz="2000" b="0" i="0" smtClean="0">
                        <a:latin typeface="Cambria Math"/>
                      </a:rPr>
                      <m:t>= </m:t>
                    </m:r>
                    <m:d>
                      <m:dPr>
                        <m:begChr m:val="["/>
                        <m:endChr m:val="]"/>
                        <m:ctrlPr>
                          <a:rPr lang="en-US" sz="2000" b="0" i="1" smtClean="0">
                            <a:latin typeface="Cambria Math"/>
                          </a:rPr>
                        </m:ctrlPr>
                      </m:dPr>
                      <m:e>
                        <m:m>
                          <m:mPr>
                            <m:mcs>
                              <m:mc>
                                <m:mcPr>
                                  <m:count m:val="3"/>
                                  <m:mcJc m:val="center"/>
                                </m:mcPr>
                              </m:mc>
                            </m:mcs>
                            <m:ctrlPr>
                              <a:rPr lang="en-US" sz="2000" i="1">
                                <a:latin typeface="Cambria Math"/>
                              </a:rPr>
                            </m:ctrlPr>
                          </m:mPr>
                          <m:mr>
                            <m:e>
                              <m:r>
                                <m:rPr>
                                  <m:brk m:alnAt="7"/>
                                </m:rPr>
                                <a:rPr lang="en-US" sz="2000" b="0" i="1" smtClean="0">
                                  <a:latin typeface="Cambria Math"/>
                                </a:rPr>
                                <m:t>1</m:t>
                              </m:r>
                            </m:e>
                            <m:e>
                              <m:r>
                                <a:rPr lang="en-US" sz="2000" b="0" i="1" smtClean="0">
                                  <a:latin typeface="Cambria Math"/>
                                </a:rPr>
                                <m:t>0</m:t>
                              </m:r>
                            </m:e>
                            <m:e>
                              <m:m>
                                <m:mPr>
                                  <m:mcs>
                                    <m:mc>
                                      <m:mcPr>
                                        <m:count m:val="2"/>
                                        <m:mcJc m:val="center"/>
                                      </m:mcPr>
                                    </m:mc>
                                  </m:mcs>
                                  <m:ctrlPr>
                                    <a:rPr lang="en-US" sz="2000" i="1">
                                      <a:latin typeface="Cambria Math"/>
                                    </a:rPr>
                                  </m:ctrlPr>
                                </m:mPr>
                                <m:mr>
                                  <m:e>
                                    <m:r>
                                      <m:rPr>
                                        <m:brk m:alnAt="7"/>
                                      </m:rPr>
                                      <a:rPr lang="en-US" sz="2000" b="0" i="1" smtClean="0">
                                        <a:latin typeface="Cambria Math"/>
                                      </a:rPr>
                                      <m:t>0</m:t>
                                    </m:r>
                                  </m:e>
                                  <m:e>
                                    <m:r>
                                      <a:rPr lang="en-US" sz="2000" b="0" i="1" smtClean="0">
                                        <a:latin typeface="Cambria Math"/>
                                      </a:rPr>
                                      <m:t>0</m:t>
                                    </m:r>
                                  </m:e>
                                </m:mr>
                              </m:m>
                            </m:e>
                          </m:mr>
                          <m:mr>
                            <m:e>
                              <m:r>
                                <a:rPr lang="en-US" sz="2000" b="0" i="1" smtClean="0">
                                  <a:latin typeface="Cambria Math"/>
                                </a:rPr>
                                <m:t>0</m:t>
                              </m:r>
                            </m:e>
                            <m:e>
                              <m:r>
                                <a:rPr lang="en-US" sz="2000" b="0" i="1" smtClean="0">
                                  <a:latin typeface="Cambria Math"/>
                                </a:rPr>
                                <m:t>0</m:t>
                              </m:r>
                            </m:e>
                            <m:e>
                              <m:m>
                                <m:mPr>
                                  <m:mcs>
                                    <m:mc>
                                      <m:mcPr>
                                        <m:count m:val="2"/>
                                        <m:mcJc m:val="center"/>
                                      </m:mcPr>
                                    </m:mc>
                                  </m:mcs>
                                  <m:ctrlPr>
                                    <a:rPr lang="en-US" sz="2000" i="1">
                                      <a:latin typeface="Cambria Math"/>
                                    </a:rPr>
                                  </m:ctrlPr>
                                </m:mPr>
                                <m:mr>
                                  <m:e>
                                    <m:r>
                                      <m:rPr>
                                        <m:brk m:alnAt="7"/>
                                      </m:rPr>
                                      <a:rPr lang="en-US" sz="2000" b="0" i="1" smtClean="0">
                                        <a:latin typeface="Cambria Math"/>
                                      </a:rPr>
                                      <m:t>1</m:t>
                                    </m:r>
                                  </m:e>
                                  <m:e>
                                    <m:r>
                                      <a:rPr lang="en-US" sz="2000" b="0" i="1" smtClean="0">
                                        <a:latin typeface="Cambria Math"/>
                                      </a:rPr>
                                      <m:t>0</m:t>
                                    </m:r>
                                  </m:e>
                                </m:mr>
                              </m:m>
                            </m:e>
                          </m:mr>
                          <m:mr>
                            <m:e>
                              <m:m>
                                <m:mPr>
                                  <m:mcs>
                                    <m:mc>
                                      <m:mcPr>
                                        <m:count m:val="1"/>
                                        <m:mcJc m:val="center"/>
                                      </m:mcPr>
                                    </m:mc>
                                  </m:mcs>
                                  <m:ctrlPr>
                                    <a:rPr lang="en-US" sz="2000" i="1">
                                      <a:latin typeface="Cambria Math"/>
                                    </a:rPr>
                                  </m:ctrlPr>
                                </m:mPr>
                                <m:mr>
                                  <m:e>
                                    <m:r>
                                      <m:rPr>
                                        <m:brk m:alnAt="7"/>
                                      </m:rPr>
                                      <a:rPr lang="en-US" sz="2000" b="0" i="1" smtClean="0">
                                        <a:latin typeface="Cambria Math"/>
                                      </a:rPr>
                                      <m:t>1</m:t>
                                    </m:r>
                                  </m:e>
                                </m:mr>
                                <m:mr>
                                  <m:e>
                                    <m:r>
                                      <a:rPr lang="en-US" sz="2000" b="0" i="1" smtClean="0">
                                        <a:latin typeface="Cambria Math"/>
                                      </a:rPr>
                                      <m:t>0</m:t>
                                    </m:r>
                                  </m:e>
                                </m:mr>
                              </m:m>
                            </m:e>
                            <m:e>
                              <m:m>
                                <m:mPr>
                                  <m:mcs>
                                    <m:mc>
                                      <m:mcPr>
                                        <m:count m:val="1"/>
                                        <m:mcJc m:val="center"/>
                                      </m:mcPr>
                                    </m:mc>
                                  </m:mcs>
                                  <m:ctrlPr>
                                    <a:rPr lang="en-US" sz="2000" i="1">
                                      <a:latin typeface="Cambria Math"/>
                                    </a:rPr>
                                  </m:ctrlPr>
                                </m:mPr>
                                <m:mr>
                                  <m:e>
                                    <m:r>
                                      <m:rPr>
                                        <m:brk m:alnAt="7"/>
                                      </m:rPr>
                                      <a:rPr lang="en-US" sz="2000" b="0" i="1" smtClean="0">
                                        <a:latin typeface="Cambria Math"/>
                                      </a:rPr>
                                      <m:t>0</m:t>
                                    </m:r>
                                  </m:e>
                                </m:mr>
                                <m:mr>
                                  <m:e>
                                    <m:r>
                                      <a:rPr lang="en-US" sz="2000" b="0" i="1" smtClean="0">
                                        <a:latin typeface="Cambria Math"/>
                                      </a:rPr>
                                      <m:t>0</m:t>
                                    </m:r>
                                  </m:e>
                                </m:mr>
                              </m:m>
                            </m:e>
                            <m:e>
                              <m:m>
                                <m:mPr>
                                  <m:mcs>
                                    <m:mc>
                                      <m:mcPr>
                                        <m:count m:val="1"/>
                                        <m:mcJc m:val="center"/>
                                      </m:mcPr>
                                    </m:mc>
                                  </m:mcs>
                                  <m:ctrlPr>
                                    <a:rPr lang="en-US" sz="2000" i="1">
                                      <a:latin typeface="Cambria Math"/>
                                    </a:rPr>
                                  </m:ctrlPr>
                                </m:mPr>
                                <m:mr>
                                  <m:e>
                                    <m:m>
                                      <m:mPr>
                                        <m:mcs>
                                          <m:mc>
                                            <m:mcPr>
                                              <m:count m:val="2"/>
                                              <m:mcJc m:val="center"/>
                                            </m:mcPr>
                                          </m:mc>
                                        </m:mcs>
                                        <m:ctrlPr>
                                          <a:rPr lang="en-US" sz="2000" i="1">
                                            <a:latin typeface="Cambria Math"/>
                                          </a:rPr>
                                        </m:ctrlPr>
                                      </m:mPr>
                                      <m:mr>
                                        <m:e>
                                          <m:r>
                                            <m:rPr>
                                              <m:brk m:alnAt="7"/>
                                            </m:rPr>
                                            <a:rPr lang="en-US" sz="2000" b="0" i="1" smtClean="0">
                                              <a:latin typeface="Cambria Math"/>
                                            </a:rPr>
                                            <m:t>0</m:t>
                                          </m:r>
                                        </m:e>
                                        <m:e>
                                          <m:r>
                                            <a:rPr lang="en-US" sz="2000" b="0" i="1" smtClean="0">
                                              <a:latin typeface="Cambria Math"/>
                                              <a:ea typeface="Cambria Math"/>
                                            </a:rPr>
                                            <m:t>0</m:t>
                                          </m:r>
                                        </m:e>
                                      </m:mr>
                                    </m:m>
                                  </m:e>
                                </m:mr>
                                <m:mr>
                                  <m:e>
                                    <m:m>
                                      <m:mPr>
                                        <m:mcs>
                                          <m:mc>
                                            <m:mcPr>
                                              <m:count m:val="2"/>
                                              <m:mcJc m:val="center"/>
                                            </m:mcPr>
                                          </m:mc>
                                        </m:mcs>
                                        <m:ctrlPr>
                                          <a:rPr lang="en-US" sz="2000" i="1">
                                            <a:latin typeface="Cambria Math"/>
                                          </a:rPr>
                                        </m:ctrlPr>
                                      </m:mPr>
                                      <m:mr>
                                        <m:e>
                                          <m:r>
                                            <a:rPr lang="en-US" sz="2000" b="0" i="1" smtClean="0">
                                              <a:latin typeface="Cambria Math"/>
                                              <a:ea typeface="Cambria Math"/>
                                            </a:rPr>
                                            <m:t>1</m:t>
                                          </m:r>
                                        </m:e>
                                        <m:e>
                                          <m:r>
                                            <a:rPr lang="en-US" sz="2000" b="0" i="1" smtClean="0">
                                              <a:latin typeface="Cambria Math"/>
                                              <a:ea typeface="Cambria Math"/>
                                            </a:rPr>
                                            <m:t>0</m:t>
                                          </m:r>
                                        </m:e>
                                      </m:mr>
                                    </m:m>
                                  </m:e>
                                </m:mr>
                              </m:m>
                            </m:e>
                          </m:mr>
                        </m:m>
                      </m:e>
                    </m:d>
                  </m:oMath>
                </a14:m>
                <a:r>
                  <a:rPr lang="en-US" sz="2000" dirty="0" smtClean="0">
                    <a:latin typeface="Georgia" pitchFamily="18" charset="0"/>
                  </a:rPr>
                  <a:t>     and   </a:t>
                </a:r>
              </a:p>
              <a:p>
                <a:pPr>
                  <a:spcBef>
                    <a:spcPts val="600"/>
                  </a:spcBef>
                  <a:spcAft>
                    <a:spcPts val="600"/>
                  </a:spcAft>
                </a:pPr>
                <a:endParaRPr lang="en-US" sz="2000" dirty="0" smtClean="0">
                  <a:latin typeface="Georgia" pitchFamily="18" charset="0"/>
                </a:endParaRPr>
              </a:p>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a:rPr>
                          </m:ctrlPr>
                        </m:sSubPr>
                        <m:e>
                          <m:r>
                            <a:rPr lang="en-US" sz="2000" b="1" i="0" smtClean="0">
                              <a:latin typeface="Cambria Math"/>
                            </a:rPr>
                            <m:t>𝐑</m:t>
                          </m:r>
                        </m:e>
                        <m:sub>
                          <m:r>
                            <m:rPr>
                              <m:sty m:val="p"/>
                            </m:rPr>
                            <a:rPr lang="en-US" sz="2000" b="0" i="0" smtClean="0">
                              <a:latin typeface="Cambria Math"/>
                            </a:rPr>
                            <m:t>ul</m:t>
                          </m:r>
                        </m:sub>
                      </m:sSub>
                      <m:r>
                        <a:rPr lang="en-US" sz="2000" b="0" i="0" smtClean="0">
                          <a:latin typeface="Cambria Math"/>
                        </a:rPr>
                        <m:t>= </m:t>
                      </m:r>
                      <m:d>
                        <m:dPr>
                          <m:begChr m:val="["/>
                          <m:endChr m:val="]"/>
                          <m:ctrlPr>
                            <a:rPr lang="en-US" sz="2000" b="0" i="1" smtClean="0">
                              <a:latin typeface="Cambria Math"/>
                            </a:rPr>
                          </m:ctrlPr>
                        </m:dPr>
                        <m:e>
                          <m:m>
                            <m:mPr>
                              <m:mcs>
                                <m:mc>
                                  <m:mcPr>
                                    <m:count m:val="4"/>
                                    <m:mcJc m:val="center"/>
                                  </m:mcPr>
                                </m:mc>
                              </m:mcs>
                              <m:ctrlPr>
                                <a:rPr lang="en-US" sz="2000" b="0" i="1" smtClean="0">
                                  <a:latin typeface="Cambria Math"/>
                                  <a:ea typeface="Cambria Math"/>
                                </a:rPr>
                              </m:ctrlPr>
                            </m:mPr>
                            <m:mr>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m:rPr>
                                            <m:sty m:val="p"/>
                                          </m:rPr>
                                          <a:rPr lang="en-US" sz="2000" i="1" smtClean="0">
                                            <a:latin typeface="Cambria Math"/>
                                            <a:ea typeface="Cambria Math"/>
                                          </a:rPr>
                                          <m:t>u</m:t>
                                        </m:r>
                                      </m:sup>
                                    </m:sSubSup>
                                  </m:sub>
                                  <m:sup>
                                    <m:r>
                                      <a:rPr lang="en-US" sz="2000" i="1">
                                        <a:latin typeface="Cambria Math"/>
                                        <a:ea typeface="Cambria Math"/>
                                      </a:rPr>
                                      <m:t>2</m:t>
                                    </m:r>
                                  </m:sup>
                                </m:sSubSup>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m:rPr>
                                            <m:sty m:val="p"/>
                                          </m:rPr>
                                          <a:rPr lang="en-US" sz="2000" i="1" smtClean="0">
                                            <a:latin typeface="Cambria Math"/>
                                            <a:ea typeface="Cambria Math"/>
                                          </a:rPr>
                                          <m:t>u</m:t>
                                        </m:r>
                                      </m:sup>
                                    </m:sSubSup>
                                    <m:r>
                                      <a:rPr lang="en-US" sz="2000" i="1">
                                        <a:latin typeface="Cambria Math"/>
                                        <a:ea typeface="Cambria Math"/>
                                      </a:rPr>
                                      <m:t>,</m:t>
                                    </m:r>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m:rPr>
                                            <m:sty m:val="p"/>
                                          </m:rPr>
                                          <a:rPr lang="en-US" sz="2000" i="1" smtClean="0">
                                            <a:latin typeface="Cambria Math"/>
                                            <a:ea typeface="Cambria Math"/>
                                          </a:rPr>
                                          <m:t>u</m:t>
                                        </m:r>
                                      </m:sup>
                                    </m:sSubSup>
                                  </m:sub>
                                  <m:sup/>
                                </m:sSubSup>
                              </m:e>
                              <m:e>
                                <m:r>
                                  <a:rPr lang="en-US" sz="2000" b="0" i="1" smtClean="0">
                                    <a:latin typeface="Cambria Math"/>
                                    <a:ea typeface="Cambria Math"/>
                                  </a:rPr>
                                  <m:t>0</m:t>
                                </m:r>
                              </m:e>
                              <m:e>
                                <m:r>
                                  <a:rPr lang="en-US" sz="2000" b="0" i="1" smtClean="0">
                                    <a:latin typeface="Cambria Math"/>
                                    <a:ea typeface="Cambria Math"/>
                                  </a:rPr>
                                  <m:t>0</m:t>
                                </m:r>
                              </m:e>
                            </m:mr>
                            <m:mr>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m:rPr>
                                            <m:sty m:val="p"/>
                                          </m:rPr>
                                          <a:rPr lang="en-US" sz="2000" i="1" smtClean="0">
                                            <a:latin typeface="Cambria Math"/>
                                            <a:ea typeface="Cambria Math"/>
                                          </a:rPr>
                                          <m:t>u</m:t>
                                        </m:r>
                                      </m:sup>
                                    </m:sSubSup>
                                    <m:r>
                                      <a:rPr lang="en-US" sz="2000" i="1">
                                        <a:latin typeface="Cambria Math"/>
                                        <a:ea typeface="Cambria Math"/>
                                      </a:rPr>
                                      <m:t>,</m:t>
                                    </m:r>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m:rPr>
                                            <m:sty m:val="p"/>
                                          </m:rPr>
                                          <a:rPr lang="en-US" sz="2000" i="1" smtClean="0">
                                            <a:latin typeface="Cambria Math"/>
                                            <a:ea typeface="Cambria Math"/>
                                          </a:rPr>
                                          <m:t>u</m:t>
                                        </m:r>
                                      </m:sup>
                                    </m:sSubSup>
                                  </m:sub>
                                  <m:sup/>
                                </m:sSubSup>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m:rPr>
                                            <m:sty m:val="p"/>
                                          </m:rPr>
                                          <a:rPr lang="en-US" sz="2000" i="1" smtClean="0">
                                            <a:latin typeface="Cambria Math"/>
                                            <a:ea typeface="Cambria Math"/>
                                          </a:rPr>
                                          <m:t>u</m:t>
                                        </m:r>
                                      </m:sup>
                                    </m:sSubSup>
                                  </m:sub>
                                  <m:sup>
                                    <m:r>
                                      <a:rPr lang="en-US" sz="2000" i="1">
                                        <a:latin typeface="Cambria Math"/>
                                        <a:ea typeface="Cambria Math"/>
                                      </a:rPr>
                                      <m:t>2</m:t>
                                    </m:r>
                                  </m:sup>
                                </m:sSubSup>
                              </m:e>
                              <m:e>
                                <m:r>
                                  <a:rPr lang="en-US" sz="2000" b="0" i="1" smtClean="0">
                                    <a:latin typeface="Cambria Math"/>
                                    <a:ea typeface="Cambria Math"/>
                                  </a:rPr>
                                  <m:t>0</m:t>
                                </m:r>
                              </m:e>
                              <m:e>
                                <m:r>
                                  <a:rPr lang="en-US" sz="2000" b="0" i="1" smtClean="0">
                                    <a:latin typeface="Cambria Math"/>
                                    <a:ea typeface="Cambria Math"/>
                                  </a:rPr>
                                  <m:t>0</m:t>
                                </m:r>
                              </m:e>
                            </m:mr>
                            <m:mr>
                              <m:e>
                                <m:r>
                                  <a:rPr lang="en-US" sz="2000" b="0" i="1" smtClean="0">
                                    <a:latin typeface="Cambria Math"/>
                                    <a:ea typeface="Cambria Math"/>
                                  </a:rPr>
                                  <m:t>0</m:t>
                                </m:r>
                              </m:e>
                              <m:e>
                                <m:r>
                                  <a:rPr lang="en-US" sz="2000" b="0" i="1" smtClean="0">
                                    <a:latin typeface="Cambria Math"/>
                                  </a:rPr>
                                  <m:t>0</m:t>
                                </m:r>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m:rPr>
                                            <m:sty m:val="p"/>
                                          </m:rPr>
                                          <a:rPr lang="en-US" sz="2000" i="1" smtClean="0">
                                            <a:latin typeface="Cambria Math"/>
                                            <a:ea typeface="Cambria Math"/>
                                          </a:rPr>
                                          <m:t>l</m:t>
                                        </m:r>
                                      </m:sup>
                                    </m:sSubSup>
                                  </m:sub>
                                  <m:sup>
                                    <m:r>
                                      <a:rPr lang="en-US" sz="2000" i="1">
                                        <a:latin typeface="Cambria Math"/>
                                        <a:ea typeface="Cambria Math"/>
                                      </a:rPr>
                                      <m:t>2</m:t>
                                    </m:r>
                                  </m:sup>
                                </m:sSubSup>
                              </m:e>
                              <m:e>
                                <m:sSubSup>
                                  <m:sSubSupPr>
                                    <m:ctrlPr>
                                      <a:rPr lang="en-US" sz="2000" i="1">
                                        <a:latin typeface="Cambria Math"/>
                                        <a:ea typeface="Cambria Math"/>
                                      </a:rPr>
                                    </m:ctrlPr>
                                  </m:sSubSupPr>
                                  <m:e>
                                    <m:r>
                                      <a:rPr lang="en-US" sz="2000" i="1">
                                        <a:latin typeface="Cambria Math"/>
                                        <a:ea typeface="Cambria Math"/>
                                      </a:rPr>
                                      <m:t> </m:t>
                                    </m:r>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m:rPr>
                                            <m:sty m:val="p"/>
                                          </m:rPr>
                                          <a:rPr lang="en-US" sz="2000" i="1" smtClean="0">
                                            <a:latin typeface="Cambria Math"/>
                                            <a:ea typeface="Cambria Math"/>
                                          </a:rPr>
                                          <m:t>l</m:t>
                                        </m:r>
                                      </m:sup>
                                    </m:sSubSup>
                                    <m:r>
                                      <a:rPr lang="en-US" sz="2000" i="1">
                                        <a:latin typeface="Cambria Math"/>
                                        <a:ea typeface="Cambria Math"/>
                                      </a:rPr>
                                      <m:t>,</m:t>
                                    </m:r>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m:rPr>
                                            <m:sty m:val="p"/>
                                          </m:rPr>
                                          <a:rPr lang="en-US" sz="2000" i="1" smtClean="0">
                                            <a:latin typeface="Cambria Math"/>
                                            <a:ea typeface="Cambria Math"/>
                                          </a:rPr>
                                          <m:t>l</m:t>
                                        </m:r>
                                      </m:sup>
                                    </m:sSubSup>
                                  </m:sub>
                                  <m:sup/>
                                </m:sSubSup>
                              </m:e>
                            </m:mr>
                            <m:mr>
                              <m:e>
                                <m:r>
                                  <a:rPr lang="en-US" sz="2000" b="0" i="1" smtClean="0">
                                    <a:latin typeface="Cambria Math"/>
                                  </a:rPr>
                                  <m:t>0</m:t>
                                </m:r>
                              </m:e>
                              <m:e>
                                <m:r>
                                  <a:rPr lang="en-US" sz="2000" b="0" i="1" smtClean="0">
                                    <a:latin typeface="Cambria Math"/>
                                  </a:rPr>
                                  <m:t>0</m:t>
                                </m:r>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m:rPr>
                                            <m:sty m:val="p"/>
                                          </m:rPr>
                                          <a:rPr lang="en-US" sz="2000" i="1" smtClean="0">
                                            <a:latin typeface="Cambria Math"/>
                                            <a:ea typeface="Cambria Math"/>
                                          </a:rPr>
                                          <m:t>l</m:t>
                                        </m:r>
                                      </m:sup>
                                    </m:sSubSup>
                                    <m:r>
                                      <a:rPr lang="en-US" sz="2000" i="1">
                                        <a:latin typeface="Cambria Math"/>
                                        <a:ea typeface="Cambria Math"/>
                                      </a:rPr>
                                      <m:t>,</m:t>
                                    </m:r>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m:rPr>
                                            <m:sty m:val="p"/>
                                          </m:rPr>
                                          <a:rPr lang="en-US" sz="2000" i="1" smtClean="0">
                                            <a:latin typeface="Cambria Math"/>
                                            <a:ea typeface="Cambria Math"/>
                                          </a:rPr>
                                          <m:t>l</m:t>
                                        </m:r>
                                      </m:sup>
                                    </m:sSubSup>
                                  </m:sub>
                                  <m:sup/>
                                </m:sSubSup>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m:rPr>
                                            <m:sty m:val="p"/>
                                          </m:rPr>
                                          <a:rPr lang="en-US" sz="2000" i="1" smtClean="0">
                                            <a:latin typeface="Cambria Math"/>
                                            <a:ea typeface="Cambria Math"/>
                                          </a:rPr>
                                          <m:t>l</m:t>
                                        </m:r>
                                      </m:sup>
                                    </m:sSubSup>
                                  </m:sub>
                                  <m:sup>
                                    <m:r>
                                      <a:rPr lang="en-US" sz="2000" i="1">
                                        <a:latin typeface="Cambria Math"/>
                                        <a:ea typeface="Cambria Math"/>
                                      </a:rPr>
                                      <m:t>2</m:t>
                                    </m:r>
                                  </m:sup>
                                </m:sSubSup>
                              </m:e>
                            </m:mr>
                          </m:m>
                        </m:e>
                      </m:d>
                    </m:oMath>
                  </m:oMathPara>
                </a14:m>
                <a:endParaRPr lang="en-US" sz="2000" dirty="0" smtClean="0">
                  <a:latin typeface="Georgia"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5313" y="1295400"/>
                <a:ext cx="8895295" cy="4187621"/>
              </a:xfrm>
              <a:prstGeom prst="rect">
                <a:avLst/>
              </a:prstGeom>
              <a:blipFill rotWithShape="1">
                <a:blip r:embed="rId4"/>
                <a:stretch>
                  <a:fillRect l="-754" t="-875"/>
                </a:stretch>
              </a:blipFill>
            </p:spPr>
            <p:txBody>
              <a:bodyPr/>
              <a:lstStyle/>
              <a:p>
                <a:r>
                  <a:rPr lang="en-US">
                    <a:noFill/>
                  </a:rPr>
                  <a:t> </a:t>
                </a:r>
              </a:p>
            </p:txBody>
          </p:sp>
        </mc:Fallback>
      </mc:AlternateContent>
    </p:spTree>
    <p:extLst>
      <p:ext uri="{BB962C8B-B14F-4D97-AF65-F5344CB8AC3E}">
        <p14:creationId xmlns:p14="http://schemas.microsoft.com/office/powerpoint/2010/main" val="216930847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b="1" dirty="0" smtClean="0">
                <a:latin typeface="Georgia" pitchFamily="18" charset="0"/>
                <a:ea typeface="ＭＳ Ｐゴシック" charset="-128"/>
                <a:cs typeface="Arial" pitchFamily="34" charset="0"/>
              </a:rPr>
              <a:t>Outline</a:t>
            </a:r>
          </a:p>
        </p:txBody>
      </p:sp>
      <p:sp>
        <p:nvSpPr>
          <p:cNvPr id="8" name="Subtitle 2"/>
          <p:cNvSpPr>
            <a:spLocks noGrp="1"/>
          </p:cNvSpPr>
          <p:nvPr>
            <p:ph type="subTitle" idx="1"/>
          </p:nvPr>
        </p:nvSpPr>
        <p:spPr>
          <a:xfrm>
            <a:off x="914400" y="1447800"/>
            <a:ext cx="7239000" cy="4953000"/>
          </a:xfrm>
        </p:spPr>
        <p:txBody>
          <a:bodyPr>
            <a:noAutofit/>
          </a:bodyPr>
          <a:lstStyle/>
          <a:p>
            <a:pPr marL="342900" indent="-342900" algn="l">
              <a:buFont typeface="Arial" pitchFamily="34" charset="0"/>
              <a:buChar char="•"/>
            </a:pPr>
            <a:r>
              <a:rPr lang="en-US" dirty="0" smtClean="0">
                <a:solidFill>
                  <a:srgbClr val="676969"/>
                </a:solidFill>
                <a:latin typeface="Georgia" pitchFamily="18" charset="0"/>
                <a:cs typeface="Arial" pitchFamily="34" charset="0"/>
              </a:rPr>
              <a:t>Motivation</a:t>
            </a:r>
          </a:p>
          <a:p>
            <a:pPr marL="342900" indent="-342900" algn="l">
              <a:buFont typeface="Arial" pitchFamily="34" charset="0"/>
              <a:buChar char="•"/>
            </a:pPr>
            <a:r>
              <a:rPr lang="en-US" b="1" dirty="0" smtClean="0">
                <a:solidFill>
                  <a:schemeClr val="tx1"/>
                </a:solidFill>
                <a:latin typeface="Georgia" pitchFamily="18" charset="0"/>
                <a:cs typeface="Arial" pitchFamily="34" charset="0"/>
              </a:rPr>
              <a:t>Background</a:t>
            </a:r>
          </a:p>
          <a:p>
            <a:pPr marL="342900" indent="-342900" algn="l">
              <a:buFont typeface="Arial" pitchFamily="34" charset="0"/>
              <a:buChar char="•"/>
            </a:pPr>
            <a:r>
              <a:rPr lang="en-US" dirty="0">
                <a:solidFill>
                  <a:srgbClr val="676969"/>
                </a:solidFill>
                <a:latin typeface="Georgia" pitchFamily="18" charset="0"/>
                <a:cs typeface="Arial" pitchFamily="34" charset="0"/>
              </a:rPr>
              <a:t>Sensor </a:t>
            </a:r>
            <a:r>
              <a:rPr lang="en-US" dirty="0" smtClean="0">
                <a:solidFill>
                  <a:srgbClr val="676969"/>
                </a:solidFill>
                <a:latin typeface="Georgia" pitchFamily="18" charset="0"/>
                <a:cs typeface="Arial" pitchFamily="34" charset="0"/>
              </a:rPr>
              <a:t>Set Switching Noise</a:t>
            </a:r>
            <a:endParaRPr lang="en-US" dirty="0">
              <a:solidFill>
                <a:srgbClr val="676969"/>
              </a:solidFill>
              <a:latin typeface="Georgia" pitchFamily="18" charset="0"/>
              <a:cs typeface="Arial" pitchFamily="34" charset="0"/>
            </a:endParaRPr>
          </a:p>
          <a:p>
            <a:pPr marL="342900" indent="-342900" algn="l">
              <a:buFont typeface="Arial" pitchFamily="34" charset="0"/>
              <a:buChar char="•"/>
            </a:pPr>
            <a:r>
              <a:rPr lang="en-US" dirty="0">
                <a:solidFill>
                  <a:srgbClr val="676969"/>
                </a:solidFill>
                <a:latin typeface="Georgia" pitchFamily="18" charset="0"/>
                <a:cs typeface="Arial" pitchFamily="34" charset="0"/>
              </a:rPr>
              <a:t>Augmentation</a:t>
            </a:r>
          </a:p>
          <a:p>
            <a:pPr marL="342900" indent="-342900" algn="l">
              <a:buFont typeface="Arial" pitchFamily="34" charset="0"/>
              <a:buChar char="•"/>
            </a:pPr>
            <a:r>
              <a:rPr lang="en-US" dirty="0">
                <a:solidFill>
                  <a:srgbClr val="676969"/>
                </a:solidFill>
                <a:latin typeface="Georgia" pitchFamily="18" charset="0"/>
                <a:cs typeface="Arial" pitchFamily="34" charset="0"/>
              </a:rPr>
              <a:t>Conclusions and Future Work</a:t>
            </a:r>
          </a:p>
        </p:txBody>
      </p:sp>
    </p:spTree>
    <p:extLst>
      <p:ext uri="{BB962C8B-B14F-4D97-AF65-F5344CB8AC3E}">
        <p14:creationId xmlns:p14="http://schemas.microsoft.com/office/powerpoint/2010/main" val="28596485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381000"/>
            <a:ext cx="9448800" cy="1066800"/>
          </a:xfrm>
        </p:spPr>
        <p:txBody>
          <a:bodyPr>
            <a:noAutofit/>
          </a:bodyPr>
          <a:lstStyle/>
          <a:p>
            <a:r>
              <a:rPr lang="en-US" sz="3200" b="1" dirty="0" smtClean="0">
                <a:latin typeface="Georgia" pitchFamily="18" charset="0"/>
                <a:ea typeface="ＭＳ Ｐゴシック" charset="-128"/>
                <a:cs typeface="Arial" pitchFamily="34" charset="0"/>
              </a:rPr>
              <a:t>Switching observation model </a:t>
            </a:r>
            <a:r>
              <a:rPr lang="en-US" sz="3200" b="1" dirty="0" err="1" smtClean="0">
                <a:latin typeface="Georgia" pitchFamily="18" charset="0"/>
                <a:ea typeface="ＭＳ Ｐゴシック" charset="-128"/>
                <a:cs typeface="Arial" pitchFamily="34" charset="0"/>
              </a:rPr>
              <a:t>Kalman</a:t>
            </a:r>
            <a:r>
              <a:rPr lang="en-US" sz="3200" b="1" dirty="0" smtClean="0">
                <a:latin typeface="Georgia" pitchFamily="18" charset="0"/>
                <a:ea typeface="ＭＳ Ｐゴシック" charset="-128"/>
                <a:cs typeface="Arial" pitchFamily="34" charset="0"/>
              </a:rPr>
              <a:t> filter</a:t>
            </a:r>
          </a:p>
        </p:txBody>
      </p:sp>
      <mc:AlternateContent xmlns:mc="http://schemas.openxmlformats.org/markup-compatibility/2006" xmlns:a14="http://schemas.microsoft.com/office/drawing/2010/main">
        <mc:Choice Requires="a14">
          <p:sp>
            <p:nvSpPr>
              <p:cNvPr id="13" name="TextBox 12"/>
              <p:cNvSpPr txBox="1"/>
              <p:nvPr/>
            </p:nvSpPr>
            <p:spPr>
              <a:xfrm>
                <a:off x="47171" y="3954594"/>
                <a:ext cx="8895295" cy="1989006"/>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The observation equations </a:t>
                </a:r>
                <a:r>
                  <a:rPr lang="en-US" b="1" i="1" dirty="0" smtClean="0">
                    <a:latin typeface="Georgia" pitchFamily="18" charset="0"/>
                  </a:rPr>
                  <a:t>g</a:t>
                </a:r>
                <a:r>
                  <a:rPr lang="en-US" dirty="0" smtClean="0">
                    <a:latin typeface="Georgia" pitchFamily="18" charset="0"/>
                  </a:rPr>
                  <a:t> are given by</a:t>
                </a:r>
              </a:p>
              <a:p>
                <a:pPr>
                  <a:spcBef>
                    <a:spcPts val="600"/>
                  </a:spcBef>
                  <a:spcAft>
                    <a:spcPts val="600"/>
                  </a:spcAft>
                </a:pPr>
                <a:r>
                  <a:rPr lang="en-US" b="0" dirty="0" smtClean="0">
                    <a:latin typeface="Georgia" pitchFamily="18" charset="0"/>
                  </a:rPr>
                  <a:t>                             </a:t>
                </a:r>
                <a14:m>
                  <m:oMath xmlns:m="http://schemas.openxmlformats.org/officeDocument/2006/math">
                    <m:r>
                      <a:rPr lang="en-US" b="1" i="1" smtClean="0">
                        <a:latin typeface="Cambria Math"/>
                      </a:rPr>
                      <m:t>𝒈</m:t>
                    </m:r>
                    <m:r>
                      <a:rPr lang="en-US" i="0">
                        <a:latin typeface="Cambria Math"/>
                      </a:rPr>
                      <m:t>= </m:t>
                    </m:r>
                    <m:d>
                      <m:dPr>
                        <m:begChr m:val="["/>
                        <m:endChr m:val="]"/>
                        <m:ctrlPr>
                          <a:rPr lang="en-US" i="1">
                            <a:latin typeface="Cambria Math"/>
                          </a:rPr>
                        </m:ctrlPr>
                      </m:dPr>
                      <m:e>
                        <m:eqArr>
                          <m:eqArrPr>
                            <m:ctrlPr>
                              <a:rPr lang="en-US" i="1">
                                <a:latin typeface="Cambria Math"/>
                                <a:ea typeface="Cambria Math"/>
                              </a:rPr>
                            </m:ctrlPr>
                          </m:eqArrPr>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𝒙</m:t>
                                    </m:r>
                                  </m:e>
                                </m:acc>
                              </m:e>
                              <m:sub>
                                <m:r>
                                  <a:rPr lang="en-US" i="1">
                                    <a:latin typeface="Cambria Math"/>
                                    <a:ea typeface="Cambria Math"/>
                                  </a:rPr>
                                  <m:t>𝑡</m:t>
                                </m:r>
                              </m:sub>
                              <m:sup>
                                <m:r>
                                  <m:rPr>
                                    <m:sty m:val="p"/>
                                  </m:rPr>
                                  <a:rPr lang="en-US" b="0" i="1" smtClean="0">
                                    <a:latin typeface="Cambria Math"/>
                                    <a:ea typeface="Cambria Math"/>
                                  </a:rPr>
                                  <m:t>u</m:t>
                                </m:r>
                              </m:sup>
                            </m:sSubSup>
                            <m:r>
                              <a:rPr lang="en-US" b="1" i="1">
                                <a:latin typeface="Cambria Math"/>
                              </a:rPr>
                              <m:t>=</m:t>
                            </m:r>
                            <m:sSubSup>
                              <m:sSubSupPr>
                                <m:ctrlPr>
                                  <a:rPr lang="en-US" b="1" i="1">
                                    <a:latin typeface="Cambria Math"/>
                                  </a:rPr>
                                </m:ctrlPr>
                              </m:sSubSupPr>
                              <m:e>
                                <m:r>
                                  <a:rPr lang="en-US" b="1" i="1">
                                    <a:latin typeface="Cambria Math"/>
                                  </a:rPr>
                                  <m:t>𝒙</m:t>
                                </m:r>
                              </m:e>
                              <m:sub>
                                <m:r>
                                  <a:rPr lang="en-US" b="0" i="1">
                                    <a:latin typeface="Cambria Math"/>
                                  </a:rPr>
                                  <m:t>𝑡</m:t>
                                </m:r>
                              </m:sub>
                              <m:sup>
                                <m:r>
                                  <m:rPr>
                                    <m:sty m:val="p"/>
                                  </m:rPr>
                                  <a:rPr lang="en-US" i="1" smtClean="0">
                                    <a:latin typeface="Cambria Math"/>
                                    <a:ea typeface="Cambria Math"/>
                                  </a:rPr>
                                  <m:t>u</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𝑥</m:t>
                                    </m:r>
                                  </m:sub>
                                  <m:sup>
                                    <m:r>
                                      <m:rPr>
                                        <m:sty m:val="p"/>
                                      </m:rPr>
                                      <a:rPr lang="en-US" i="1" smtClean="0">
                                        <a:latin typeface="Cambria Math"/>
                                        <a:ea typeface="Cambria Math"/>
                                      </a:rPr>
                                      <m:t>u</m:t>
                                    </m:r>
                                  </m:sup>
                                </m:sSubSup>
                              </m:sub>
                              <m:sup/>
                            </m:sSubSup>
                            <m:r>
                              <a:rPr lang="en-US">
                                <a:latin typeface="Cambria Math"/>
                                <a:ea typeface="Cambria Math"/>
                              </a:rPr>
                              <m:t>)</m:t>
                            </m:r>
                          </m:e>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i="1" smtClean="0">
                                    <a:latin typeface="Cambria Math"/>
                                    <a:ea typeface="Cambria Math"/>
                                  </a:rPr>
                                  <m:t>u</m:t>
                                </m:r>
                              </m:sup>
                            </m:sSubSup>
                            <m:r>
                              <a:rPr lang="en-US" b="1" i="1">
                                <a:latin typeface="Cambria Math"/>
                              </a:rPr>
                              <m:t>=</m:t>
                            </m:r>
                            <m:sSubSup>
                              <m:sSubSupPr>
                                <m:ctrlPr>
                                  <a:rPr lang="en-US" b="1" i="1">
                                    <a:latin typeface="Cambria Math"/>
                                  </a:rPr>
                                </m:ctrlPr>
                              </m:sSubSupPr>
                              <m:e>
                                <m:r>
                                  <a:rPr lang="en-US" b="1" i="1">
                                    <a:latin typeface="Cambria Math"/>
                                  </a:rPr>
                                  <m:t>𝒚</m:t>
                                </m:r>
                              </m:e>
                              <m:sub>
                                <m:r>
                                  <a:rPr lang="en-US" i="1">
                                    <a:latin typeface="Cambria Math"/>
                                  </a:rPr>
                                  <m:t>𝑡</m:t>
                                </m:r>
                              </m:sub>
                              <m:sup>
                                <m:r>
                                  <m:rPr>
                                    <m:sty m:val="p"/>
                                  </m:rPr>
                                  <a:rPr lang="en-US" i="1" smtClean="0">
                                    <a:latin typeface="Cambria Math"/>
                                    <a:ea typeface="Cambria Math"/>
                                  </a:rPr>
                                  <m:t>u</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i="1">
                                        <a:latin typeface="Cambria Math"/>
                                        <a:ea typeface="Cambria Math"/>
                                      </a:rPr>
                                      <m:t>𝑦</m:t>
                                    </m:r>
                                  </m:sub>
                                  <m:sup>
                                    <m:r>
                                      <m:rPr>
                                        <m:sty m:val="p"/>
                                      </m:rPr>
                                      <a:rPr lang="en-US" i="1" smtClean="0">
                                        <a:latin typeface="Cambria Math"/>
                                        <a:ea typeface="Cambria Math"/>
                                      </a:rPr>
                                      <m:t>u</m:t>
                                    </m:r>
                                  </m:sup>
                                </m:sSubSup>
                              </m:sub>
                              <m:sup/>
                            </m:sSubSup>
                            <m:r>
                              <a:rPr lang="en-US">
                                <a:latin typeface="Cambria Math"/>
                                <a:ea typeface="Cambria Math"/>
                              </a:rPr>
                              <m:t>)</m:t>
                            </m:r>
                          </m:e>
                          <m:e>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a:rPr lang="en-US" b="0" i="1" smtClean="0">
                                    <a:latin typeface="Cambria Math"/>
                                    <a:ea typeface="Cambria Math"/>
                                  </a:rPr>
                                  <m:t>𝑐</m:t>
                                </m:r>
                              </m:sup>
                            </m:sSubSup>
                            <m:r>
                              <a:rPr lang="en-US" b="1" i="1">
                                <a:latin typeface="Cambria Math"/>
                              </a:rPr>
                              <m:t>=</m:t>
                            </m:r>
                            <m:sSubSup>
                              <m:sSubSupPr>
                                <m:ctrlPr>
                                  <a:rPr lang="en-US" b="1" i="1">
                                    <a:latin typeface="Cambria Math"/>
                                  </a:rPr>
                                </m:ctrlPr>
                              </m:sSubSupPr>
                              <m:e>
                                <m:r>
                                  <a:rPr lang="en-US" b="1" i="1" smtClean="0">
                                    <a:latin typeface="Cambria Math"/>
                                  </a:rPr>
                                  <m:t>𝒙</m:t>
                                </m:r>
                              </m:e>
                              <m:sub>
                                <m:r>
                                  <a:rPr lang="en-US" b="0" i="1">
                                    <a:latin typeface="Cambria Math"/>
                                  </a:rPr>
                                  <m:t>𝑡</m:t>
                                </m:r>
                              </m:sub>
                              <m:sup>
                                <m:r>
                                  <a:rPr lang="en-US" b="0" i="1" smtClean="0">
                                    <a:latin typeface="Cambria Math"/>
                                  </a:rPr>
                                  <m:t>𝑐</m:t>
                                </m:r>
                              </m:sup>
                            </m:sSubSup>
                            <m:r>
                              <a:rPr lang="en-US" b="1" i="1">
                                <a:latin typeface="Cambria Math"/>
                              </a:rPr>
                              <m:t>+</m:t>
                            </m:r>
                            <m:r>
                              <a:rPr lang="en-US">
                                <a:latin typeface="Cambria Math"/>
                                <a:ea typeface="Cambria Math"/>
                              </a:rPr>
                              <m:t>Ɲ(0,</m:t>
                            </m:r>
                            <m:sSubSup>
                              <m:sSubSupPr>
                                <m:ctrlPr>
                                  <a:rPr lang="en-US" i="1">
                                    <a:latin typeface="Cambria Math"/>
                                    <a:ea typeface="Cambria Math"/>
                                  </a:rPr>
                                </m:ctrlPr>
                              </m:sSubSupPr>
                              <m:e>
                                <m:r>
                                  <a:rPr lang="en-US" i="1">
                                    <a:latin typeface="Cambria Math"/>
                                    <a:ea typeface="Cambria Math"/>
                                  </a:rPr>
                                  <m:t>𝜎</m:t>
                                </m:r>
                              </m:e>
                              <m:sub>
                                <m:sSubSup>
                                  <m:sSubSupPr>
                                    <m:ctrlPr>
                                      <a:rPr lang="en-US" i="1">
                                        <a:latin typeface="Cambria Math"/>
                                        <a:ea typeface="Cambria Math"/>
                                      </a:rPr>
                                    </m:ctrlPr>
                                  </m:sSubSupPr>
                                  <m:e>
                                    <m:r>
                                      <a:rPr lang="en-US" i="1">
                                        <a:latin typeface="Cambria Math"/>
                                        <a:ea typeface="Cambria Math"/>
                                      </a:rPr>
                                      <m:t>𝑛</m:t>
                                    </m:r>
                                  </m:e>
                                  <m:sub>
                                    <m:r>
                                      <a:rPr lang="en-US" b="0" i="1" smtClean="0">
                                        <a:latin typeface="Cambria Math"/>
                                        <a:ea typeface="Cambria Math"/>
                                      </a:rPr>
                                      <m:t>𝑥</m:t>
                                    </m:r>
                                  </m:sub>
                                  <m:sup>
                                    <m:r>
                                      <a:rPr lang="en-US" b="0" i="1" smtClean="0">
                                        <a:latin typeface="Cambria Math"/>
                                        <a:ea typeface="Cambria Math"/>
                                      </a:rPr>
                                      <m:t>𝑐</m:t>
                                    </m:r>
                                  </m:sup>
                                </m:sSubSup>
                              </m:sub>
                              <m:sup/>
                            </m:sSubSup>
                            <m:r>
                              <a:rPr lang="en-US">
                                <a:latin typeface="Cambria Math"/>
                                <a:ea typeface="Cambria Math"/>
                              </a:rPr>
                              <m:t>)</m:t>
                            </m:r>
                          </m:e>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a:rPr lang="en-US" b="0" i="1" smtClean="0">
                                    <a:latin typeface="Cambria Math"/>
                                    <a:ea typeface="Cambria Math"/>
                                  </a:rPr>
                                  <m:t>𝑐</m:t>
                                </m:r>
                              </m:sup>
                            </m:sSubSup>
                            <m:r>
                              <a:rPr lang="en-US" b="1" i="1">
                                <a:latin typeface="Cambria Math"/>
                              </a:rPr>
                              <m:t>=</m:t>
                            </m:r>
                            <m:sSubSup>
                              <m:sSubSupPr>
                                <m:ctrlPr>
                                  <a:rPr lang="en-US" b="1" i="1" smtClean="0">
                                    <a:latin typeface="Cambria Math"/>
                                  </a:rPr>
                                </m:ctrlPr>
                              </m:sSubSupPr>
                              <m:e>
                                <m:r>
                                  <a:rPr lang="en-US" b="1" i="1" smtClean="0">
                                    <a:latin typeface="Cambria Math"/>
                                  </a:rPr>
                                  <m:t>𝒚</m:t>
                                </m:r>
                              </m:e>
                              <m:sub>
                                <m:r>
                                  <a:rPr lang="en-US" b="0" i="1" smtClean="0">
                                    <a:latin typeface="Cambria Math"/>
                                  </a:rPr>
                                  <m:t>𝑡</m:t>
                                </m:r>
                              </m:sub>
                              <m:sup>
                                <m:r>
                                  <a:rPr lang="en-US" b="1" i="1" smtClean="0">
                                    <a:latin typeface="Cambria Math"/>
                                  </a:rPr>
                                  <m:t>𝒄</m:t>
                                </m:r>
                              </m:sup>
                            </m:sSubSup>
                            <m:r>
                              <a:rPr lang="en-US" b="1" i="1">
                                <a:latin typeface="Cambria Math"/>
                              </a:rPr>
                              <m:t>+</m:t>
                            </m:r>
                            <m:r>
                              <a:rPr lang="en-US">
                                <a:latin typeface="Cambria Math"/>
                                <a:ea typeface="Cambria Math"/>
                              </a:rPr>
                              <m:t>Ɲ(</m:t>
                            </m:r>
                            <m:r>
                              <a:rPr lang="en-US" b="0" i="0" smtClean="0">
                                <a:latin typeface="Cambria Math"/>
                                <a:ea typeface="Cambria Math"/>
                              </a:rPr>
                              <m:t>0</m:t>
                            </m:r>
                            <m:r>
                              <a:rPr lang="en-US">
                                <a:latin typeface="Cambria Math"/>
                                <a:ea typeface="Cambria Math"/>
                              </a:rPr>
                              <m:t>,</m:t>
                            </m:r>
                            <m:sSubSup>
                              <m:sSubSupPr>
                                <m:ctrlPr>
                                  <a:rPr lang="en-US" i="1">
                                    <a:latin typeface="Cambria Math"/>
                                    <a:ea typeface="Cambria Math"/>
                                  </a:rPr>
                                </m:ctrlPr>
                              </m:sSubSupPr>
                              <m:e>
                                <m:r>
                                  <a:rPr lang="en-US" i="1">
                                    <a:latin typeface="Cambria Math"/>
                                    <a:ea typeface="Cambria Math"/>
                                  </a:rPr>
                                  <m:t>𝜎</m:t>
                                </m:r>
                              </m:e>
                              <m:sub>
                                <m:sSubSup>
                                  <m:sSubSupPr>
                                    <m:ctrlPr>
                                      <a:rPr lang="en-US" i="1" smtClean="0">
                                        <a:latin typeface="Cambria Math"/>
                                        <a:ea typeface="Cambria Math"/>
                                      </a:rPr>
                                    </m:ctrlPr>
                                  </m:sSubSupPr>
                                  <m:e>
                                    <m:r>
                                      <a:rPr lang="en-US" b="0" i="1" smtClean="0">
                                        <a:latin typeface="Cambria Math"/>
                                        <a:ea typeface="Cambria Math"/>
                                      </a:rPr>
                                      <m:t>𝑛</m:t>
                                    </m:r>
                                  </m:e>
                                  <m:sub>
                                    <m:r>
                                      <a:rPr lang="en-US" b="0" i="1" smtClean="0">
                                        <a:latin typeface="Cambria Math"/>
                                        <a:ea typeface="Cambria Math"/>
                                      </a:rPr>
                                      <m:t>𝑦</m:t>
                                    </m:r>
                                  </m:sub>
                                  <m:sup>
                                    <m:r>
                                      <a:rPr lang="en-US" b="0" i="1" smtClean="0">
                                        <a:latin typeface="Cambria Math"/>
                                        <a:ea typeface="Cambria Math"/>
                                      </a:rPr>
                                      <m:t>𝑐</m:t>
                                    </m:r>
                                  </m:sup>
                                </m:sSubSup>
                              </m:sub>
                              <m:sup/>
                            </m:sSubSup>
                            <m:r>
                              <a:rPr lang="en-US">
                                <a:latin typeface="Cambria Math"/>
                                <a:ea typeface="Cambria Math"/>
                              </a:rPr>
                              <m:t>)</m:t>
                            </m:r>
                          </m:e>
                        </m:eqArr>
                      </m:e>
                    </m:d>
                  </m:oMath>
                </a14:m>
                <a:r>
                  <a:rPr lang="en-US" dirty="0" smtClean="0">
                    <a:latin typeface="Georgia" pitchFamily="18" charset="0"/>
                  </a:rPr>
                  <a:t>                                     (28)</a:t>
                </a:r>
              </a:p>
            </p:txBody>
          </p:sp>
        </mc:Choice>
        <mc:Fallback xmlns="">
          <p:sp>
            <p:nvSpPr>
              <p:cNvPr id="13" name="TextBox 12"/>
              <p:cNvSpPr txBox="1">
                <a:spLocks noRot="1" noChangeAspect="1" noMove="1" noResize="1" noEditPoints="1" noAdjustHandles="1" noChangeArrowheads="1" noChangeShapeType="1" noTextEdit="1"/>
              </p:cNvSpPr>
              <p:nvPr/>
            </p:nvSpPr>
            <p:spPr>
              <a:xfrm>
                <a:off x="47171" y="3954594"/>
                <a:ext cx="8895295" cy="1989006"/>
              </a:xfrm>
              <a:prstGeom prst="rect">
                <a:avLst/>
              </a:prstGeom>
              <a:blipFill rotWithShape="1">
                <a:blip r:embed="rId4"/>
                <a:stretch>
                  <a:fillRect l="-617" t="-15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47170" y="1432105"/>
                <a:ext cx="9096829" cy="2377895"/>
              </a:xfrm>
              <a:prstGeom prst="rect">
                <a:avLst/>
              </a:prstGeom>
              <a:noFill/>
            </p:spPr>
            <p:txBody>
              <a:bodyPr wrap="square" rtlCol="0">
                <a:spAutoFit/>
              </a:bodyPr>
              <a:lstStyle/>
              <a:p>
                <a:pPr>
                  <a:spcBef>
                    <a:spcPts val="600"/>
                  </a:spcBef>
                  <a:spcAft>
                    <a:spcPts val="600"/>
                  </a:spcAft>
                </a:pPr>
                <a:r>
                  <a:rPr lang="en-US" dirty="0" smtClean="0">
                    <a:latin typeface="Georgia" pitchFamily="18" charset="0"/>
                  </a:rPr>
                  <a:t>When measurements from both UWB and camera sensors are received simultaneously, equation (5) </a:t>
                </a:r>
                <a:r>
                  <a:rPr lang="en-US" dirty="0" smtClean="0">
                    <a:latin typeface="Georgia" pitchFamily="18" charset="0"/>
                  </a:rPr>
                  <a:t>is augmented </a:t>
                </a:r>
                <a:r>
                  <a:rPr lang="en-US" dirty="0" smtClean="0">
                    <a:latin typeface="Georgia" pitchFamily="18" charset="0"/>
                  </a:rPr>
                  <a:t>as follows</a:t>
                </a:r>
              </a:p>
              <a:p>
                <a:pPr>
                  <a:spcBef>
                    <a:spcPts val="600"/>
                  </a:spcBef>
                  <a:spcAft>
                    <a:spcPts val="600"/>
                  </a:spcAft>
                </a:pPr>
                <a:r>
                  <a:rPr lang="en-US" b="0" dirty="0" smtClean="0">
                    <a:latin typeface="Georgia" pitchFamily="18" charset="0"/>
                  </a:rPr>
                  <a:t>                             </a:t>
                </a:r>
                <a14:m>
                  <m:oMath xmlns:m="http://schemas.openxmlformats.org/officeDocument/2006/math">
                    <m:sSub>
                      <m:sSubPr>
                        <m:ctrlPr>
                          <a:rPr lang="en-US" b="1" i="1" smtClean="0">
                            <a:latin typeface="Cambria Math"/>
                          </a:rPr>
                        </m:ctrlPr>
                      </m:sSubPr>
                      <m:e>
                        <m:r>
                          <a:rPr lang="en-US" b="1" i="0" smtClean="0">
                            <a:latin typeface="Cambria Math"/>
                          </a:rPr>
                          <m:t>𝐙</m:t>
                        </m:r>
                      </m:e>
                      <m:sub>
                        <m:r>
                          <m:rPr>
                            <m:sty m:val="p"/>
                          </m:rPr>
                          <a:rPr lang="en-US" b="0" i="0" smtClean="0">
                            <a:latin typeface="Cambria Math"/>
                          </a:rPr>
                          <m:t>uc</m:t>
                        </m:r>
                      </m:sub>
                    </m:sSub>
                    <m:r>
                      <a:rPr lang="en-US" b="0" i="0">
                        <a:latin typeface="Cambria Math"/>
                      </a:rPr>
                      <m:t>=</m:t>
                    </m:r>
                    <m:r>
                      <a:rPr lang="en-US" i="0">
                        <a:latin typeface="Cambria Math"/>
                      </a:rPr>
                      <m:t> </m:t>
                    </m:r>
                    <m:d>
                      <m:dPr>
                        <m:begChr m:val="["/>
                        <m:endChr m:val="]"/>
                        <m:ctrlPr>
                          <a:rPr lang="en-US" i="1">
                            <a:latin typeface="Cambria Math"/>
                          </a:rPr>
                        </m:ctrlPr>
                      </m:dPr>
                      <m:e>
                        <m:eqArr>
                          <m:eqArrPr>
                            <m:ctrlPr>
                              <a:rPr lang="en-US" i="1">
                                <a:latin typeface="Cambria Math"/>
                                <a:ea typeface="Cambria Math"/>
                              </a:rPr>
                            </m:ctrlPr>
                          </m:eqArrPr>
                          <m:e>
                            <m:sSubSup>
                              <m:sSubSupPr>
                                <m:ctrlPr>
                                  <a:rPr lang="en-US" i="1" smtClean="0">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b="0" i="1" smtClean="0">
                                    <a:latin typeface="Cambria Math"/>
                                    <a:ea typeface="Cambria Math"/>
                                  </a:rPr>
                                  <m:t>𝑡</m:t>
                                </m:r>
                              </m:sub>
                              <m:sup>
                                <m:r>
                                  <m:rPr>
                                    <m:sty m:val="p"/>
                                  </m:rPr>
                                  <a:rPr lang="en-US" b="0" i="1" smtClean="0">
                                    <a:latin typeface="Cambria Math"/>
                                    <a:ea typeface="Cambria Math"/>
                                  </a:rPr>
                                  <m:t>u</m:t>
                                </m:r>
                              </m:sup>
                            </m:sSubSup>
                          </m:e>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u</m:t>
                                </m:r>
                              </m:sup>
                            </m:sSubSup>
                          </m:e>
                          <m:e>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𝒙</m:t>
                                    </m:r>
                                  </m:e>
                                </m:acc>
                              </m:e>
                              <m:sub>
                                <m:r>
                                  <a:rPr lang="en-US" i="1">
                                    <a:latin typeface="Cambria Math"/>
                                    <a:ea typeface="Cambria Math"/>
                                  </a:rPr>
                                  <m:t>𝑡</m:t>
                                </m:r>
                              </m:sub>
                              <m:sup>
                                <m:r>
                                  <a:rPr lang="en-US" b="0" i="1" smtClean="0">
                                    <a:latin typeface="Cambria Math"/>
                                    <a:ea typeface="Cambria Math"/>
                                  </a:rPr>
                                  <m:t>𝑐</m:t>
                                </m:r>
                              </m:sup>
                            </m:sSubSup>
                          </m:e>
                          <m:e>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𝒚</m:t>
                                    </m:r>
                                  </m:e>
                                </m:acc>
                              </m:e>
                              <m:sub>
                                <m:r>
                                  <a:rPr lang="en-US" i="1">
                                    <a:latin typeface="Cambria Math"/>
                                    <a:ea typeface="Cambria Math"/>
                                  </a:rPr>
                                  <m:t>𝑡</m:t>
                                </m:r>
                              </m:sub>
                              <m:sup>
                                <m:r>
                                  <a:rPr lang="en-US" b="0" i="1" smtClean="0">
                                    <a:latin typeface="Cambria Math"/>
                                    <a:ea typeface="Cambria Math"/>
                                  </a:rPr>
                                  <m:t>𝑐</m:t>
                                </m:r>
                              </m:sup>
                            </m:sSubSup>
                          </m:e>
                        </m:eqArr>
                      </m:e>
                    </m:d>
                  </m:oMath>
                </a14:m>
                <a:r>
                  <a:rPr lang="en-US" dirty="0" smtClean="0">
                    <a:latin typeface="Georgia" pitchFamily="18" charset="0"/>
                  </a:rPr>
                  <a:t>                                                                  (27)</a:t>
                </a:r>
              </a:p>
              <a:p>
                <a:pPr>
                  <a:spcBef>
                    <a:spcPts val="600"/>
                  </a:spcBef>
                  <a:spcAft>
                    <a:spcPts val="600"/>
                  </a:spcAft>
                </a:pPr>
                <a:r>
                  <a:rPr lang="en-US" kern="0" dirty="0" smtClean="0">
                    <a:latin typeface="Georgia" pitchFamily="18" charset="0"/>
                  </a:rPr>
                  <a:t>where </a:t>
                </a:r>
                <a14:m>
                  <m:oMath xmlns:m="http://schemas.openxmlformats.org/officeDocument/2006/math">
                    <m:sSubSup>
                      <m:sSubSupPr>
                        <m:ctrlPr>
                          <a:rPr lang="en-US" i="1">
                            <a:latin typeface="Cambria Math"/>
                            <a:ea typeface="Cambria Math"/>
                          </a:rPr>
                        </m:ctrlPr>
                      </m:sSubSupPr>
                      <m:e>
                        <m:acc>
                          <m:accPr>
                            <m:chr m:val="̃"/>
                            <m:ctrlPr>
                              <a:rPr lang="en-US" b="1" i="1">
                                <a:latin typeface="Cambria Math"/>
                              </a:rPr>
                            </m:ctrlPr>
                          </m:accPr>
                          <m:e>
                            <m:r>
                              <a:rPr lang="en-US" b="1" i="1" smtClean="0">
                                <a:latin typeface="Cambria Math"/>
                              </a:rPr>
                              <m:t>𝒙</m:t>
                            </m:r>
                          </m:e>
                        </m:acc>
                      </m:e>
                      <m:sub>
                        <m:r>
                          <a:rPr lang="en-US" i="1">
                            <a:latin typeface="Cambria Math"/>
                            <a:ea typeface="Cambria Math"/>
                          </a:rPr>
                          <m:t>𝑡</m:t>
                        </m:r>
                      </m:sub>
                      <m:sup>
                        <m:r>
                          <m:rPr>
                            <m:sty m:val="p"/>
                          </m:rPr>
                          <a:rPr lang="en-US" b="0" i="1" smtClean="0">
                            <a:latin typeface="Cambria Math"/>
                            <a:ea typeface="Cambria Math"/>
                          </a:rPr>
                          <m:t>u</m:t>
                        </m:r>
                      </m:sup>
                    </m:sSubSup>
                    <m:r>
                      <a:rPr lang="en-US" b="0" i="1" smtClean="0">
                        <a:latin typeface="Cambria Math"/>
                        <a:ea typeface="Cambria Math"/>
                      </a:rPr>
                      <m:t>,</m:t>
                    </m:r>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m:rPr>
                            <m:sty m:val="p"/>
                          </m:rPr>
                          <a:rPr lang="en-US" b="0" i="1" smtClean="0">
                            <a:latin typeface="Cambria Math"/>
                            <a:ea typeface="Cambria Math"/>
                          </a:rPr>
                          <m:t>u</m:t>
                        </m:r>
                      </m:sup>
                    </m:sSubSup>
                  </m:oMath>
                </a14:m>
                <a:r>
                  <a:rPr lang="en-US" kern="0" dirty="0" smtClean="0">
                    <a:latin typeface="Georgia" pitchFamily="18" charset="0"/>
                  </a:rPr>
                  <a:t>and </a:t>
                </a:r>
                <a14:m>
                  <m:oMath xmlns:m="http://schemas.openxmlformats.org/officeDocument/2006/math">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𝒙</m:t>
                            </m:r>
                          </m:e>
                        </m:acc>
                      </m:e>
                      <m:sub>
                        <m:r>
                          <a:rPr lang="en-US" i="1">
                            <a:latin typeface="Cambria Math"/>
                            <a:ea typeface="Cambria Math"/>
                          </a:rPr>
                          <m:t>𝑡</m:t>
                        </m:r>
                      </m:sub>
                      <m:sup>
                        <m:r>
                          <a:rPr lang="en-US" b="0" i="1" smtClean="0">
                            <a:latin typeface="Cambria Math"/>
                            <a:ea typeface="Cambria Math"/>
                          </a:rPr>
                          <m:t>𝑐</m:t>
                        </m:r>
                      </m:sup>
                    </m:sSubSup>
                    <m:r>
                      <a:rPr lang="en-US" i="1">
                        <a:latin typeface="Cambria Math"/>
                        <a:ea typeface="Cambria Math"/>
                      </a:rPr>
                      <m:t>,</m:t>
                    </m:r>
                    <m:sSubSup>
                      <m:sSubSupPr>
                        <m:ctrlPr>
                          <a:rPr lang="en-US" i="1">
                            <a:latin typeface="Cambria Math"/>
                            <a:ea typeface="Cambria Math"/>
                          </a:rPr>
                        </m:ctrlPr>
                      </m:sSubSupPr>
                      <m:e>
                        <m:acc>
                          <m:accPr>
                            <m:chr m:val="̃"/>
                            <m:ctrlPr>
                              <a:rPr lang="en-US" b="1" i="1">
                                <a:latin typeface="Cambria Math"/>
                              </a:rPr>
                            </m:ctrlPr>
                          </m:accPr>
                          <m:e>
                            <m:r>
                              <a:rPr lang="en-US" b="1" i="1">
                                <a:latin typeface="Cambria Math"/>
                              </a:rPr>
                              <m:t>𝒚</m:t>
                            </m:r>
                          </m:e>
                        </m:acc>
                      </m:e>
                      <m:sub>
                        <m:r>
                          <a:rPr lang="en-US" i="1">
                            <a:latin typeface="Cambria Math"/>
                            <a:ea typeface="Cambria Math"/>
                          </a:rPr>
                          <m:t>𝑡</m:t>
                        </m:r>
                      </m:sub>
                      <m:sup>
                        <m:r>
                          <a:rPr lang="en-US" b="0" i="1" smtClean="0">
                            <a:latin typeface="Cambria Math"/>
                            <a:ea typeface="Cambria Math"/>
                          </a:rPr>
                          <m:t>𝑐</m:t>
                        </m:r>
                      </m:sup>
                    </m:sSubSup>
                  </m:oMath>
                </a14:m>
                <a:r>
                  <a:rPr lang="en-US" kern="0" dirty="0" smtClean="0">
                    <a:latin typeface="Georgia" pitchFamily="18" charset="0"/>
                  </a:rPr>
                  <a:t> are the raw measurements</a:t>
                </a:r>
                <a:endParaRPr lang="en-US" kern="0" dirty="0">
                  <a:latin typeface="Georgia"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47170" y="1432105"/>
                <a:ext cx="9096829" cy="2377895"/>
              </a:xfrm>
              <a:prstGeom prst="rect">
                <a:avLst/>
              </a:prstGeom>
              <a:blipFill rotWithShape="1">
                <a:blip r:embed="rId5"/>
                <a:stretch>
                  <a:fillRect l="-603" t="-1282" b="-3333"/>
                </a:stretch>
              </a:blipFill>
            </p:spPr>
            <p:txBody>
              <a:bodyPr/>
              <a:lstStyle/>
              <a:p>
                <a:r>
                  <a:rPr lang="en-US">
                    <a:noFill/>
                  </a:rPr>
                  <a:t> </a:t>
                </a:r>
              </a:p>
            </p:txBody>
          </p:sp>
        </mc:Fallback>
      </mc:AlternateContent>
      <p:sp>
        <p:nvSpPr>
          <p:cNvPr id="19" name="Rectangle 18"/>
          <p:cNvSpPr/>
          <p:nvPr/>
        </p:nvSpPr>
        <p:spPr>
          <a:xfrm>
            <a:off x="3327400" y="4343398"/>
            <a:ext cx="1142018" cy="16559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055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381000"/>
            <a:ext cx="9448800" cy="1066800"/>
          </a:xfrm>
        </p:spPr>
        <p:txBody>
          <a:bodyPr>
            <a:noAutofit/>
          </a:bodyPr>
          <a:lstStyle/>
          <a:p>
            <a:r>
              <a:rPr lang="en-US" sz="3200" b="1" dirty="0" smtClean="0">
                <a:latin typeface="Georgia" pitchFamily="18" charset="0"/>
                <a:ea typeface="ＭＳ Ｐゴシック" charset="-128"/>
                <a:cs typeface="Arial" pitchFamily="34" charset="0"/>
              </a:rPr>
              <a:t>Switching observation model </a:t>
            </a:r>
            <a:r>
              <a:rPr lang="en-US" sz="3200" b="1" dirty="0" err="1" smtClean="0">
                <a:latin typeface="Georgia" pitchFamily="18" charset="0"/>
                <a:ea typeface="ＭＳ Ｐゴシック" charset="-128"/>
                <a:cs typeface="Arial" pitchFamily="34" charset="0"/>
              </a:rPr>
              <a:t>Kalman</a:t>
            </a:r>
            <a:r>
              <a:rPr lang="en-US" sz="3200" b="1" dirty="0" smtClean="0">
                <a:latin typeface="Georgia" pitchFamily="18" charset="0"/>
                <a:ea typeface="ＭＳ Ｐゴシック" charset="-128"/>
                <a:cs typeface="Arial" pitchFamily="34" charset="0"/>
              </a:rPr>
              <a:t> filter</a:t>
            </a:r>
          </a:p>
        </p:txBody>
      </p:sp>
      <mc:AlternateContent xmlns:mc="http://schemas.openxmlformats.org/markup-compatibility/2006" xmlns:a14="http://schemas.microsoft.com/office/drawing/2010/main">
        <mc:Choice Requires="a14">
          <p:sp>
            <p:nvSpPr>
              <p:cNvPr id="8" name="TextBox 7"/>
              <p:cNvSpPr txBox="1"/>
              <p:nvPr/>
            </p:nvSpPr>
            <p:spPr>
              <a:xfrm>
                <a:off x="65313" y="1295400"/>
                <a:ext cx="8895295" cy="4187621"/>
              </a:xfrm>
              <a:prstGeom prst="rect">
                <a:avLst/>
              </a:prstGeom>
              <a:noFill/>
            </p:spPr>
            <p:txBody>
              <a:bodyPr wrap="square" rtlCol="0">
                <a:spAutoFit/>
              </a:bodyPr>
              <a:lstStyle/>
              <a:p>
                <a:pPr>
                  <a:spcBef>
                    <a:spcPts val="600"/>
                  </a:spcBef>
                  <a:spcAft>
                    <a:spcPts val="600"/>
                  </a:spcAft>
                </a:pPr>
                <a:r>
                  <a:rPr lang="en-US" sz="2000" dirty="0" smtClean="0">
                    <a:latin typeface="Georgia" pitchFamily="18" charset="0"/>
                  </a:rPr>
                  <a:t>Here </a:t>
                </a:r>
                <a:r>
                  <a:rPr lang="en-US" sz="2000" b="1" dirty="0" smtClean="0">
                    <a:latin typeface="Georgia" pitchFamily="18" charset="0"/>
                  </a:rPr>
                  <a:t>O </a:t>
                </a:r>
                <a:r>
                  <a:rPr lang="en-US" sz="2000" dirty="0" smtClean="0">
                    <a:latin typeface="Georgia" pitchFamily="18" charset="0"/>
                  </a:rPr>
                  <a:t>and </a:t>
                </a:r>
                <a:r>
                  <a:rPr lang="en-US" sz="2000" b="1" dirty="0" smtClean="0">
                    <a:latin typeface="Georgia" pitchFamily="18" charset="0"/>
                  </a:rPr>
                  <a:t>R </a:t>
                </a:r>
                <a:r>
                  <a:rPr lang="en-US" sz="2000" dirty="0" smtClean="0">
                    <a:latin typeface="Georgia" pitchFamily="18" charset="0"/>
                  </a:rPr>
                  <a:t>matrices in equations (7)-(9) are substituted by</a:t>
                </a:r>
              </a:p>
              <a:p>
                <a:pPr>
                  <a:spcBef>
                    <a:spcPts val="600"/>
                  </a:spcBef>
                  <a:spcAft>
                    <a:spcPts val="600"/>
                  </a:spcAft>
                </a:pPr>
                <a:r>
                  <a:rPr lang="en-US" sz="2000" b="1" dirty="0" smtClean="0">
                    <a:latin typeface="Georgia" pitchFamily="18" charset="0"/>
                  </a:rPr>
                  <a:t>                          	       </a:t>
                </a:r>
                <a14:m>
                  <m:oMath xmlns:m="http://schemas.openxmlformats.org/officeDocument/2006/math">
                    <m:sSub>
                      <m:sSubPr>
                        <m:ctrlPr>
                          <a:rPr lang="en-US" sz="2000" b="1" i="1" smtClean="0">
                            <a:latin typeface="Cambria Math"/>
                          </a:rPr>
                        </m:ctrlPr>
                      </m:sSubPr>
                      <m:e>
                        <m:r>
                          <a:rPr lang="en-US" sz="2000" b="1" i="0" smtClean="0">
                            <a:latin typeface="Cambria Math"/>
                          </a:rPr>
                          <m:t>𝐎</m:t>
                        </m:r>
                      </m:e>
                      <m:sub>
                        <m:r>
                          <m:rPr>
                            <m:sty m:val="p"/>
                          </m:rPr>
                          <a:rPr lang="en-US" sz="2000" b="0" i="0" smtClean="0">
                            <a:latin typeface="Cambria Math"/>
                          </a:rPr>
                          <m:t>uc</m:t>
                        </m:r>
                      </m:sub>
                    </m:sSub>
                    <m:r>
                      <a:rPr lang="en-US" sz="2000" b="0" i="0" smtClean="0">
                        <a:latin typeface="Cambria Math"/>
                      </a:rPr>
                      <m:t>= </m:t>
                    </m:r>
                    <m:d>
                      <m:dPr>
                        <m:begChr m:val="["/>
                        <m:endChr m:val="]"/>
                        <m:ctrlPr>
                          <a:rPr lang="en-US" sz="2000" b="0" i="1" smtClean="0">
                            <a:latin typeface="Cambria Math"/>
                          </a:rPr>
                        </m:ctrlPr>
                      </m:dPr>
                      <m:e>
                        <m:m>
                          <m:mPr>
                            <m:mcs>
                              <m:mc>
                                <m:mcPr>
                                  <m:count m:val="3"/>
                                  <m:mcJc m:val="center"/>
                                </m:mcPr>
                              </m:mc>
                            </m:mcs>
                            <m:ctrlPr>
                              <a:rPr lang="en-US" sz="2000" i="1">
                                <a:latin typeface="Cambria Math"/>
                              </a:rPr>
                            </m:ctrlPr>
                          </m:mPr>
                          <m:mr>
                            <m:e>
                              <m:r>
                                <m:rPr>
                                  <m:brk m:alnAt="7"/>
                                </m:rPr>
                                <a:rPr lang="en-US" sz="2000" b="0" i="1" smtClean="0">
                                  <a:latin typeface="Cambria Math"/>
                                </a:rPr>
                                <m:t>1</m:t>
                              </m:r>
                            </m:e>
                            <m:e>
                              <m:r>
                                <a:rPr lang="en-US" sz="2000" b="0" i="1" smtClean="0">
                                  <a:latin typeface="Cambria Math"/>
                                </a:rPr>
                                <m:t>0</m:t>
                              </m:r>
                            </m:e>
                            <m:e>
                              <m:m>
                                <m:mPr>
                                  <m:mcs>
                                    <m:mc>
                                      <m:mcPr>
                                        <m:count m:val="2"/>
                                        <m:mcJc m:val="center"/>
                                      </m:mcPr>
                                    </m:mc>
                                  </m:mcs>
                                  <m:ctrlPr>
                                    <a:rPr lang="en-US" sz="2000" i="1">
                                      <a:latin typeface="Cambria Math"/>
                                    </a:rPr>
                                  </m:ctrlPr>
                                </m:mPr>
                                <m:mr>
                                  <m:e>
                                    <m:r>
                                      <m:rPr>
                                        <m:brk m:alnAt="7"/>
                                      </m:rPr>
                                      <a:rPr lang="en-US" sz="2000" b="0" i="1" smtClean="0">
                                        <a:latin typeface="Cambria Math"/>
                                      </a:rPr>
                                      <m:t>0</m:t>
                                    </m:r>
                                  </m:e>
                                  <m:e>
                                    <m:r>
                                      <a:rPr lang="en-US" sz="2000" b="0" i="1" smtClean="0">
                                        <a:latin typeface="Cambria Math"/>
                                      </a:rPr>
                                      <m:t>0</m:t>
                                    </m:r>
                                  </m:e>
                                </m:mr>
                              </m:m>
                            </m:e>
                          </m:mr>
                          <m:mr>
                            <m:e>
                              <m:r>
                                <a:rPr lang="en-US" sz="2000" b="0" i="1" smtClean="0">
                                  <a:latin typeface="Cambria Math"/>
                                </a:rPr>
                                <m:t>0</m:t>
                              </m:r>
                            </m:e>
                            <m:e>
                              <m:r>
                                <a:rPr lang="en-US" sz="2000" b="0" i="1" smtClean="0">
                                  <a:latin typeface="Cambria Math"/>
                                </a:rPr>
                                <m:t>0</m:t>
                              </m:r>
                            </m:e>
                            <m:e>
                              <m:m>
                                <m:mPr>
                                  <m:mcs>
                                    <m:mc>
                                      <m:mcPr>
                                        <m:count m:val="2"/>
                                        <m:mcJc m:val="center"/>
                                      </m:mcPr>
                                    </m:mc>
                                  </m:mcs>
                                  <m:ctrlPr>
                                    <a:rPr lang="en-US" sz="2000" i="1">
                                      <a:latin typeface="Cambria Math"/>
                                    </a:rPr>
                                  </m:ctrlPr>
                                </m:mPr>
                                <m:mr>
                                  <m:e>
                                    <m:r>
                                      <m:rPr>
                                        <m:brk m:alnAt="7"/>
                                      </m:rPr>
                                      <a:rPr lang="en-US" sz="2000" b="0" i="1" smtClean="0">
                                        <a:latin typeface="Cambria Math"/>
                                      </a:rPr>
                                      <m:t>1</m:t>
                                    </m:r>
                                  </m:e>
                                  <m:e>
                                    <m:r>
                                      <a:rPr lang="en-US" sz="2000" b="0" i="1" smtClean="0">
                                        <a:latin typeface="Cambria Math"/>
                                      </a:rPr>
                                      <m:t>0</m:t>
                                    </m:r>
                                  </m:e>
                                </m:mr>
                              </m:m>
                            </m:e>
                          </m:mr>
                          <m:mr>
                            <m:e>
                              <m:m>
                                <m:mPr>
                                  <m:mcs>
                                    <m:mc>
                                      <m:mcPr>
                                        <m:count m:val="1"/>
                                        <m:mcJc m:val="center"/>
                                      </m:mcPr>
                                    </m:mc>
                                  </m:mcs>
                                  <m:ctrlPr>
                                    <a:rPr lang="en-US" sz="2000" i="1">
                                      <a:latin typeface="Cambria Math"/>
                                    </a:rPr>
                                  </m:ctrlPr>
                                </m:mPr>
                                <m:mr>
                                  <m:e>
                                    <m:r>
                                      <m:rPr>
                                        <m:brk m:alnAt="7"/>
                                      </m:rPr>
                                      <a:rPr lang="en-US" sz="2000" b="0" i="1" smtClean="0">
                                        <a:latin typeface="Cambria Math"/>
                                      </a:rPr>
                                      <m:t>1</m:t>
                                    </m:r>
                                  </m:e>
                                </m:mr>
                                <m:mr>
                                  <m:e>
                                    <m:r>
                                      <a:rPr lang="en-US" sz="2000" b="0" i="1" smtClean="0">
                                        <a:latin typeface="Cambria Math"/>
                                      </a:rPr>
                                      <m:t>0</m:t>
                                    </m:r>
                                  </m:e>
                                </m:mr>
                              </m:m>
                            </m:e>
                            <m:e>
                              <m:m>
                                <m:mPr>
                                  <m:mcs>
                                    <m:mc>
                                      <m:mcPr>
                                        <m:count m:val="1"/>
                                        <m:mcJc m:val="center"/>
                                      </m:mcPr>
                                    </m:mc>
                                  </m:mcs>
                                  <m:ctrlPr>
                                    <a:rPr lang="en-US" sz="2000" i="1">
                                      <a:latin typeface="Cambria Math"/>
                                    </a:rPr>
                                  </m:ctrlPr>
                                </m:mPr>
                                <m:mr>
                                  <m:e>
                                    <m:r>
                                      <m:rPr>
                                        <m:brk m:alnAt="7"/>
                                      </m:rPr>
                                      <a:rPr lang="en-US" sz="2000" b="0" i="1" smtClean="0">
                                        <a:latin typeface="Cambria Math"/>
                                      </a:rPr>
                                      <m:t>0</m:t>
                                    </m:r>
                                  </m:e>
                                </m:mr>
                                <m:mr>
                                  <m:e>
                                    <m:r>
                                      <a:rPr lang="en-US" sz="2000" b="0" i="1" smtClean="0">
                                        <a:latin typeface="Cambria Math"/>
                                      </a:rPr>
                                      <m:t>0</m:t>
                                    </m:r>
                                  </m:e>
                                </m:mr>
                              </m:m>
                            </m:e>
                            <m:e>
                              <m:m>
                                <m:mPr>
                                  <m:mcs>
                                    <m:mc>
                                      <m:mcPr>
                                        <m:count m:val="1"/>
                                        <m:mcJc m:val="center"/>
                                      </m:mcPr>
                                    </m:mc>
                                  </m:mcs>
                                  <m:ctrlPr>
                                    <a:rPr lang="en-US" sz="2000" i="1">
                                      <a:latin typeface="Cambria Math"/>
                                    </a:rPr>
                                  </m:ctrlPr>
                                </m:mPr>
                                <m:mr>
                                  <m:e>
                                    <m:m>
                                      <m:mPr>
                                        <m:mcs>
                                          <m:mc>
                                            <m:mcPr>
                                              <m:count m:val="2"/>
                                              <m:mcJc m:val="center"/>
                                            </m:mcPr>
                                          </m:mc>
                                        </m:mcs>
                                        <m:ctrlPr>
                                          <a:rPr lang="en-US" sz="2000" i="1">
                                            <a:latin typeface="Cambria Math"/>
                                          </a:rPr>
                                        </m:ctrlPr>
                                      </m:mPr>
                                      <m:mr>
                                        <m:e>
                                          <m:r>
                                            <m:rPr>
                                              <m:brk m:alnAt="7"/>
                                            </m:rPr>
                                            <a:rPr lang="en-US" sz="2000" b="0" i="1" smtClean="0">
                                              <a:latin typeface="Cambria Math"/>
                                            </a:rPr>
                                            <m:t>0</m:t>
                                          </m:r>
                                        </m:e>
                                        <m:e>
                                          <m:r>
                                            <a:rPr lang="en-US" sz="2000" b="0" i="1" smtClean="0">
                                              <a:latin typeface="Cambria Math"/>
                                              <a:ea typeface="Cambria Math"/>
                                            </a:rPr>
                                            <m:t>0</m:t>
                                          </m:r>
                                        </m:e>
                                      </m:mr>
                                    </m:m>
                                  </m:e>
                                </m:mr>
                                <m:mr>
                                  <m:e>
                                    <m:m>
                                      <m:mPr>
                                        <m:mcs>
                                          <m:mc>
                                            <m:mcPr>
                                              <m:count m:val="2"/>
                                              <m:mcJc m:val="center"/>
                                            </m:mcPr>
                                          </m:mc>
                                        </m:mcs>
                                        <m:ctrlPr>
                                          <a:rPr lang="en-US" sz="2000" i="1">
                                            <a:latin typeface="Cambria Math"/>
                                          </a:rPr>
                                        </m:ctrlPr>
                                      </m:mPr>
                                      <m:mr>
                                        <m:e>
                                          <m:r>
                                            <a:rPr lang="en-US" sz="2000" b="0" i="1" smtClean="0">
                                              <a:latin typeface="Cambria Math"/>
                                              <a:ea typeface="Cambria Math"/>
                                            </a:rPr>
                                            <m:t>1</m:t>
                                          </m:r>
                                        </m:e>
                                        <m:e>
                                          <m:r>
                                            <a:rPr lang="en-US" sz="2000" b="0" i="1" smtClean="0">
                                              <a:latin typeface="Cambria Math"/>
                                              <a:ea typeface="Cambria Math"/>
                                            </a:rPr>
                                            <m:t>0</m:t>
                                          </m:r>
                                        </m:e>
                                      </m:mr>
                                    </m:m>
                                  </m:e>
                                </m:mr>
                              </m:m>
                            </m:e>
                          </m:mr>
                        </m:m>
                      </m:e>
                    </m:d>
                  </m:oMath>
                </a14:m>
                <a:r>
                  <a:rPr lang="en-US" sz="2000" dirty="0" smtClean="0">
                    <a:latin typeface="Georgia" pitchFamily="18" charset="0"/>
                  </a:rPr>
                  <a:t>     and   </a:t>
                </a:r>
              </a:p>
              <a:p>
                <a:pPr>
                  <a:spcBef>
                    <a:spcPts val="600"/>
                  </a:spcBef>
                  <a:spcAft>
                    <a:spcPts val="600"/>
                  </a:spcAft>
                </a:pPr>
                <a:endParaRPr lang="en-US" sz="2000" dirty="0" smtClean="0">
                  <a:latin typeface="Georgia" pitchFamily="18" charset="0"/>
                </a:endParaRPr>
              </a:p>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a:rPr>
                          </m:ctrlPr>
                        </m:sSubPr>
                        <m:e>
                          <m:r>
                            <a:rPr lang="en-US" sz="2000" b="1" i="0" smtClean="0">
                              <a:latin typeface="Cambria Math"/>
                            </a:rPr>
                            <m:t>𝐑</m:t>
                          </m:r>
                        </m:e>
                        <m:sub>
                          <m:r>
                            <m:rPr>
                              <m:sty m:val="p"/>
                            </m:rPr>
                            <a:rPr lang="en-US" sz="2000" b="0" i="0" smtClean="0">
                              <a:latin typeface="Cambria Math"/>
                            </a:rPr>
                            <m:t>uc</m:t>
                          </m:r>
                        </m:sub>
                      </m:sSub>
                      <m:r>
                        <a:rPr lang="en-US" sz="2000" b="0" i="0" smtClean="0">
                          <a:latin typeface="Cambria Math"/>
                        </a:rPr>
                        <m:t>= </m:t>
                      </m:r>
                      <m:d>
                        <m:dPr>
                          <m:begChr m:val="["/>
                          <m:endChr m:val="]"/>
                          <m:ctrlPr>
                            <a:rPr lang="en-US" sz="2000" b="0" i="1" smtClean="0">
                              <a:latin typeface="Cambria Math"/>
                            </a:rPr>
                          </m:ctrlPr>
                        </m:dPr>
                        <m:e>
                          <m:m>
                            <m:mPr>
                              <m:mcs>
                                <m:mc>
                                  <m:mcPr>
                                    <m:count m:val="4"/>
                                    <m:mcJc m:val="center"/>
                                  </m:mcPr>
                                </m:mc>
                              </m:mcs>
                              <m:ctrlPr>
                                <a:rPr lang="en-US" sz="2000" b="0" i="1" smtClean="0">
                                  <a:latin typeface="Cambria Math"/>
                                  <a:ea typeface="Cambria Math"/>
                                </a:rPr>
                              </m:ctrlPr>
                            </m:mPr>
                            <m:mr>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m:rPr>
                                            <m:sty m:val="p"/>
                                          </m:rPr>
                                          <a:rPr lang="en-US" sz="2000" i="1" smtClean="0">
                                            <a:latin typeface="Cambria Math"/>
                                            <a:ea typeface="Cambria Math"/>
                                          </a:rPr>
                                          <m:t>u</m:t>
                                        </m:r>
                                      </m:sup>
                                    </m:sSubSup>
                                  </m:sub>
                                  <m:sup>
                                    <m:r>
                                      <a:rPr lang="en-US" sz="2000" i="1">
                                        <a:latin typeface="Cambria Math"/>
                                        <a:ea typeface="Cambria Math"/>
                                      </a:rPr>
                                      <m:t>2</m:t>
                                    </m:r>
                                  </m:sup>
                                </m:sSubSup>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m:rPr>
                                            <m:sty m:val="p"/>
                                          </m:rPr>
                                          <a:rPr lang="en-US" sz="2000" i="1" smtClean="0">
                                            <a:latin typeface="Cambria Math"/>
                                            <a:ea typeface="Cambria Math"/>
                                          </a:rPr>
                                          <m:t>u</m:t>
                                        </m:r>
                                      </m:sup>
                                    </m:sSubSup>
                                    <m:r>
                                      <a:rPr lang="en-US" sz="2000" i="1">
                                        <a:latin typeface="Cambria Math"/>
                                        <a:ea typeface="Cambria Math"/>
                                      </a:rPr>
                                      <m:t>,</m:t>
                                    </m:r>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m:rPr>
                                            <m:sty m:val="p"/>
                                          </m:rPr>
                                          <a:rPr lang="en-US" sz="2000" i="1" smtClean="0">
                                            <a:latin typeface="Cambria Math"/>
                                            <a:ea typeface="Cambria Math"/>
                                          </a:rPr>
                                          <m:t>u</m:t>
                                        </m:r>
                                      </m:sup>
                                    </m:sSubSup>
                                  </m:sub>
                                  <m:sup/>
                                </m:sSubSup>
                              </m:e>
                              <m:e>
                                <m:r>
                                  <a:rPr lang="en-US" sz="2000" b="0" i="1" smtClean="0">
                                    <a:latin typeface="Cambria Math"/>
                                    <a:ea typeface="Cambria Math"/>
                                  </a:rPr>
                                  <m:t>0</m:t>
                                </m:r>
                              </m:e>
                              <m:e>
                                <m:r>
                                  <a:rPr lang="en-US" sz="2000" b="0" i="1" smtClean="0">
                                    <a:latin typeface="Cambria Math"/>
                                    <a:ea typeface="Cambria Math"/>
                                  </a:rPr>
                                  <m:t>0</m:t>
                                </m:r>
                              </m:e>
                            </m:mr>
                            <m:mr>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m:rPr>
                                            <m:sty m:val="p"/>
                                          </m:rPr>
                                          <a:rPr lang="en-US" sz="2000" i="1" smtClean="0">
                                            <a:latin typeface="Cambria Math"/>
                                            <a:ea typeface="Cambria Math"/>
                                          </a:rPr>
                                          <m:t>u</m:t>
                                        </m:r>
                                      </m:sup>
                                    </m:sSubSup>
                                    <m:r>
                                      <a:rPr lang="en-US" sz="2000" i="1">
                                        <a:latin typeface="Cambria Math"/>
                                        <a:ea typeface="Cambria Math"/>
                                      </a:rPr>
                                      <m:t>,</m:t>
                                    </m:r>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m:rPr>
                                            <m:sty m:val="p"/>
                                          </m:rPr>
                                          <a:rPr lang="en-US" sz="2000" i="1" smtClean="0">
                                            <a:latin typeface="Cambria Math"/>
                                            <a:ea typeface="Cambria Math"/>
                                          </a:rPr>
                                          <m:t>u</m:t>
                                        </m:r>
                                      </m:sup>
                                    </m:sSubSup>
                                  </m:sub>
                                  <m:sup/>
                                </m:sSubSup>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m:rPr>
                                            <m:sty m:val="p"/>
                                          </m:rPr>
                                          <a:rPr lang="en-US" sz="2000" i="1" smtClean="0">
                                            <a:latin typeface="Cambria Math"/>
                                            <a:ea typeface="Cambria Math"/>
                                          </a:rPr>
                                          <m:t>u</m:t>
                                        </m:r>
                                      </m:sup>
                                    </m:sSubSup>
                                  </m:sub>
                                  <m:sup>
                                    <m:r>
                                      <a:rPr lang="en-US" sz="2000" i="1">
                                        <a:latin typeface="Cambria Math"/>
                                        <a:ea typeface="Cambria Math"/>
                                      </a:rPr>
                                      <m:t>2</m:t>
                                    </m:r>
                                  </m:sup>
                                </m:sSubSup>
                              </m:e>
                              <m:e>
                                <m:r>
                                  <a:rPr lang="en-US" sz="2000" b="0" i="1" smtClean="0">
                                    <a:latin typeface="Cambria Math"/>
                                    <a:ea typeface="Cambria Math"/>
                                  </a:rPr>
                                  <m:t>0</m:t>
                                </m:r>
                              </m:e>
                              <m:e>
                                <m:r>
                                  <a:rPr lang="en-US" sz="2000" b="0" i="1" smtClean="0">
                                    <a:latin typeface="Cambria Math"/>
                                    <a:ea typeface="Cambria Math"/>
                                  </a:rPr>
                                  <m:t>0</m:t>
                                </m:r>
                              </m:e>
                            </m:mr>
                            <m:mr>
                              <m:e>
                                <m:r>
                                  <a:rPr lang="en-US" sz="2000" b="0" i="1" smtClean="0">
                                    <a:latin typeface="Cambria Math"/>
                                    <a:ea typeface="Cambria Math"/>
                                  </a:rPr>
                                  <m:t>0</m:t>
                                </m:r>
                              </m:e>
                              <m:e>
                                <m:r>
                                  <a:rPr lang="en-US" sz="2000" b="0" i="1" smtClean="0">
                                    <a:latin typeface="Cambria Math"/>
                                  </a:rPr>
                                  <m:t>0</m:t>
                                </m:r>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a:rPr lang="en-US" sz="2000" b="0" i="1" smtClean="0">
                                            <a:latin typeface="Cambria Math"/>
                                            <a:ea typeface="Cambria Math"/>
                                          </a:rPr>
                                          <m:t>𝑐</m:t>
                                        </m:r>
                                      </m:sup>
                                    </m:sSubSup>
                                  </m:sub>
                                  <m:sup>
                                    <m:r>
                                      <a:rPr lang="en-US" sz="2000" i="1">
                                        <a:latin typeface="Cambria Math"/>
                                        <a:ea typeface="Cambria Math"/>
                                      </a:rPr>
                                      <m:t>2</m:t>
                                    </m:r>
                                  </m:sup>
                                </m:sSubSup>
                              </m:e>
                              <m:e>
                                <m:sSubSup>
                                  <m:sSubSupPr>
                                    <m:ctrlPr>
                                      <a:rPr lang="en-US" sz="2000" i="1">
                                        <a:latin typeface="Cambria Math"/>
                                        <a:ea typeface="Cambria Math"/>
                                      </a:rPr>
                                    </m:ctrlPr>
                                  </m:sSubSupPr>
                                  <m:e>
                                    <m:r>
                                      <a:rPr lang="en-US" sz="2000" i="1">
                                        <a:latin typeface="Cambria Math"/>
                                        <a:ea typeface="Cambria Math"/>
                                      </a:rPr>
                                      <m:t> </m:t>
                                    </m:r>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a:rPr lang="en-US" sz="2000" b="0" i="1" smtClean="0">
                                            <a:latin typeface="Cambria Math"/>
                                            <a:ea typeface="Cambria Math"/>
                                          </a:rPr>
                                          <m:t>𝑐</m:t>
                                        </m:r>
                                      </m:sup>
                                    </m:sSubSup>
                                    <m:r>
                                      <a:rPr lang="en-US" sz="2000" i="1">
                                        <a:latin typeface="Cambria Math"/>
                                        <a:ea typeface="Cambria Math"/>
                                      </a:rPr>
                                      <m:t>,</m:t>
                                    </m:r>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a:rPr lang="en-US" sz="2000" b="0" i="1" smtClean="0">
                                            <a:latin typeface="Cambria Math"/>
                                            <a:ea typeface="Cambria Math"/>
                                          </a:rPr>
                                          <m:t>𝑐</m:t>
                                        </m:r>
                                      </m:sup>
                                    </m:sSubSup>
                                  </m:sub>
                                  <m:sup/>
                                </m:sSubSup>
                              </m:e>
                            </m:mr>
                            <m:mr>
                              <m:e>
                                <m:r>
                                  <a:rPr lang="en-US" sz="2000" b="0" i="1" smtClean="0">
                                    <a:latin typeface="Cambria Math"/>
                                  </a:rPr>
                                  <m:t>0</m:t>
                                </m:r>
                              </m:e>
                              <m:e>
                                <m:r>
                                  <a:rPr lang="en-US" sz="2000" b="0" i="1" smtClean="0">
                                    <a:latin typeface="Cambria Math"/>
                                  </a:rPr>
                                  <m:t>0</m:t>
                                </m:r>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𝑥</m:t>
                                        </m:r>
                                      </m:sub>
                                      <m:sup>
                                        <m:r>
                                          <a:rPr lang="en-US" sz="2000" b="0" i="1" smtClean="0">
                                            <a:latin typeface="Cambria Math"/>
                                            <a:ea typeface="Cambria Math"/>
                                          </a:rPr>
                                          <m:t>𝑐</m:t>
                                        </m:r>
                                      </m:sup>
                                    </m:sSubSup>
                                    <m:r>
                                      <a:rPr lang="en-US" sz="2000" i="1">
                                        <a:latin typeface="Cambria Math"/>
                                        <a:ea typeface="Cambria Math"/>
                                      </a:rPr>
                                      <m:t>,</m:t>
                                    </m:r>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a:rPr lang="en-US" sz="2000" b="0" i="1" smtClean="0">
                                            <a:latin typeface="Cambria Math"/>
                                            <a:ea typeface="Cambria Math"/>
                                          </a:rPr>
                                          <m:t>𝑐</m:t>
                                        </m:r>
                                      </m:sup>
                                    </m:sSubSup>
                                  </m:sub>
                                  <m:sup/>
                                </m:sSubSup>
                              </m:e>
                              <m:e>
                                <m:sSubSup>
                                  <m:sSubSupPr>
                                    <m:ctrlPr>
                                      <a:rPr lang="en-US" sz="2000" i="1">
                                        <a:latin typeface="Cambria Math"/>
                                        <a:ea typeface="Cambria Math"/>
                                      </a:rPr>
                                    </m:ctrlPr>
                                  </m:sSubSupPr>
                                  <m:e>
                                    <m:r>
                                      <a:rPr lang="en-US" sz="2000" i="1">
                                        <a:latin typeface="Cambria Math"/>
                                        <a:ea typeface="Cambria Math"/>
                                      </a:rPr>
                                      <m:t>𝜎</m:t>
                                    </m:r>
                                  </m:e>
                                  <m:sub>
                                    <m:sSubSup>
                                      <m:sSubSupPr>
                                        <m:ctrlPr>
                                          <a:rPr lang="en-US" sz="2000" i="1">
                                            <a:latin typeface="Cambria Math"/>
                                            <a:ea typeface="Cambria Math"/>
                                          </a:rPr>
                                        </m:ctrlPr>
                                      </m:sSubSupPr>
                                      <m:e>
                                        <m:r>
                                          <a:rPr lang="en-US" sz="2000" i="1">
                                            <a:latin typeface="Cambria Math"/>
                                            <a:ea typeface="Cambria Math"/>
                                          </a:rPr>
                                          <m:t>𝑛</m:t>
                                        </m:r>
                                      </m:e>
                                      <m:sub>
                                        <m:r>
                                          <a:rPr lang="en-US" sz="2000" i="1">
                                            <a:latin typeface="Cambria Math"/>
                                            <a:ea typeface="Cambria Math"/>
                                          </a:rPr>
                                          <m:t>𝑦</m:t>
                                        </m:r>
                                      </m:sub>
                                      <m:sup>
                                        <m:r>
                                          <a:rPr lang="en-US" sz="2000" b="0" i="1" smtClean="0">
                                            <a:latin typeface="Cambria Math"/>
                                            <a:ea typeface="Cambria Math"/>
                                          </a:rPr>
                                          <m:t>𝑐</m:t>
                                        </m:r>
                                      </m:sup>
                                    </m:sSubSup>
                                  </m:sub>
                                  <m:sup>
                                    <m:r>
                                      <a:rPr lang="en-US" sz="2000" i="1">
                                        <a:latin typeface="Cambria Math"/>
                                        <a:ea typeface="Cambria Math"/>
                                      </a:rPr>
                                      <m:t>2</m:t>
                                    </m:r>
                                  </m:sup>
                                </m:sSubSup>
                              </m:e>
                            </m:mr>
                          </m:m>
                        </m:e>
                      </m:d>
                    </m:oMath>
                  </m:oMathPara>
                </a14:m>
                <a:endParaRPr lang="en-US" sz="2000" dirty="0" smtClean="0">
                  <a:latin typeface="Georgia"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5313" y="1295400"/>
                <a:ext cx="8895295" cy="4187621"/>
              </a:xfrm>
              <a:prstGeom prst="rect">
                <a:avLst/>
              </a:prstGeom>
              <a:blipFill rotWithShape="1">
                <a:blip r:embed="rId4"/>
                <a:stretch>
                  <a:fillRect l="-754" t="-875"/>
                </a:stretch>
              </a:blipFill>
            </p:spPr>
            <p:txBody>
              <a:bodyPr/>
              <a:lstStyle/>
              <a:p>
                <a:r>
                  <a:rPr lang="en-US">
                    <a:noFill/>
                  </a:rPr>
                  <a:t> </a:t>
                </a:r>
              </a:p>
            </p:txBody>
          </p:sp>
        </mc:Fallback>
      </mc:AlternateContent>
    </p:spTree>
    <p:extLst>
      <p:ext uri="{BB962C8B-B14F-4D97-AF65-F5344CB8AC3E}">
        <p14:creationId xmlns:p14="http://schemas.microsoft.com/office/powerpoint/2010/main" val="117756180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448800" cy="685800"/>
          </a:xfrm>
        </p:spPr>
        <p:txBody>
          <a:bodyPr>
            <a:noAutofit/>
          </a:bodyPr>
          <a:lstStyle/>
          <a:p>
            <a:r>
              <a:rPr lang="en-US" sz="3600" b="1" dirty="0" smtClean="0">
                <a:latin typeface="Georgia" pitchFamily="18" charset="0"/>
                <a:ea typeface="ＭＳ Ｐゴシック" charset="-128"/>
                <a:cs typeface="Arial" pitchFamily="34" charset="0"/>
              </a:rPr>
              <a:t>Data Collection</a:t>
            </a:r>
          </a:p>
        </p:txBody>
      </p:sp>
      <p:pic>
        <p:nvPicPr>
          <p:cNvPr id="10242" name="Picture 2" descr="F:\Research\Publications\Thesis\salilb_Thesis\Paper\Plots\Path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4265712" cy="3886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475538036"/>
              </p:ext>
            </p:extLst>
          </p:nvPr>
        </p:nvGraphicFramePr>
        <p:xfrm>
          <a:off x="5105400" y="1320803"/>
          <a:ext cx="3505200" cy="3632197"/>
        </p:xfrm>
        <a:graphic>
          <a:graphicData uri="http://schemas.openxmlformats.org/drawingml/2006/table">
            <a:tbl>
              <a:tblPr firstRow="1" bandRow="1">
                <a:tableStyleId>{93296810-A885-4BE3-A3E7-6D5BEEA58F35}</a:tableStyleId>
              </a:tblPr>
              <a:tblGrid>
                <a:gridCol w="1752600"/>
                <a:gridCol w="1752600"/>
              </a:tblGrid>
              <a:tr h="644589">
                <a:tc>
                  <a:txBody>
                    <a:bodyPr/>
                    <a:lstStyle/>
                    <a:p>
                      <a:pPr algn="ctr"/>
                      <a:r>
                        <a:rPr lang="en-US" b="1" dirty="0" smtClean="0">
                          <a:solidFill>
                            <a:schemeClr val="tx1"/>
                          </a:solidFill>
                          <a:latin typeface="Georgia" pitchFamily="18" charset="0"/>
                        </a:rPr>
                        <a:t>#</a:t>
                      </a:r>
                      <a:r>
                        <a:rPr lang="en-US" b="1" baseline="0" dirty="0" smtClean="0">
                          <a:solidFill>
                            <a:schemeClr val="tx1"/>
                          </a:solidFill>
                          <a:latin typeface="Georgia" pitchFamily="18" charset="0"/>
                        </a:rPr>
                        <a:t> of people in room</a:t>
                      </a:r>
                      <a:endParaRPr lang="en-US" b="1" dirty="0">
                        <a:solidFill>
                          <a:schemeClr val="tx1"/>
                        </a:solidFill>
                        <a:latin typeface="Georgia" pitchFamily="18" charset="0"/>
                      </a:endParaRPr>
                    </a:p>
                  </a:txBody>
                  <a:tcPr/>
                </a:tc>
                <a:tc>
                  <a:txBody>
                    <a:bodyPr/>
                    <a:lstStyle/>
                    <a:p>
                      <a:pPr algn="ctr"/>
                      <a:r>
                        <a:rPr lang="en-US" b="1" dirty="0" smtClean="0">
                          <a:solidFill>
                            <a:schemeClr val="tx1"/>
                          </a:solidFill>
                          <a:latin typeface="Georgia" pitchFamily="18" charset="0"/>
                        </a:rPr>
                        <a:t># of recordings</a:t>
                      </a:r>
                      <a:endParaRPr lang="en-US" b="1" dirty="0">
                        <a:solidFill>
                          <a:schemeClr val="tx1"/>
                        </a:solidFill>
                        <a:latin typeface="Georgia" pitchFamily="18" charset="0"/>
                      </a:endParaRPr>
                    </a:p>
                  </a:txBody>
                  <a:tcPr/>
                </a:tc>
              </a:tr>
              <a:tr h="373451">
                <a:tc>
                  <a:txBody>
                    <a:bodyPr/>
                    <a:lstStyle/>
                    <a:p>
                      <a:pPr algn="ctr"/>
                      <a:r>
                        <a:rPr lang="en-US" b="1" dirty="0" smtClean="0">
                          <a:latin typeface="Georgia" pitchFamily="18" charset="0"/>
                        </a:rPr>
                        <a:t>1</a:t>
                      </a:r>
                      <a:endParaRPr lang="en-US" b="1" dirty="0">
                        <a:latin typeface="Georgia" pitchFamily="18" charset="0"/>
                      </a:endParaRPr>
                    </a:p>
                  </a:txBody>
                  <a:tcPr/>
                </a:tc>
                <a:tc>
                  <a:txBody>
                    <a:bodyPr/>
                    <a:lstStyle/>
                    <a:p>
                      <a:pPr algn="ctr"/>
                      <a:r>
                        <a:rPr lang="en-US" b="1" dirty="0" smtClean="0">
                          <a:latin typeface="Georgia" pitchFamily="18" charset="0"/>
                        </a:rPr>
                        <a:t>10</a:t>
                      </a:r>
                      <a:endParaRPr lang="en-US" b="1" dirty="0">
                        <a:latin typeface="Georgia" pitchFamily="18" charset="0"/>
                      </a:endParaRPr>
                    </a:p>
                  </a:txBody>
                  <a:tcPr/>
                </a:tc>
              </a:tr>
              <a:tr h="373451">
                <a:tc>
                  <a:txBody>
                    <a:bodyPr/>
                    <a:lstStyle/>
                    <a:p>
                      <a:pPr algn="ctr"/>
                      <a:r>
                        <a:rPr lang="en-US" b="1" dirty="0" smtClean="0">
                          <a:latin typeface="Georgia" pitchFamily="18" charset="0"/>
                        </a:rPr>
                        <a:t>2</a:t>
                      </a:r>
                      <a:endParaRPr lang="en-US" b="1" dirty="0">
                        <a:latin typeface="Georgia" pitchFamily="18" charset="0"/>
                      </a:endParaRPr>
                    </a:p>
                  </a:txBody>
                  <a:tcPr/>
                </a:tc>
                <a:tc>
                  <a:txBody>
                    <a:bodyPr/>
                    <a:lstStyle/>
                    <a:p>
                      <a:pPr algn="ctr"/>
                      <a:r>
                        <a:rPr lang="en-US" b="1" dirty="0" smtClean="0">
                          <a:latin typeface="Georgia" pitchFamily="18" charset="0"/>
                        </a:rPr>
                        <a:t>10</a:t>
                      </a:r>
                      <a:endParaRPr lang="en-US" b="1" dirty="0">
                        <a:latin typeface="Georgia" pitchFamily="18" charset="0"/>
                      </a:endParaRPr>
                    </a:p>
                  </a:txBody>
                  <a:tcPr/>
                </a:tc>
              </a:tr>
              <a:tr h="373451">
                <a:tc>
                  <a:txBody>
                    <a:bodyPr/>
                    <a:lstStyle/>
                    <a:p>
                      <a:pPr algn="ctr"/>
                      <a:r>
                        <a:rPr lang="en-US" b="1" dirty="0" smtClean="0">
                          <a:latin typeface="Georgia" pitchFamily="18" charset="0"/>
                        </a:rPr>
                        <a:t>3</a:t>
                      </a:r>
                      <a:endParaRPr lang="en-US" b="1" dirty="0">
                        <a:latin typeface="Georgia" pitchFamily="18" charset="0"/>
                      </a:endParaRPr>
                    </a:p>
                  </a:txBody>
                  <a:tcPr/>
                </a:tc>
                <a:tc>
                  <a:txBody>
                    <a:bodyPr/>
                    <a:lstStyle/>
                    <a:p>
                      <a:pPr algn="ctr"/>
                      <a:r>
                        <a:rPr lang="en-US" b="1" dirty="0" smtClean="0">
                          <a:latin typeface="Georgia" pitchFamily="18" charset="0"/>
                        </a:rPr>
                        <a:t>10</a:t>
                      </a:r>
                      <a:endParaRPr lang="en-US" b="1" dirty="0">
                        <a:latin typeface="Georgia" pitchFamily="18" charset="0"/>
                      </a:endParaRPr>
                    </a:p>
                  </a:txBody>
                  <a:tcPr/>
                </a:tc>
              </a:tr>
              <a:tr h="373451">
                <a:tc>
                  <a:txBody>
                    <a:bodyPr/>
                    <a:lstStyle/>
                    <a:p>
                      <a:pPr algn="ctr"/>
                      <a:r>
                        <a:rPr lang="en-US" b="1" dirty="0" smtClean="0">
                          <a:latin typeface="Georgia" pitchFamily="18" charset="0"/>
                        </a:rPr>
                        <a:t>4</a:t>
                      </a:r>
                      <a:endParaRPr lang="en-US" b="1" dirty="0">
                        <a:latin typeface="Georgia" pitchFamily="18" charset="0"/>
                      </a:endParaRPr>
                    </a:p>
                  </a:txBody>
                  <a:tcPr/>
                </a:tc>
                <a:tc>
                  <a:txBody>
                    <a:bodyPr/>
                    <a:lstStyle/>
                    <a:p>
                      <a:pPr algn="ctr"/>
                      <a:r>
                        <a:rPr lang="en-US" b="1" dirty="0" smtClean="0">
                          <a:latin typeface="Georgia" pitchFamily="18" charset="0"/>
                        </a:rPr>
                        <a:t>5</a:t>
                      </a:r>
                      <a:endParaRPr lang="en-US" b="1" dirty="0">
                        <a:latin typeface="Georgia" pitchFamily="18" charset="0"/>
                      </a:endParaRPr>
                    </a:p>
                  </a:txBody>
                  <a:tcPr/>
                </a:tc>
              </a:tr>
              <a:tr h="373451">
                <a:tc>
                  <a:txBody>
                    <a:bodyPr/>
                    <a:lstStyle/>
                    <a:p>
                      <a:pPr algn="ctr"/>
                      <a:r>
                        <a:rPr lang="en-US" b="1" dirty="0" smtClean="0">
                          <a:latin typeface="Georgia" pitchFamily="18" charset="0"/>
                        </a:rPr>
                        <a:t>5</a:t>
                      </a:r>
                      <a:endParaRPr lang="en-US" b="1" dirty="0">
                        <a:latin typeface="Georgia" pitchFamily="18" charset="0"/>
                      </a:endParaRPr>
                    </a:p>
                  </a:txBody>
                  <a:tcPr/>
                </a:tc>
                <a:tc>
                  <a:txBody>
                    <a:bodyPr/>
                    <a:lstStyle/>
                    <a:p>
                      <a:pPr algn="ctr"/>
                      <a:r>
                        <a:rPr lang="en-US" b="1" dirty="0" smtClean="0">
                          <a:latin typeface="Georgia" pitchFamily="18" charset="0"/>
                        </a:rPr>
                        <a:t>5</a:t>
                      </a:r>
                      <a:endParaRPr lang="en-US" b="1" dirty="0">
                        <a:latin typeface="Georgia" pitchFamily="18" charset="0"/>
                      </a:endParaRPr>
                    </a:p>
                  </a:txBody>
                  <a:tcPr/>
                </a:tc>
              </a:tr>
              <a:tr h="373451">
                <a:tc>
                  <a:txBody>
                    <a:bodyPr/>
                    <a:lstStyle/>
                    <a:p>
                      <a:pPr algn="ctr"/>
                      <a:r>
                        <a:rPr lang="en-US" b="1" dirty="0" smtClean="0">
                          <a:latin typeface="Georgia" pitchFamily="18" charset="0"/>
                        </a:rPr>
                        <a:t>6</a:t>
                      </a:r>
                      <a:endParaRPr lang="en-US" b="1" dirty="0">
                        <a:latin typeface="Georgia" pitchFamily="18" charset="0"/>
                      </a:endParaRPr>
                    </a:p>
                  </a:txBody>
                  <a:tcPr/>
                </a:tc>
                <a:tc>
                  <a:txBody>
                    <a:bodyPr/>
                    <a:lstStyle/>
                    <a:p>
                      <a:pPr algn="ctr"/>
                      <a:r>
                        <a:rPr lang="en-US" b="1" dirty="0" smtClean="0">
                          <a:latin typeface="Georgia" pitchFamily="18" charset="0"/>
                        </a:rPr>
                        <a:t>5</a:t>
                      </a:r>
                      <a:endParaRPr lang="en-US" b="1" dirty="0">
                        <a:latin typeface="Georgia" pitchFamily="18" charset="0"/>
                      </a:endParaRPr>
                    </a:p>
                  </a:txBody>
                  <a:tcPr/>
                </a:tc>
              </a:tr>
              <a:tr h="373451">
                <a:tc>
                  <a:txBody>
                    <a:bodyPr/>
                    <a:lstStyle/>
                    <a:p>
                      <a:pPr algn="ctr"/>
                      <a:r>
                        <a:rPr lang="en-US" b="1" dirty="0" smtClean="0">
                          <a:latin typeface="Georgia" pitchFamily="18" charset="0"/>
                        </a:rPr>
                        <a:t>7</a:t>
                      </a:r>
                      <a:endParaRPr lang="en-US" b="1" dirty="0">
                        <a:latin typeface="Georgia" pitchFamily="18" charset="0"/>
                      </a:endParaRPr>
                    </a:p>
                  </a:txBody>
                  <a:tcPr/>
                </a:tc>
                <a:tc>
                  <a:txBody>
                    <a:bodyPr/>
                    <a:lstStyle/>
                    <a:p>
                      <a:pPr algn="ctr"/>
                      <a:r>
                        <a:rPr lang="en-US" b="1" dirty="0" smtClean="0">
                          <a:latin typeface="Georgia" pitchFamily="18" charset="0"/>
                        </a:rPr>
                        <a:t>5</a:t>
                      </a:r>
                      <a:endParaRPr lang="en-US" b="1" dirty="0">
                        <a:latin typeface="Georgia" pitchFamily="18" charset="0"/>
                      </a:endParaRPr>
                    </a:p>
                  </a:txBody>
                  <a:tcPr/>
                </a:tc>
              </a:tr>
              <a:tr h="373451">
                <a:tc>
                  <a:txBody>
                    <a:bodyPr/>
                    <a:lstStyle/>
                    <a:p>
                      <a:pPr algn="ctr"/>
                      <a:r>
                        <a:rPr lang="en-US" b="1" dirty="0" smtClean="0">
                          <a:latin typeface="Georgia" pitchFamily="18" charset="0"/>
                        </a:rPr>
                        <a:t>8</a:t>
                      </a:r>
                      <a:endParaRPr lang="en-US" b="1" dirty="0">
                        <a:latin typeface="Georgia" pitchFamily="18" charset="0"/>
                      </a:endParaRPr>
                    </a:p>
                  </a:txBody>
                  <a:tcPr/>
                </a:tc>
                <a:tc>
                  <a:txBody>
                    <a:bodyPr/>
                    <a:lstStyle/>
                    <a:p>
                      <a:pPr algn="ctr"/>
                      <a:r>
                        <a:rPr lang="en-US" b="1" dirty="0" smtClean="0">
                          <a:latin typeface="Georgia" pitchFamily="18" charset="0"/>
                        </a:rPr>
                        <a:t>5</a:t>
                      </a:r>
                      <a:endParaRPr lang="en-US" b="1" dirty="0">
                        <a:latin typeface="Georgia" pitchFamily="18" charset="0"/>
                      </a:endParaRPr>
                    </a:p>
                  </a:txBody>
                  <a:tcPr/>
                </a:tc>
              </a:tr>
            </a:tbl>
          </a:graphicData>
        </a:graphic>
      </p:graphicFrame>
      <mc:AlternateContent xmlns:mc="http://schemas.openxmlformats.org/markup-compatibility/2006" xmlns:a14="http://schemas.microsoft.com/office/drawing/2010/main">
        <mc:Choice Requires="a14">
          <p:sp>
            <p:nvSpPr>
              <p:cNvPr id="18" name="TextBox 17"/>
              <p:cNvSpPr txBox="1"/>
              <p:nvPr/>
            </p:nvSpPr>
            <p:spPr>
              <a:xfrm>
                <a:off x="152400" y="5100697"/>
                <a:ext cx="8839200" cy="2062103"/>
              </a:xfrm>
              <a:prstGeom prst="rect">
                <a:avLst/>
              </a:prstGeom>
              <a:noFill/>
            </p:spPr>
            <p:txBody>
              <a:bodyPr wrap="square" rtlCol="0">
                <a:spAutoFit/>
              </a:bodyPr>
              <a:lstStyle/>
              <a:p>
                <a:r>
                  <a:rPr lang="en-US" sz="2800" b="1" dirty="0" smtClean="0">
                    <a:latin typeface="Georgia" pitchFamily="18" charset="0"/>
                    <a:cs typeface="Arial" pitchFamily="34" charset="0"/>
                  </a:rPr>
                  <a:t>Assumptions</a:t>
                </a:r>
              </a:p>
              <a:p>
                <a:pPr marL="457200" indent="-457200">
                  <a:buFont typeface="Arial" pitchFamily="34" charset="0"/>
                  <a:buChar char="•"/>
                </a:pPr>
                <a:r>
                  <a:rPr lang="en-US" sz="2400" dirty="0" smtClean="0">
                    <a:latin typeface="Georgia" pitchFamily="18" charset="0"/>
                    <a:cs typeface="Arial" pitchFamily="34" charset="0"/>
                  </a:rPr>
                  <a:t>Placement of tag on helmet approximates center of body</a:t>
                </a:r>
              </a:p>
              <a:p>
                <a:pPr marL="457200" indent="-457200">
                  <a:buFont typeface="Arial" pitchFamily="34" charset="0"/>
                  <a:buChar char="•"/>
                </a:pPr>
                <a:r>
                  <a:rPr lang="en-US" sz="2400" dirty="0" smtClean="0">
                    <a:latin typeface="Georgia" pitchFamily="18" charset="0"/>
                    <a:cs typeface="Arial" pitchFamily="34" charset="0"/>
                  </a:rPr>
                  <a:t>People walk with a constant velocity (</a:t>
                </a:r>
                <a14:m>
                  <m:oMath xmlns:m="http://schemas.openxmlformats.org/officeDocument/2006/math">
                    <m:r>
                      <a:rPr lang="en-US" sz="2400" i="1" smtClean="0">
                        <a:latin typeface="Cambria Math"/>
                        <a:ea typeface="Cambria Math"/>
                        <a:cs typeface="Arial" pitchFamily="34" charset="0"/>
                      </a:rPr>
                      <m:t>≤</m:t>
                    </m:r>
                  </m:oMath>
                </a14:m>
                <a:r>
                  <a:rPr lang="en-US" sz="2400" dirty="0" smtClean="0">
                    <a:latin typeface="Georgia" pitchFamily="18" charset="0"/>
                    <a:cs typeface="Arial" pitchFamily="34" charset="0"/>
                  </a:rPr>
                  <a:t> 30 cm/s)</a:t>
                </a:r>
              </a:p>
              <a:p>
                <a:pPr marL="457200" indent="-457200">
                  <a:buFont typeface="Arial" pitchFamily="34" charset="0"/>
                  <a:buChar char="•"/>
                </a:pPr>
                <a:r>
                  <a:rPr lang="en-US" sz="2400" dirty="0" smtClean="0">
                    <a:latin typeface="Georgia" pitchFamily="18" charset="0"/>
                    <a:cs typeface="Arial" pitchFamily="34" charset="0"/>
                  </a:rPr>
                  <a:t>Linear tracks for easier evaluation</a:t>
                </a:r>
              </a:p>
              <a:p>
                <a:pPr marL="457200" indent="-457200">
                  <a:buFont typeface="Arial" pitchFamily="34" charset="0"/>
                  <a:buChar char="•"/>
                </a:pPr>
                <a:endParaRPr lang="en-US" sz="2800" dirty="0" smtClean="0">
                  <a:latin typeface="Georgia" pitchFamily="18"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52400" y="5100697"/>
                <a:ext cx="8839200" cy="2062103"/>
              </a:xfrm>
              <a:prstGeom prst="rect">
                <a:avLst/>
              </a:prstGeom>
              <a:blipFill rotWithShape="1">
                <a:blip r:embed="rId5"/>
                <a:stretch>
                  <a:fillRect l="-1379" t="-2959"/>
                </a:stretch>
              </a:blipFill>
            </p:spPr>
            <p:txBody>
              <a:bodyPr/>
              <a:lstStyle/>
              <a:p>
                <a:r>
                  <a:rPr lang="en-US">
                    <a:noFill/>
                  </a:rPr>
                  <a:t> </a:t>
                </a:r>
              </a:p>
            </p:txBody>
          </p:sp>
        </mc:Fallback>
      </mc:AlternateContent>
    </p:spTree>
    <p:extLst>
      <p:ext uri="{BB962C8B-B14F-4D97-AF65-F5344CB8AC3E}">
        <p14:creationId xmlns:p14="http://schemas.microsoft.com/office/powerpoint/2010/main" val="3252063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448800" cy="685800"/>
          </a:xfrm>
        </p:spPr>
        <p:txBody>
          <a:bodyPr>
            <a:noAutofit/>
          </a:bodyPr>
          <a:lstStyle/>
          <a:p>
            <a:r>
              <a:rPr lang="en-US" sz="3600" b="1" dirty="0" smtClean="0">
                <a:latin typeface="Georgia" pitchFamily="18" charset="0"/>
                <a:ea typeface="ＭＳ Ｐゴシック" charset="-128"/>
                <a:cs typeface="Arial" pitchFamily="34" charset="0"/>
              </a:rPr>
              <a:t>Sample video of data collection</a:t>
            </a:r>
          </a:p>
        </p:txBody>
      </p:sp>
      <p:pic>
        <p:nvPicPr>
          <p:cNvPr id="2" name="VID_20121102_172114.mp4">
            <a:hlinkClick r:id="" action="ppaction://media"/>
          </p:cNvPr>
          <p:cNvPicPr>
            <a:picLocks noChangeAspect="1"/>
          </p:cNvPicPr>
          <p:nvPr>
            <a:videoFile r:link="rId1"/>
            <p:extLst>
              <p:ext uri="{DAA4B4D4-6D71-4841-9C94-3DE7FCFB9230}">
                <p14:media xmlns:p14="http://schemas.microsoft.com/office/powerpoint/2010/main" r:embed="rId2">
                  <p14:trim end="9632"/>
                </p14:media>
              </p:ext>
            </p:extLst>
          </p:nvPr>
        </p:nvPicPr>
        <p:blipFill>
          <a:blip r:embed="rId6"/>
          <a:stretch>
            <a:fillRect/>
          </a:stretch>
        </p:blipFill>
        <p:spPr>
          <a:xfrm>
            <a:off x="1143000" y="1752600"/>
            <a:ext cx="6858000" cy="4572000"/>
          </a:xfrm>
          <a:prstGeom prst="rect">
            <a:avLst/>
          </a:prstGeom>
        </p:spPr>
      </p:pic>
    </p:spTree>
    <p:extLst>
      <p:ext uri="{BB962C8B-B14F-4D97-AF65-F5344CB8AC3E}">
        <p14:creationId xmlns:p14="http://schemas.microsoft.com/office/powerpoint/2010/main" val="2985239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448800" cy="685800"/>
          </a:xfrm>
        </p:spPr>
        <p:txBody>
          <a:bodyPr>
            <a:noAutofit/>
          </a:bodyPr>
          <a:lstStyle/>
          <a:p>
            <a:r>
              <a:rPr lang="en-US" sz="3600" b="1" dirty="0" smtClean="0">
                <a:latin typeface="Georgia" pitchFamily="18" charset="0"/>
                <a:ea typeface="ＭＳ Ｐゴシック" charset="-128"/>
                <a:cs typeface="Arial" pitchFamily="34" charset="0"/>
              </a:rPr>
              <a:t>Errors</a:t>
            </a:r>
            <a:endParaRPr lang="en-US" sz="3600" b="1" dirty="0" smtClean="0">
              <a:latin typeface="Georgia" pitchFamily="18" charset="0"/>
              <a:ea typeface="ＭＳ Ｐゴシック" charset="-128"/>
              <a:cs typeface="Arial" pitchFamily="34" charset="0"/>
            </a:endParaRPr>
          </a:p>
        </p:txBody>
      </p:sp>
      <p:pic>
        <p:nvPicPr>
          <p:cNvPr id="9218" name="Picture 2" descr="F:\Research\Publications\Thesis\salilb_Thesis\Paper\Plots\SimuTrack_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537" y="4027714"/>
            <a:ext cx="2915937" cy="279762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Research\Publications\Thesis\salilb_Thesis\Paper\Plots\Mismatches.png"/>
          <p:cNvPicPr>
            <a:picLocks noChangeAspect="1" noChangeArrowheads="1"/>
          </p:cNvPicPr>
          <p:nvPr/>
        </p:nvPicPr>
        <p:blipFill rotWithShape="1">
          <a:blip r:embed="rId5">
            <a:extLst>
              <a:ext uri="{28A0092B-C50C-407E-A947-70E740481C1C}">
                <a14:useLocalDpi xmlns:a14="http://schemas.microsoft.com/office/drawing/2010/main" val="0"/>
              </a:ext>
            </a:extLst>
          </a:blip>
          <a:srcRect l="14595" t="25537" r="763" b="29037"/>
          <a:stretch/>
        </p:blipFill>
        <p:spPr bwMode="auto">
          <a:xfrm>
            <a:off x="84909" y="1371600"/>
            <a:ext cx="265176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Research\Publications\Thesis\salilb_Thesis\Paper\Plots\Misses.png"/>
          <p:cNvPicPr>
            <a:picLocks noChangeAspect="1" noChangeArrowheads="1"/>
          </p:cNvPicPr>
          <p:nvPr/>
        </p:nvPicPr>
        <p:blipFill rotWithShape="1">
          <a:blip r:embed="rId6">
            <a:extLst>
              <a:ext uri="{28A0092B-C50C-407E-A947-70E740481C1C}">
                <a14:useLocalDpi xmlns:a14="http://schemas.microsoft.com/office/drawing/2010/main" val="0"/>
              </a:ext>
            </a:extLst>
          </a:blip>
          <a:srcRect l="21385" t="25364" r="11899" b="36511"/>
          <a:stretch/>
        </p:blipFill>
        <p:spPr bwMode="auto">
          <a:xfrm>
            <a:off x="3383280" y="1371600"/>
            <a:ext cx="23774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Research\Publications\Thesis\salilb_Thesis\Paper\Plots\FalsePositive.png"/>
          <p:cNvPicPr>
            <a:picLocks noChangeAspect="1" noChangeArrowheads="1"/>
          </p:cNvPicPr>
          <p:nvPr/>
        </p:nvPicPr>
        <p:blipFill rotWithShape="1">
          <a:blip r:embed="rId7">
            <a:extLst>
              <a:ext uri="{28A0092B-C50C-407E-A947-70E740481C1C}">
                <a14:useLocalDpi xmlns:a14="http://schemas.microsoft.com/office/drawing/2010/main" val="0"/>
              </a:ext>
            </a:extLst>
          </a:blip>
          <a:srcRect l="8688" t="18732" r="19450" b="38246"/>
          <a:stretch/>
        </p:blipFill>
        <p:spPr bwMode="auto">
          <a:xfrm>
            <a:off x="6370320" y="1524000"/>
            <a:ext cx="2545080" cy="20116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38783" y="3383280"/>
            <a:ext cx="2539478" cy="461665"/>
          </a:xfrm>
          <a:prstGeom prst="rect">
            <a:avLst/>
          </a:prstGeom>
          <a:noFill/>
        </p:spPr>
        <p:txBody>
          <a:bodyPr wrap="none" rtlCol="0">
            <a:spAutoFit/>
          </a:bodyPr>
          <a:lstStyle/>
          <a:p>
            <a:r>
              <a:rPr lang="en-US" sz="2400" dirty="0" smtClean="0">
                <a:latin typeface="Georgia" pitchFamily="18" charset="0"/>
              </a:rPr>
              <a:t>Mismatch (</a:t>
            </a:r>
            <a:r>
              <a:rPr lang="en-US" sz="2400" dirty="0" err="1">
                <a:latin typeface="Georgia" pitchFamily="18" charset="0"/>
              </a:rPr>
              <a:t>m</a:t>
            </a:r>
            <a:r>
              <a:rPr lang="en-US" sz="2400" dirty="0" err="1" smtClean="0">
                <a:latin typeface="Georgia" pitchFamily="18" charset="0"/>
              </a:rPr>
              <a:t>me</a:t>
            </a:r>
            <a:r>
              <a:rPr lang="en-US" sz="2400" dirty="0" smtClean="0">
                <a:latin typeface="Georgia" pitchFamily="18" charset="0"/>
              </a:rPr>
              <a:t>)</a:t>
            </a:r>
            <a:endParaRPr lang="en-US" sz="2400" dirty="0">
              <a:latin typeface="Georgia" pitchFamily="18" charset="0"/>
            </a:endParaRPr>
          </a:p>
        </p:txBody>
      </p:sp>
      <p:sp>
        <p:nvSpPr>
          <p:cNvPr id="10" name="TextBox 9"/>
          <p:cNvSpPr txBox="1"/>
          <p:nvPr/>
        </p:nvSpPr>
        <p:spPr>
          <a:xfrm>
            <a:off x="3940634" y="3381047"/>
            <a:ext cx="1401346" cy="461665"/>
          </a:xfrm>
          <a:prstGeom prst="rect">
            <a:avLst/>
          </a:prstGeom>
          <a:noFill/>
        </p:spPr>
        <p:txBody>
          <a:bodyPr wrap="none" rtlCol="0">
            <a:spAutoFit/>
          </a:bodyPr>
          <a:lstStyle/>
          <a:p>
            <a:r>
              <a:rPr lang="en-US" sz="2400" dirty="0" smtClean="0">
                <a:latin typeface="Georgia" pitchFamily="18" charset="0"/>
              </a:rPr>
              <a:t>Miss (m)</a:t>
            </a:r>
            <a:endParaRPr lang="en-US" sz="2400" dirty="0">
              <a:latin typeface="Georgia" pitchFamily="18" charset="0"/>
            </a:endParaRPr>
          </a:p>
        </p:txBody>
      </p:sp>
      <p:sp>
        <p:nvSpPr>
          <p:cNvPr id="11" name="TextBox 10"/>
          <p:cNvSpPr txBox="1"/>
          <p:nvPr/>
        </p:nvSpPr>
        <p:spPr>
          <a:xfrm>
            <a:off x="6604000" y="3383280"/>
            <a:ext cx="2611612" cy="461665"/>
          </a:xfrm>
          <a:prstGeom prst="rect">
            <a:avLst/>
          </a:prstGeom>
          <a:noFill/>
        </p:spPr>
        <p:txBody>
          <a:bodyPr wrap="none" rtlCol="0">
            <a:spAutoFit/>
          </a:bodyPr>
          <a:lstStyle/>
          <a:p>
            <a:r>
              <a:rPr lang="en-US" sz="2400" dirty="0" smtClean="0">
                <a:latin typeface="Georgia" pitchFamily="18" charset="0"/>
              </a:rPr>
              <a:t>False positive (</a:t>
            </a:r>
            <a:r>
              <a:rPr lang="en-US" sz="2400" dirty="0" err="1">
                <a:latin typeface="Georgia" pitchFamily="18" charset="0"/>
              </a:rPr>
              <a:t>f</a:t>
            </a:r>
            <a:r>
              <a:rPr lang="en-US" sz="2400" baseline="-25000" dirty="0" err="1" smtClean="0">
                <a:latin typeface="Georgia" pitchFamily="18" charset="0"/>
              </a:rPr>
              <a:t>p</a:t>
            </a:r>
            <a:r>
              <a:rPr lang="en-US" sz="2400" dirty="0" smtClean="0">
                <a:latin typeface="Georgia" pitchFamily="18" charset="0"/>
              </a:rPr>
              <a:t>)</a:t>
            </a:r>
            <a:endParaRPr lang="en-US" sz="2400" dirty="0">
              <a:latin typeface="Georgia" pitchFamily="18" charset="0"/>
            </a:endParaRPr>
          </a:p>
        </p:txBody>
      </p:sp>
    </p:spTree>
    <p:extLst>
      <p:ext uri="{BB962C8B-B14F-4D97-AF65-F5344CB8AC3E}">
        <p14:creationId xmlns:p14="http://schemas.microsoft.com/office/powerpoint/2010/main" val="912076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Augmenting UWB with LADAR</a:t>
            </a:r>
          </a:p>
        </p:txBody>
      </p:sp>
      <p:sp>
        <p:nvSpPr>
          <p:cNvPr id="8" name="TextBox 7"/>
          <p:cNvSpPr txBox="1"/>
          <p:nvPr/>
        </p:nvSpPr>
        <p:spPr>
          <a:xfrm>
            <a:off x="2717800" y="5947159"/>
            <a:ext cx="3708400" cy="584775"/>
          </a:xfrm>
          <a:prstGeom prst="rect">
            <a:avLst/>
          </a:prstGeom>
          <a:noFill/>
        </p:spPr>
        <p:txBody>
          <a:bodyPr wrap="square" rtlCol="0">
            <a:spAutoFit/>
          </a:bodyPr>
          <a:lstStyle/>
          <a:p>
            <a:pPr algn="ctr"/>
            <a:r>
              <a:rPr lang="en-US" sz="3200" b="1" dirty="0" smtClean="0">
                <a:latin typeface="Georgia" pitchFamily="18" charset="0"/>
                <a:cs typeface="Arial" pitchFamily="34" charset="0"/>
              </a:rPr>
              <a:t>1 person</a:t>
            </a:r>
          </a:p>
        </p:txBody>
      </p:sp>
      <p:pic>
        <p:nvPicPr>
          <p:cNvPr id="11267" name="Picture 3" descr="D:\Downloads\thesis_99_106_1_1.bmp"/>
          <p:cNvPicPr>
            <a:picLocks noChangeAspect="1" noChangeArrowheads="1"/>
          </p:cNvPicPr>
          <p:nvPr/>
        </p:nvPicPr>
        <p:blipFill rotWithShape="1">
          <a:blip r:embed="rId4">
            <a:extLst>
              <a:ext uri="{28A0092B-C50C-407E-A947-70E740481C1C}">
                <a14:useLocalDpi xmlns:a14="http://schemas.microsoft.com/office/drawing/2010/main" val="0"/>
              </a:ext>
            </a:extLst>
          </a:blip>
          <a:srcRect l="13633" t="18818" r="13637" b="23533"/>
          <a:stretch/>
        </p:blipFill>
        <p:spPr bwMode="auto">
          <a:xfrm>
            <a:off x="914400" y="1371600"/>
            <a:ext cx="7315200"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66954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Augmenting UWB with LADAR</a:t>
            </a:r>
          </a:p>
        </p:txBody>
      </p:sp>
      <p:sp>
        <p:nvSpPr>
          <p:cNvPr id="6" name="TextBox 5"/>
          <p:cNvSpPr txBox="1"/>
          <p:nvPr/>
        </p:nvSpPr>
        <p:spPr>
          <a:xfrm>
            <a:off x="2630714" y="5975682"/>
            <a:ext cx="3708400" cy="584775"/>
          </a:xfrm>
          <a:prstGeom prst="rect">
            <a:avLst/>
          </a:prstGeom>
          <a:noFill/>
        </p:spPr>
        <p:txBody>
          <a:bodyPr wrap="square" rtlCol="0">
            <a:spAutoFit/>
          </a:bodyPr>
          <a:lstStyle/>
          <a:p>
            <a:pPr algn="ctr"/>
            <a:r>
              <a:rPr lang="en-US" sz="3200" b="1" dirty="0" smtClean="0">
                <a:latin typeface="Georgia" pitchFamily="18" charset="0"/>
                <a:cs typeface="Arial" pitchFamily="34" charset="0"/>
              </a:rPr>
              <a:t>3 people</a:t>
            </a:r>
          </a:p>
        </p:txBody>
      </p:sp>
      <p:pic>
        <p:nvPicPr>
          <p:cNvPr id="12291" name="Picture 3" descr="D:\Downloads\thesis_99_106_3_3.bmp"/>
          <p:cNvPicPr>
            <a:picLocks noChangeAspect="1" noChangeArrowheads="1"/>
          </p:cNvPicPr>
          <p:nvPr/>
        </p:nvPicPr>
        <p:blipFill rotWithShape="1">
          <a:blip r:embed="rId4">
            <a:extLst>
              <a:ext uri="{28A0092B-C50C-407E-A947-70E740481C1C}">
                <a14:useLocalDpi xmlns:a14="http://schemas.microsoft.com/office/drawing/2010/main" val="0"/>
              </a:ext>
            </a:extLst>
          </a:blip>
          <a:srcRect l="13633" t="18818" r="13637" b="23533"/>
          <a:stretch/>
        </p:blipFill>
        <p:spPr bwMode="auto">
          <a:xfrm>
            <a:off x="914400" y="1371600"/>
            <a:ext cx="7315200"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71070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Augmenting UWB with LADAR</a:t>
            </a:r>
          </a:p>
        </p:txBody>
      </p:sp>
      <p:sp>
        <p:nvSpPr>
          <p:cNvPr id="6" name="TextBox 5"/>
          <p:cNvSpPr txBox="1"/>
          <p:nvPr/>
        </p:nvSpPr>
        <p:spPr>
          <a:xfrm>
            <a:off x="2717800" y="6019800"/>
            <a:ext cx="3708400" cy="584775"/>
          </a:xfrm>
          <a:prstGeom prst="rect">
            <a:avLst/>
          </a:prstGeom>
          <a:noFill/>
        </p:spPr>
        <p:txBody>
          <a:bodyPr wrap="square" rtlCol="0">
            <a:spAutoFit/>
          </a:bodyPr>
          <a:lstStyle/>
          <a:p>
            <a:pPr algn="ctr"/>
            <a:r>
              <a:rPr lang="en-US" sz="3200" b="1" dirty="0" smtClean="0">
                <a:latin typeface="Georgia" pitchFamily="18" charset="0"/>
                <a:cs typeface="Arial" pitchFamily="34" charset="0"/>
              </a:rPr>
              <a:t>6 people</a:t>
            </a:r>
          </a:p>
        </p:txBody>
      </p:sp>
      <p:pic>
        <p:nvPicPr>
          <p:cNvPr id="13315" name="Picture 3" descr="D:\Downloads\thesis_99_106_6_6.bmp"/>
          <p:cNvPicPr>
            <a:picLocks noChangeAspect="1" noChangeArrowheads="1"/>
          </p:cNvPicPr>
          <p:nvPr/>
        </p:nvPicPr>
        <p:blipFill rotWithShape="1">
          <a:blip r:embed="rId4">
            <a:extLst>
              <a:ext uri="{28A0092B-C50C-407E-A947-70E740481C1C}">
                <a14:useLocalDpi xmlns:a14="http://schemas.microsoft.com/office/drawing/2010/main" val="0"/>
              </a:ext>
            </a:extLst>
          </a:blip>
          <a:srcRect l="13635" t="19012" r="13638" b="23339"/>
          <a:stretch/>
        </p:blipFill>
        <p:spPr bwMode="auto">
          <a:xfrm>
            <a:off x="914400" y="1371600"/>
            <a:ext cx="7315200"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9545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Augmenting UWB with LADAR</a:t>
            </a:r>
          </a:p>
        </p:txBody>
      </p:sp>
      <p:sp>
        <p:nvSpPr>
          <p:cNvPr id="6" name="TextBox 5"/>
          <p:cNvSpPr txBox="1"/>
          <p:nvPr/>
        </p:nvSpPr>
        <p:spPr>
          <a:xfrm>
            <a:off x="2717800" y="5947159"/>
            <a:ext cx="3708400" cy="584775"/>
          </a:xfrm>
          <a:prstGeom prst="rect">
            <a:avLst/>
          </a:prstGeom>
          <a:noFill/>
        </p:spPr>
        <p:txBody>
          <a:bodyPr wrap="square" rtlCol="0">
            <a:spAutoFit/>
          </a:bodyPr>
          <a:lstStyle/>
          <a:p>
            <a:pPr algn="ctr"/>
            <a:r>
              <a:rPr lang="en-US" sz="3200" b="1" dirty="0" smtClean="0">
                <a:latin typeface="Georgia" pitchFamily="18" charset="0"/>
                <a:cs typeface="Arial" pitchFamily="34" charset="0"/>
              </a:rPr>
              <a:t>8 people</a:t>
            </a:r>
          </a:p>
        </p:txBody>
      </p:sp>
      <p:pic>
        <p:nvPicPr>
          <p:cNvPr id="14339" name="Picture 3" descr="D:\Downloads\thesis_99_106_8_8.bmp"/>
          <p:cNvPicPr>
            <a:picLocks noChangeAspect="1" noChangeArrowheads="1"/>
          </p:cNvPicPr>
          <p:nvPr/>
        </p:nvPicPr>
        <p:blipFill rotWithShape="1">
          <a:blip r:embed="rId4">
            <a:extLst>
              <a:ext uri="{28A0092B-C50C-407E-A947-70E740481C1C}">
                <a14:useLocalDpi xmlns:a14="http://schemas.microsoft.com/office/drawing/2010/main" val="0"/>
              </a:ext>
            </a:extLst>
          </a:blip>
          <a:srcRect l="13636" t="18827" r="13637" b="23524"/>
          <a:stretch/>
        </p:blipFill>
        <p:spPr bwMode="auto">
          <a:xfrm>
            <a:off x="914400" y="1393371"/>
            <a:ext cx="7315200"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71070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448800" cy="685800"/>
          </a:xfrm>
        </p:spPr>
        <p:txBody>
          <a:bodyPr>
            <a:noAutofit/>
          </a:bodyPr>
          <a:lstStyle/>
          <a:p>
            <a:r>
              <a:rPr lang="en-US" sz="3600" b="1" dirty="0" smtClean="0">
                <a:latin typeface="Georgia" pitchFamily="18" charset="0"/>
                <a:ea typeface="ＭＳ Ｐゴシック" charset="-128"/>
                <a:cs typeface="Arial" pitchFamily="34" charset="0"/>
              </a:rPr>
              <a:t>Error metrics</a:t>
            </a:r>
          </a:p>
        </p:txBody>
      </p:sp>
      <mc:AlternateContent xmlns:mc="http://schemas.openxmlformats.org/markup-compatibility/2006" xmlns:a14="http://schemas.microsoft.com/office/drawing/2010/main">
        <mc:Choice Requires="a14">
          <p:sp>
            <p:nvSpPr>
              <p:cNvPr id="14" name="TextBox 13"/>
              <p:cNvSpPr txBox="1"/>
              <p:nvPr/>
            </p:nvSpPr>
            <p:spPr>
              <a:xfrm>
                <a:off x="58057" y="2895600"/>
                <a:ext cx="9096829" cy="1415196"/>
              </a:xfrm>
              <a:prstGeom prst="rect">
                <a:avLst/>
              </a:prstGeom>
              <a:noFill/>
            </p:spPr>
            <p:txBody>
              <a:bodyPr wrap="square" rtlCol="0">
                <a:spAutoFit/>
              </a:bodyPr>
              <a:lstStyle/>
              <a:p>
                <a:pPr>
                  <a:spcBef>
                    <a:spcPts val="600"/>
                  </a:spcBef>
                  <a:spcAft>
                    <a:spcPts val="600"/>
                  </a:spcAft>
                </a:pPr>
                <a:r>
                  <a:rPr lang="en-US" sz="2400" dirty="0" smtClean="0">
                    <a:latin typeface="Georgia" pitchFamily="18" charset="0"/>
                  </a:rPr>
                  <a:t>The accuracy of multi-object tracking is given by</a:t>
                </a:r>
              </a:p>
              <a:p>
                <a:pPr>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2400" b="0" i="0" smtClean="0">
                          <a:latin typeface="Cambria Math"/>
                        </a:rPr>
                        <m:t>MOTA</m:t>
                      </m:r>
                      <m:r>
                        <a:rPr lang="en-US" sz="2400" b="0" i="0" smtClean="0">
                          <a:latin typeface="Cambria Math"/>
                        </a:rPr>
                        <m:t>=1 − </m:t>
                      </m:r>
                      <m:f>
                        <m:fPr>
                          <m:ctrlPr>
                            <a:rPr lang="en-US" sz="2400" b="0" i="1" smtClean="0">
                              <a:latin typeface="Cambria Math"/>
                            </a:rPr>
                          </m:ctrlPr>
                        </m:fPr>
                        <m:num>
                          <m:nary>
                            <m:naryPr>
                              <m:chr m:val="∑"/>
                              <m:supHide m:val="on"/>
                              <m:ctrlPr>
                                <a:rPr lang="en-US" sz="2400" b="0" i="1" smtClean="0">
                                  <a:latin typeface="Cambria Math"/>
                                </a:rPr>
                              </m:ctrlPr>
                            </m:naryPr>
                            <m:sub>
                              <m:r>
                                <m:rPr>
                                  <m:sty m:val="p"/>
                                  <m:brk m:alnAt="7"/>
                                </m:rPr>
                                <a:rPr lang="en-US" sz="2400" b="0" i="0" smtClean="0">
                                  <a:latin typeface="Cambria Math"/>
                                </a:rPr>
                                <m:t>t</m:t>
                              </m:r>
                            </m:sub>
                            <m:sup/>
                            <m:e>
                              <m:r>
                                <a:rPr lang="en-US" sz="2400" b="0" i="0" smtClean="0">
                                  <a:latin typeface="Cambria Math"/>
                                </a:rPr>
                                <m:t>(</m:t>
                              </m:r>
                              <m:sSub>
                                <m:sSubPr>
                                  <m:ctrlPr>
                                    <a:rPr lang="en-US" sz="2400" b="0" i="1" smtClean="0">
                                      <a:latin typeface="Cambria Math"/>
                                    </a:rPr>
                                  </m:ctrlPr>
                                </m:sSubPr>
                                <m:e>
                                  <m:r>
                                    <m:rPr>
                                      <m:sty m:val="p"/>
                                    </m:rPr>
                                    <a:rPr lang="en-US" sz="2400" b="0" i="0" smtClean="0">
                                      <a:latin typeface="Cambria Math"/>
                                    </a:rPr>
                                    <m:t>m</m:t>
                                  </m:r>
                                </m:e>
                                <m:sub>
                                  <m:r>
                                    <m:rPr>
                                      <m:sty m:val="p"/>
                                    </m:rPr>
                                    <a:rPr lang="en-US" sz="2400" b="0" i="0" smtClean="0">
                                      <a:latin typeface="Cambria Math"/>
                                    </a:rPr>
                                    <m:t>t</m:t>
                                  </m:r>
                                </m:sub>
                              </m:sSub>
                              <m:r>
                                <a:rPr lang="en-US" sz="2400" b="0" i="0" smtClean="0">
                                  <a:latin typeface="Cambria Math"/>
                                </a:rPr>
                                <m:t>+</m:t>
                              </m:r>
                              <m:sSub>
                                <m:sSubPr>
                                  <m:ctrlPr>
                                    <a:rPr lang="en-US" sz="2400" b="0" i="1" smtClean="0">
                                      <a:latin typeface="Cambria Math"/>
                                    </a:rPr>
                                  </m:ctrlPr>
                                </m:sSubPr>
                                <m:e>
                                  <m:r>
                                    <m:rPr>
                                      <m:sty m:val="p"/>
                                    </m:rPr>
                                    <a:rPr lang="en-US" sz="2400" b="0" i="0" smtClean="0">
                                      <a:latin typeface="Cambria Math"/>
                                    </a:rPr>
                                    <m:t>f</m:t>
                                  </m:r>
                                </m:e>
                                <m:sub>
                                  <m:r>
                                    <m:rPr>
                                      <m:sty m:val="p"/>
                                    </m:rPr>
                                    <a:rPr lang="en-US" sz="2400" b="0" i="0" smtClean="0">
                                      <a:latin typeface="Cambria Math"/>
                                    </a:rPr>
                                    <m:t>pt</m:t>
                                  </m:r>
                                </m:sub>
                              </m:sSub>
                              <m:r>
                                <a:rPr lang="en-US" sz="2400" b="0" i="0" smtClean="0">
                                  <a:latin typeface="Cambria Math"/>
                                </a:rPr>
                                <m:t>+</m:t>
                              </m:r>
                              <m:r>
                                <m:rPr>
                                  <m:sty m:val="p"/>
                                </m:rPr>
                                <a:rPr lang="en-US" sz="2400" b="0" i="0" smtClean="0">
                                  <a:latin typeface="Cambria Math"/>
                                </a:rPr>
                                <m:t>mm</m:t>
                              </m:r>
                              <m:sSub>
                                <m:sSubPr>
                                  <m:ctrlPr>
                                    <a:rPr lang="en-US" sz="2400" b="0" i="1" smtClean="0">
                                      <a:latin typeface="Cambria Math"/>
                                    </a:rPr>
                                  </m:ctrlPr>
                                </m:sSubPr>
                                <m:e>
                                  <m:r>
                                    <m:rPr>
                                      <m:sty m:val="p"/>
                                    </m:rPr>
                                    <a:rPr lang="en-US" sz="2400" b="0" i="0" smtClean="0">
                                      <a:latin typeface="Cambria Math"/>
                                    </a:rPr>
                                    <m:t>e</m:t>
                                  </m:r>
                                </m:e>
                                <m:sub>
                                  <m:r>
                                    <m:rPr>
                                      <m:sty m:val="p"/>
                                    </m:rPr>
                                    <a:rPr lang="en-US" sz="2400" b="0" i="0" smtClean="0">
                                      <a:latin typeface="Cambria Math"/>
                                    </a:rPr>
                                    <m:t>t</m:t>
                                  </m:r>
                                </m:sub>
                              </m:sSub>
                              <m:r>
                                <a:rPr lang="en-US" sz="2400" b="0" i="0" smtClean="0">
                                  <a:latin typeface="Cambria Math"/>
                                </a:rPr>
                                <m:t>)</m:t>
                              </m:r>
                            </m:e>
                          </m:nary>
                        </m:num>
                        <m:den>
                          <m:nary>
                            <m:naryPr>
                              <m:chr m:val="∑"/>
                              <m:supHide m:val="on"/>
                              <m:ctrlPr>
                                <a:rPr lang="en-US" sz="2400" b="0" i="1" smtClean="0">
                                  <a:latin typeface="Cambria Math"/>
                                </a:rPr>
                              </m:ctrlPr>
                            </m:naryPr>
                            <m:sub>
                              <m:r>
                                <m:rPr>
                                  <m:sty m:val="p"/>
                                  <m:brk m:alnAt="7"/>
                                </m:rPr>
                                <a:rPr lang="en-US" sz="2400" b="0" i="0" smtClean="0">
                                  <a:latin typeface="Cambria Math"/>
                                </a:rPr>
                                <m:t>t</m:t>
                              </m:r>
                            </m:sub>
                            <m:sup/>
                            <m:e>
                              <m:sSub>
                                <m:sSubPr>
                                  <m:ctrlPr>
                                    <a:rPr lang="en-US" sz="2400" b="0" i="1" smtClean="0">
                                      <a:latin typeface="Cambria Math"/>
                                    </a:rPr>
                                  </m:ctrlPr>
                                </m:sSubPr>
                                <m:e>
                                  <m:r>
                                    <m:rPr>
                                      <m:sty m:val="p"/>
                                    </m:rPr>
                                    <a:rPr lang="en-US" sz="2400" b="0" i="0" smtClean="0">
                                      <a:latin typeface="Cambria Math"/>
                                    </a:rPr>
                                    <m:t>g</m:t>
                                  </m:r>
                                </m:e>
                                <m:sub>
                                  <m:r>
                                    <m:rPr>
                                      <m:sty m:val="p"/>
                                    </m:rPr>
                                    <a:rPr lang="en-US" sz="2400" b="0" i="0" smtClean="0">
                                      <a:latin typeface="Cambria Math"/>
                                    </a:rPr>
                                    <m:t>t</m:t>
                                  </m:r>
                                </m:sub>
                              </m:sSub>
                            </m:e>
                          </m:nary>
                        </m:den>
                      </m:f>
                    </m:oMath>
                  </m:oMathPara>
                </a14:m>
                <a:endParaRPr lang="en-US" sz="2400" dirty="0" smtClean="0">
                  <a:latin typeface="Georgia"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8057" y="2895600"/>
                <a:ext cx="9096829" cy="1415196"/>
              </a:xfrm>
              <a:prstGeom prst="rect">
                <a:avLst/>
              </a:prstGeom>
              <a:blipFill rotWithShape="1">
                <a:blip r:embed="rId4"/>
                <a:stretch>
                  <a:fillRect l="-1072" t="-34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p:cNvSpPr txBox="1"/>
              <p:nvPr/>
            </p:nvSpPr>
            <p:spPr>
              <a:xfrm>
                <a:off x="0" y="4331366"/>
                <a:ext cx="9096829" cy="1459887"/>
              </a:xfrm>
              <a:prstGeom prst="rect">
                <a:avLst/>
              </a:prstGeom>
              <a:noFill/>
            </p:spPr>
            <p:txBody>
              <a:bodyPr wrap="square" rtlCol="0">
                <a:spAutoFit/>
              </a:bodyPr>
              <a:lstStyle/>
              <a:p>
                <a:pPr>
                  <a:spcBef>
                    <a:spcPts val="600"/>
                  </a:spcBef>
                  <a:spcAft>
                    <a:spcPts val="600"/>
                  </a:spcAft>
                </a:pPr>
                <a:r>
                  <a:rPr lang="en-US" sz="2400" dirty="0" smtClean="0">
                    <a:latin typeface="Georgia" pitchFamily="18" charset="0"/>
                  </a:rPr>
                  <a:t>The precision of multi-object tracking is given by</a:t>
                </a:r>
              </a:p>
              <a:p>
                <a:pPr>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2400" b="0" i="0" smtClean="0">
                          <a:latin typeface="Cambria Math"/>
                        </a:rPr>
                        <m:t>MOTP</m:t>
                      </m:r>
                      <m:r>
                        <a:rPr lang="en-US" sz="2400" b="0" i="0" smtClean="0">
                          <a:latin typeface="Cambria Math"/>
                        </a:rPr>
                        <m:t>=</m:t>
                      </m:r>
                      <m:f>
                        <m:fPr>
                          <m:ctrlPr>
                            <a:rPr lang="en-US" sz="2400" b="0" i="1" smtClean="0">
                              <a:latin typeface="Cambria Math"/>
                            </a:rPr>
                          </m:ctrlPr>
                        </m:fPr>
                        <m:num>
                          <m:nary>
                            <m:naryPr>
                              <m:chr m:val="∑"/>
                              <m:supHide m:val="on"/>
                              <m:ctrlPr>
                                <a:rPr lang="en-US" sz="2400" b="0" i="1" smtClean="0">
                                  <a:latin typeface="Cambria Math"/>
                                </a:rPr>
                              </m:ctrlPr>
                            </m:naryPr>
                            <m:sub>
                              <m:r>
                                <m:rPr>
                                  <m:sty m:val="p"/>
                                  <m:brk m:alnAt="7"/>
                                </m:rPr>
                                <a:rPr lang="en-US" sz="2400" b="0" i="0" smtClean="0">
                                  <a:latin typeface="Cambria Math"/>
                                </a:rPr>
                                <m:t>i</m:t>
                              </m:r>
                              <m:r>
                                <a:rPr lang="en-US" sz="2400" b="0" i="0" smtClean="0">
                                  <a:latin typeface="Cambria Math"/>
                                </a:rPr>
                                <m:t>,</m:t>
                              </m:r>
                              <m:r>
                                <m:rPr>
                                  <m:sty m:val="p"/>
                                </m:rPr>
                                <a:rPr lang="en-US" sz="2400" b="0" i="0" smtClean="0">
                                  <a:latin typeface="Cambria Math"/>
                                </a:rPr>
                                <m:t>t</m:t>
                              </m:r>
                            </m:sub>
                            <m:sup/>
                            <m:e>
                              <m:sSubSup>
                                <m:sSubSupPr>
                                  <m:ctrlPr>
                                    <a:rPr lang="en-US" sz="2400" b="0" i="1" smtClean="0">
                                      <a:latin typeface="Cambria Math"/>
                                    </a:rPr>
                                  </m:ctrlPr>
                                </m:sSubSupPr>
                                <m:e>
                                  <m:r>
                                    <a:rPr lang="en-US" sz="2400" b="0" i="1" smtClean="0">
                                      <a:latin typeface="Cambria Math"/>
                                    </a:rPr>
                                    <m:t>𝑑</m:t>
                                  </m:r>
                                </m:e>
                                <m:sub>
                                  <m:r>
                                    <a:rPr lang="en-US" sz="2400" b="0" i="1" smtClean="0">
                                      <a:latin typeface="Cambria Math"/>
                                    </a:rPr>
                                    <m:t>𝑡</m:t>
                                  </m:r>
                                </m:sub>
                                <m:sup>
                                  <m:r>
                                    <a:rPr lang="en-US" sz="2400" b="0" i="1" smtClean="0">
                                      <a:latin typeface="Cambria Math"/>
                                    </a:rPr>
                                    <m:t>𝑖</m:t>
                                  </m:r>
                                </m:sup>
                              </m:sSubSup>
                            </m:e>
                          </m:nary>
                        </m:num>
                        <m:den>
                          <m:nary>
                            <m:naryPr>
                              <m:chr m:val="∑"/>
                              <m:supHide m:val="on"/>
                              <m:ctrlPr>
                                <a:rPr lang="en-US" sz="2400" b="0" i="1" smtClean="0">
                                  <a:latin typeface="Cambria Math"/>
                                </a:rPr>
                              </m:ctrlPr>
                            </m:naryPr>
                            <m:sub>
                              <m:r>
                                <m:rPr>
                                  <m:sty m:val="p"/>
                                  <m:brk m:alnAt="7"/>
                                </m:rPr>
                                <a:rPr lang="en-US" sz="2400" b="0" i="0" smtClean="0">
                                  <a:latin typeface="Cambria Math"/>
                                </a:rPr>
                                <m:t>t</m:t>
                              </m:r>
                            </m:sub>
                            <m:sup/>
                            <m:e>
                              <m:sSub>
                                <m:sSubPr>
                                  <m:ctrlPr>
                                    <a:rPr lang="en-US" sz="2400" b="0" i="1" smtClean="0">
                                      <a:latin typeface="Cambria Math"/>
                                    </a:rPr>
                                  </m:ctrlPr>
                                </m:sSubPr>
                                <m:e>
                                  <m:r>
                                    <m:rPr>
                                      <m:sty m:val="p"/>
                                    </m:rPr>
                                    <a:rPr lang="en-US" sz="2400" b="0" i="0" smtClean="0">
                                      <a:latin typeface="Cambria Math"/>
                                    </a:rPr>
                                    <m:t>c</m:t>
                                  </m:r>
                                </m:e>
                                <m:sub>
                                  <m:r>
                                    <m:rPr>
                                      <m:sty m:val="p"/>
                                    </m:rPr>
                                    <a:rPr lang="en-US" sz="2400" b="0" i="0" smtClean="0">
                                      <a:latin typeface="Cambria Math"/>
                                    </a:rPr>
                                    <m:t>t</m:t>
                                  </m:r>
                                </m:sub>
                              </m:sSub>
                            </m:e>
                          </m:nary>
                        </m:den>
                      </m:f>
                    </m:oMath>
                  </m:oMathPara>
                </a14:m>
                <a:endParaRPr lang="en-US" sz="2400" dirty="0" smtClean="0">
                  <a:latin typeface="Georgia"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0" y="4331366"/>
                <a:ext cx="9096829" cy="1459887"/>
              </a:xfrm>
              <a:prstGeom prst="rect">
                <a:avLst/>
              </a:prstGeom>
              <a:blipFill rotWithShape="1">
                <a:blip r:embed="rId5"/>
                <a:stretch>
                  <a:fillRect l="-1005" t="-3347"/>
                </a:stretch>
              </a:blipFill>
            </p:spPr>
            <p:txBody>
              <a:bodyPr/>
              <a:lstStyle/>
              <a:p>
                <a:r>
                  <a:rPr lang="en-US">
                    <a:noFill/>
                  </a:rPr>
                  <a:t> </a:t>
                </a:r>
              </a:p>
            </p:txBody>
          </p:sp>
        </mc:Fallback>
      </mc:AlternateContent>
      <p:sp>
        <p:nvSpPr>
          <p:cNvPr id="16" name="Subtitle 2"/>
          <p:cNvSpPr>
            <a:spLocks noGrp="1"/>
          </p:cNvSpPr>
          <p:nvPr>
            <p:ph type="subTitle" idx="1"/>
          </p:nvPr>
        </p:nvSpPr>
        <p:spPr>
          <a:xfrm>
            <a:off x="-14514" y="1371600"/>
            <a:ext cx="9067800" cy="1676400"/>
          </a:xfrm>
        </p:spPr>
        <p:txBody>
          <a:bodyPr>
            <a:normAutofit/>
          </a:bodyPr>
          <a:lstStyle/>
          <a:p>
            <a:pPr marL="457200" indent="-457200" algn="l">
              <a:buFont typeface="Arial" pitchFamily="34" charset="0"/>
              <a:buChar char="•"/>
            </a:pPr>
            <a:r>
              <a:rPr lang="en-US" sz="2400" dirty="0" smtClean="0">
                <a:solidFill>
                  <a:schemeClr val="tx1"/>
                </a:solidFill>
                <a:latin typeface="Georgia" pitchFamily="18" charset="0"/>
                <a:cs typeface="Arial" pitchFamily="34" charset="0"/>
              </a:rPr>
              <a:t>CLEAR workshop</a:t>
            </a:r>
          </a:p>
          <a:p>
            <a:pPr marL="457200" indent="-457200" algn="l">
              <a:buFont typeface="Arial" pitchFamily="34" charset="0"/>
              <a:buChar char="•"/>
            </a:pPr>
            <a:r>
              <a:rPr lang="en-US" sz="2400" dirty="0" smtClean="0">
                <a:solidFill>
                  <a:schemeClr val="tx1"/>
                </a:solidFill>
                <a:latin typeface="Georgia" pitchFamily="18" charset="0"/>
                <a:cs typeface="Arial" pitchFamily="34" charset="0"/>
              </a:rPr>
              <a:t>MOT metrics proposed by </a:t>
            </a:r>
            <a:r>
              <a:rPr lang="en-US" sz="2400" dirty="0" err="1" smtClean="0">
                <a:solidFill>
                  <a:schemeClr val="tx1"/>
                </a:solidFill>
                <a:latin typeface="Georgia" pitchFamily="18" charset="0"/>
                <a:cs typeface="Arial" pitchFamily="34" charset="0"/>
              </a:rPr>
              <a:t>Bernardin</a:t>
            </a:r>
            <a:r>
              <a:rPr lang="en-US" sz="2400" dirty="0" smtClean="0">
                <a:solidFill>
                  <a:schemeClr val="tx1"/>
                </a:solidFill>
                <a:latin typeface="Georgia" pitchFamily="18" charset="0"/>
                <a:cs typeface="Arial" pitchFamily="34" charset="0"/>
              </a:rPr>
              <a:t> et al. 2006, 2008</a:t>
            </a:r>
          </a:p>
          <a:p>
            <a:pPr marL="457200" indent="-457200" algn="l">
              <a:buFont typeface="Arial" pitchFamily="34" charset="0"/>
              <a:buChar char="•"/>
            </a:pPr>
            <a:r>
              <a:rPr lang="en-US" sz="2400" dirty="0" smtClean="0">
                <a:solidFill>
                  <a:schemeClr val="tx1"/>
                </a:solidFill>
                <a:latin typeface="Georgia" pitchFamily="18" charset="0"/>
                <a:cs typeface="Arial" pitchFamily="34" charset="0"/>
              </a:rPr>
              <a:t>Measures accuracy and precision</a:t>
            </a:r>
          </a:p>
          <a:p>
            <a:pPr algn="l"/>
            <a:endParaRPr lang="en-US" sz="2400" dirty="0" smtClean="0">
              <a:solidFill>
                <a:schemeClr val="tx1"/>
              </a:solidFill>
              <a:latin typeface="Georgia" pitchFamily="18" charset="0"/>
              <a:cs typeface="Arial" pitchFamily="34" charset="0"/>
            </a:endParaRPr>
          </a:p>
        </p:txBody>
      </p:sp>
    </p:spTree>
    <p:extLst>
      <p:ext uri="{BB962C8B-B14F-4D97-AF65-F5344CB8AC3E}">
        <p14:creationId xmlns:p14="http://schemas.microsoft.com/office/powerpoint/2010/main" val="3144563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sz="3000" b="1" dirty="0" smtClean="0">
                <a:latin typeface="Georgia" pitchFamily="18" charset="0"/>
                <a:ea typeface="ＭＳ Ｐゴシック" charset="-128"/>
                <a:cs typeface="Arial" pitchFamily="34" charset="0"/>
              </a:rPr>
              <a:t>Global Navigation Satellite System (GNSS)</a:t>
            </a:r>
          </a:p>
        </p:txBody>
      </p:sp>
      <p:sp>
        <p:nvSpPr>
          <p:cNvPr id="8" name="Subtitle 2"/>
          <p:cNvSpPr>
            <a:spLocks noGrp="1"/>
          </p:cNvSpPr>
          <p:nvPr>
            <p:ph type="subTitle" idx="1"/>
          </p:nvPr>
        </p:nvSpPr>
        <p:spPr>
          <a:xfrm>
            <a:off x="76200" y="4419600"/>
            <a:ext cx="8877300" cy="457200"/>
          </a:xfrm>
        </p:spPr>
        <p:txBody>
          <a:bodyPr>
            <a:normAutofit/>
          </a:bodyPr>
          <a:lstStyle/>
          <a:p>
            <a:pPr marL="342900" indent="-342900" algn="l">
              <a:buFont typeface="Arial" pitchFamily="34" charset="0"/>
              <a:buChar char="•"/>
            </a:pPr>
            <a:r>
              <a:rPr lang="en-US" sz="2000" dirty="0" smtClean="0">
                <a:solidFill>
                  <a:schemeClr val="tx1"/>
                </a:solidFill>
                <a:latin typeface="Georgia" pitchFamily="18" charset="0"/>
                <a:cs typeface="Arial" pitchFamily="34" charset="0"/>
              </a:rPr>
              <a:t>GPS is one of several Global Navigation Satellite Systems (GNSS)</a:t>
            </a:r>
          </a:p>
        </p:txBody>
      </p:sp>
      <p:pic>
        <p:nvPicPr>
          <p:cNvPr id="3" name="ConstellationGP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3000" y="1524000"/>
            <a:ext cx="3276600" cy="2545080"/>
          </a:xfrm>
          <a:prstGeom prst="rect">
            <a:avLst/>
          </a:prstGeom>
        </p:spPr>
      </p:pic>
      <p:pic>
        <p:nvPicPr>
          <p:cNvPr id="4099" name="Picture 3" descr="F:\Research\Publications\Thesis\salilb_Thesis\Proposal\trilat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281" y="1399903"/>
            <a:ext cx="3363119" cy="2669177"/>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a:xfrm>
            <a:off x="76200" y="4800600"/>
            <a:ext cx="887730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itchFamily="34" charset="0"/>
              <a:buChar char="•"/>
            </a:pPr>
            <a:r>
              <a:rPr lang="en-US" sz="2000" dirty="0" smtClean="0">
                <a:solidFill>
                  <a:schemeClr val="tx1"/>
                </a:solidFill>
                <a:latin typeface="Georgia" pitchFamily="18" charset="0"/>
                <a:cs typeface="Arial" pitchFamily="34" charset="0"/>
              </a:rPr>
              <a:t>Constellation of satellites – 24 (21 active, 3 replacement)</a:t>
            </a:r>
          </a:p>
        </p:txBody>
      </p:sp>
      <p:sp>
        <p:nvSpPr>
          <p:cNvPr id="10" name="Subtitle 2"/>
          <p:cNvSpPr txBox="1">
            <a:spLocks/>
          </p:cNvSpPr>
          <p:nvPr/>
        </p:nvSpPr>
        <p:spPr>
          <a:xfrm>
            <a:off x="76200" y="5181600"/>
            <a:ext cx="8877300" cy="7532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itchFamily="34" charset="0"/>
              <a:buChar char="•"/>
            </a:pPr>
            <a:r>
              <a:rPr lang="en-US" sz="2000" dirty="0" smtClean="0">
                <a:solidFill>
                  <a:schemeClr val="tx1"/>
                </a:solidFill>
                <a:latin typeface="Georgia" pitchFamily="18" charset="0"/>
                <a:cs typeface="Arial" pitchFamily="34" charset="0"/>
              </a:rPr>
              <a:t>First deployed in 1970, basic accuracy was 100m</a:t>
            </a:r>
          </a:p>
          <a:p>
            <a:pPr marL="800100" lvl="1" indent="-342900" algn="l">
              <a:buFont typeface="Arial" pitchFamily="34" charset="0"/>
              <a:buChar char="•"/>
            </a:pPr>
            <a:r>
              <a:rPr lang="en-US" sz="1600" dirty="0" smtClean="0">
                <a:solidFill>
                  <a:schemeClr val="tx1"/>
                </a:solidFill>
                <a:latin typeface="Georgia" pitchFamily="18" charset="0"/>
                <a:cs typeface="Arial" pitchFamily="34" charset="0"/>
              </a:rPr>
              <a:t>Developed for air and water vehicle navigation, </a:t>
            </a:r>
            <a:r>
              <a:rPr lang="en-US" sz="1600" dirty="0" err="1" smtClean="0">
                <a:solidFill>
                  <a:schemeClr val="tx1"/>
                </a:solidFill>
                <a:latin typeface="Georgia" pitchFamily="18" charset="0"/>
                <a:cs typeface="Arial" pitchFamily="34" charset="0"/>
              </a:rPr>
              <a:t>battlespace</a:t>
            </a:r>
            <a:r>
              <a:rPr lang="en-US" sz="1600" dirty="0" smtClean="0">
                <a:solidFill>
                  <a:schemeClr val="tx1"/>
                </a:solidFill>
                <a:latin typeface="Georgia" pitchFamily="18" charset="0"/>
                <a:cs typeface="Arial" pitchFamily="34" charset="0"/>
              </a:rPr>
              <a:t> awareness</a:t>
            </a:r>
          </a:p>
        </p:txBody>
      </p:sp>
      <p:sp>
        <p:nvSpPr>
          <p:cNvPr id="11" name="Subtitle 2"/>
          <p:cNvSpPr txBox="1">
            <a:spLocks/>
          </p:cNvSpPr>
          <p:nvPr/>
        </p:nvSpPr>
        <p:spPr>
          <a:xfrm>
            <a:off x="76200" y="5867400"/>
            <a:ext cx="8877300" cy="75764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itchFamily="34" charset="0"/>
              <a:buChar char="•"/>
            </a:pPr>
            <a:r>
              <a:rPr lang="en-US" sz="2000" dirty="0" smtClean="0">
                <a:solidFill>
                  <a:schemeClr val="tx1"/>
                </a:solidFill>
                <a:latin typeface="Georgia" pitchFamily="18" charset="0"/>
                <a:cs typeface="Arial" pitchFamily="34" charset="0"/>
              </a:rPr>
              <a:t>Components include space segment, control segment, user segment</a:t>
            </a:r>
          </a:p>
          <a:p>
            <a:pPr marL="800100" lvl="1" indent="-342900" algn="l">
              <a:buFont typeface="Arial" pitchFamily="34" charset="0"/>
              <a:buChar char="•"/>
            </a:pPr>
            <a:r>
              <a:rPr lang="en-US" sz="1600" dirty="0" smtClean="0">
                <a:solidFill>
                  <a:schemeClr val="tx1"/>
                </a:solidFill>
                <a:latin typeface="Georgia" pitchFamily="18" charset="0"/>
                <a:cs typeface="Arial" pitchFamily="34" charset="0"/>
              </a:rPr>
              <a:t>Different errors or noises occur in various parts of the system</a:t>
            </a:r>
          </a:p>
        </p:txBody>
      </p:sp>
      <p:sp>
        <p:nvSpPr>
          <p:cNvPr id="12" name="Subtitle 2"/>
          <p:cNvSpPr txBox="1">
            <a:spLocks/>
          </p:cNvSpPr>
          <p:nvPr/>
        </p:nvSpPr>
        <p:spPr>
          <a:xfrm>
            <a:off x="6248400" y="3962400"/>
            <a:ext cx="2895600" cy="38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400" dirty="0" smtClean="0">
                <a:solidFill>
                  <a:schemeClr val="tx1"/>
                </a:solidFill>
                <a:latin typeface="Georgia" pitchFamily="18" charset="0"/>
                <a:cs typeface="Arial" pitchFamily="34" charset="0"/>
              </a:rPr>
              <a:t>(Ref.: El-</a:t>
            </a:r>
            <a:r>
              <a:rPr lang="en-US" sz="1400" dirty="0" err="1" smtClean="0">
                <a:solidFill>
                  <a:schemeClr val="tx1"/>
                </a:solidFill>
                <a:latin typeface="Georgia" pitchFamily="18" charset="0"/>
                <a:cs typeface="Arial" pitchFamily="34" charset="0"/>
              </a:rPr>
              <a:t>Rabbany</a:t>
            </a:r>
            <a:r>
              <a:rPr lang="en-US" sz="1400" dirty="0" smtClean="0">
                <a:solidFill>
                  <a:schemeClr val="tx1"/>
                </a:solidFill>
                <a:latin typeface="Georgia" pitchFamily="18" charset="0"/>
                <a:cs typeface="Arial" pitchFamily="34" charset="0"/>
              </a:rPr>
              <a:t>, </a:t>
            </a:r>
            <a:r>
              <a:rPr lang="en-US" sz="1400" dirty="0" err="1" smtClean="0">
                <a:solidFill>
                  <a:schemeClr val="tx1"/>
                </a:solidFill>
                <a:latin typeface="Georgia" pitchFamily="18" charset="0"/>
                <a:cs typeface="Arial" pitchFamily="34" charset="0"/>
              </a:rPr>
              <a:t>Grewal</a:t>
            </a:r>
            <a:r>
              <a:rPr lang="en-US" sz="1400" dirty="0" smtClean="0">
                <a:solidFill>
                  <a:schemeClr val="tx1"/>
                </a:solidFill>
                <a:latin typeface="Georgia" pitchFamily="18" charset="0"/>
                <a:cs typeface="Arial" pitchFamily="34" charset="0"/>
              </a:rPr>
              <a:t> et.al. )</a:t>
            </a:r>
          </a:p>
        </p:txBody>
      </p:sp>
    </p:spTree>
    <p:extLst>
      <p:ext uri="{BB962C8B-B14F-4D97-AF65-F5344CB8AC3E}">
        <p14:creationId xmlns:p14="http://schemas.microsoft.com/office/powerpoint/2010/main" val="920491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98113">
                <p:cTn id="19" fill="hold" display="0">
                  <p:stCondLst>
                    <p:cond delay="indefinite"/>
                  </p:stCondLst>
                </p:cTn>
                <p:tgtEl>
                  <p:spTgt spid="3"/>
                </p:tgtEl>
              </p:cMediaNode>
            </p:video>
          </p:childTnLst>
        </p:cTn>
      </p:par>
    </p:tnLst>
    <p:bldLst>
      <p:bldP spid="8" grpId="0" build="p"/>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MOT metrics UWB and LADAR</a:t>
            </a:r>
          </a:p>
        </p:txBody>
      </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682157"/>
            <a:ext cx="3743847" cy="2807885"/>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66752" y="1682157"/>
            <a:ext cx="3743846" cy="28078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49582" y="4948532"/>
            <a:ext cx="2206682" cy="523220"/>
          </a:xfrm>
          <a:prstGeom prst="rect">
            <a:avLst/>
          </a:prstGeom>
          <a:noFill/>
        </p:spPr>
        <p:txBody>
          <a:bodyPr wrap="square" rtlCol="0">
            <a:spAutoFit/>
          </a:bodyPr>
          <a:lstStyle/>
          <a:p>
            <a:pPr algn="ctr"/>
            <a:r>
              <a:rPr lang="en-US" sz="2800" b="1" dirty="0" smtClean="0">
                <a:latin typeface="Georgia" pitchFamily="18" charset="0"/>
                <a:cs typeface="Arial" pitchFamily="34" charset="0"/>
              </a:rPr>
              <a:t>Accuracy</a:t>
            </a:r>
          </a:p>
        </p:txBody>
      </p:sp>
      <p:sp>
        <p:nvSpPr>
          <p:cNvPr id="9" name="TextBox 8"/>
          <p:cNvSpPr txBox="1"/>
          <p:nvPr/>
        </p:nvSpPr>
        <p:spPr>
          <a:xfrm>
            <a:off x="5635334" y="4947696"/>
            <a:ext cx="2206682" cy="523220"/>
          </a:xfrm>
          <a:prstGeom prst="rect">
            <a:avLst/>
          </a:prstGeom>
          <a:noFill/>
        </p:spPr>
        <p:txBody>
          <a:bodyPr wrap="square" rtlCol="0">
            <a:spAutoFit/>
          </a:bodyPr>
          <a:lstStyle/>
          <a:p>
            <a:pPr algn="ctr"/>
            <a:r>
              <a:rPr lang="en-US" sz="2800" b="1" dirty="0" smtClean="0">
                <a:latin typeface="Georgia" pitchFamily="18" charset="0"/>
                <a:cs typeface="Arial" pitchFamily="34" charset="0"/>
              </a:rPr>
              <a:t>Precision</a:t>
            </a:r>
          </a:p>
        </p:txBody>
      </p:sp>
      <p:cxnSp>
        <p:nvCxnSpPr>
          <p:cNvPr id="3" name="Straight Connector 2"/>
          <p:cNvCxnSpPr/>
          <p:nvPr/>
        </p:nvCxnSpPr>
        <p:spPr>
          <a:xfrm>
            <a:off x="5181600" y="2743200"/>
            <a:ext cx="338328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181600" y="2514600"/>
            <a:ext cx="3383280" cy="11430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712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Augmenting UWB with camera</a:t>
            </a:r>
          </a:p>
        </p:txBody>
      </p:sp>
      <p:pic>
        <p:nvPicPr>
          <p:cNvPr id="15362" name="Picture 2" descr="D:\Downloads\UWBCamera1.bmp"/>
          <p:cNvPicPr>
            <a:picLocks noChangeAspect="1" noChangeArrowheads="1"/>
          </p:cNvPicPr>
          <p:nvPr/>
        </p:nvPicPr>
        <p:blipFill rotWithShape="1">
          <a:blip r:embed="rId4">
            <a:extLst>
              <a:ext uri="{28A0092B-C50C-407E-A947-70E740481C1C}">
                <a14:useLocalDpi xmlns:a14="http://schemas.microsoft.com/office/drawing/2010/main" val="0"/>
              </a:ext>
            </a:extLst>
          </a:blip>
          <a:srcRect l="13633" t="18818" r="13637" b="23533"/>
          <a:stretch/>
        </p:blipFill>
        <p:spPr bwMode="auto">
          <a:xfrm>
            <a:off x="914400" y="1371600"/>
            <a:ext cx="7315200" cy="4480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17800" y="5947159"/>
            <a:ext cx="3708400" cy="584775"/>
          </a:xfrm>
          <a:prstGeom prst="rect">
            <a:avLst/>
          </a:prstGeom>
          <a:noFill/>
        </p:spPr>
        <p:txBody>
          <a:bodyPr wrap="square" rtlCol="0">
            <a:spAutoFit/>
          </a:bodyPr>
          <a:lstStyle/>
          <a:p>
            <a:pPr algn="ctr"/>
            <a:r>
              <a:rPr lang="en-US" sz="3200" b="1" dirty="0" smtClean="0">
                <a:latin typeface="Georgia" pitchFamily="18" charset="0"/>
                <a:cs typeface="Arial" pitchFamily="34" charset="0"/>
              </a:rPr>
              <a:t>1 person</a:t>
            </a:r>
          </a:p>
        </p:txBody>
      </p:sp>
    </p:spTree>
    <p:extLst>
      <p:ext uri="{BB962C8B-B14F-4D97-AF65-F5344CB8AC3E}">
        <p14:creationId xmlns:p14="http://schemas.microsoft.com/office/powerpoint/2010/main" val="263228569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Augmenting UWB with camera</a:t>
            </a:r>
          </a:p>
        </p:txBody>
      </p:sp>
      <p:pic>
        <p:nvPicPr>
          <p:cNvPr id="16386" name="Picture 2" descr="D:\Downloads\UWBCamera3.bmp"/>
          <p:cNvPicPr>
            <a:picLocks noChangeAspect="1" noChangeArrowheads="1"/>
          </p:cNvPicPr>
          <p:nvPr/>
        </p:nvPicPr>
        <p:blipFill rotWithShape="1">
          <a:blip r:embed="rId4">
            <a:extLst>
              <a:ext uri="{28A0092B-C50C-407E-A947-70E740481C1C}">
                <a14:useLocalDpi xmlns:a14="http://schemas.microsoft.com/office/drawing/2010/main" val="0"/>
              </a:ext>
            </a:extLst>
          </a:blip>
          <a:srcRect l="13633" t="18818" r="13637" b="23533"/>
          <a:stretch/>
        </p:blipFill>
        <p:spPr bwMode="auto">
          <a:xfrm>
            <a:off x="914400" y="1447800"/>
            <a:ext cx="7315200" cy="4480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17800" y="6096000"/>
            <a:ext cx="3708400" cy="584775"/>
          </a:xfrm>
          <a:prstGeom prst="rect">
            <a:avLst/>
          </a:prstGeom>
          <a:noFill/>
        </p:spPr>
        <p:txBody>
          <a:bodyPr wrap="square" rtlCol="0">
            <a:spAutoFit/>
          </a:bodyPr>
          <a:lstStyle/>
          <a:p>
            <a:pPr algn="ctr"/>
            <a:r>
              <a:rPr lang="en-US" sz="3200" b="1" dirty="0">
                <a:latin typeface="Georgia" pitchFamily="18" charset="0"/>
                <a:cs typeface="Arial" pitchFamily="34" charset="0"/>
              </a:rPr>
              <a:t>3</a:t>
            </a:r>
            <a:r>
              <a:rPr lang="en-US" sz="3200" b="1" dirty="0" smtClean="0">
                <a:latin typeface="Georgia" pitchFamily="18" charset="0"/>
                <a:cs typeface="Arial" pitchFamily="34" charset="0"/>
              </a:rPr>
              <a:t> people</a:t>
            </a:r>
          </a:p>
        </p:txBody>
      </p:sp>
    </p:spTree>
    <p:extLst>
      <p:ext uri="{BB962C8B-B14F-4D97-AF65-F5344CB8AC3E}">
        <p14:creationId xmlns:p14="http://schemas.microsoft.com/office/powerpoint/2010/main" val="29648086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Augmenting UWB with camera</a:t>
            </a:r>
          </a:p>
        </p:txBody>
      </p:sp>
      <p:pic>
        <p:nvPicPr>
          <p:cNvPr id="17410" name="Picture 2" descr="D:\Downloads\UWBCamera6.bmp"/>
          <p:cNvPicPr>
            <a:picLocks noChangeAspect="1" noChangeArrowheads="1"/>
          </p:cNvPicPr>
          <p:nvPr/>
        </p:nvPicPr>
        <p:blipFill rotWithShape="1">
          <a:blip r:embed="rId4">
            <a:extLst>
              <a:ext uri="{28A0092B-C50C-407E-A947-70E740481C1C}">
                <a14:useLocalDpi xmlns:a14="http://schemas.microsoft.com/office/drawing/2010/main" val="0"/>
              </a:ext>
            </a:extLst>
          </a:blip>
          <a:srcRect l="13633" t="18818" r="13637" b="23533"/>
          <a:stretch/>
        </p:blipFill>
        <p:spPr bwMode="auto">
          <a:xfrm>
            <a:off x="914400" y="1371600"/>
            <a:ext cx="7315200" cy="4480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67000" y="6044625"/>
            <a:ext cx="3708400" cy="584775"/>
          </a:xfrm>
          <a:prstGeom prst="rect">
            <a:avLst/>
          </a:prstGeom>
          <a:noFill/>
        </p:spPr>
        <p:txBody>
          <a:bodyPr wrap="square" rtlCol="0">
            <a:spAutoFit/>
          </a:bodyPr>
          <a:lstStyle/>
          <a:p>
            <a:pPr algn="ctr"/>
            <a:r>
              <a:rPr lang="en-US" sz="3200" b="1" dirty="0">
                <a:latin typeface="Georgia" pitchFamily="18" charset="0"/>
                <a:cs typeface="Arial" pitchFamily="34" charset="0"/>
              </a:rPr>
              <a:t>6</a:t>
            </a:r>
            <a:r>
              <a:rPr lang="en-US" sz="3200" b="1" dirty="0" smtClean="0">
                <a:latin typeface="Georgia" pitchFamily="18" charset="0"/>
                <a:cs typeface="Arial" pitchFamily="34" charset="0"/>
              </a:rPr>
              <a:t> people</a:t>
            </a:r>
          </a:p>
        </p:txBody>
      </p:sp>
    </p:spTree>
    <p:extLst>
      <p:ext uri="{BB962C8B-B14F-4D97-AF65-F5344CB8AC3E}">
        <p14:creationId xmlns:p14="http://schemas.microsoft.com/office/powerpoint/2010/main" val="29648086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Augmenting UWB with camera</a:t>
            </a:r>
          </a:p>
        </p:txBody>
      </p:sp>
      <p:pic>
        <p:nvPicPr>
          <p:cNvPr id="18434" name="Picture 2" descr="D:\Downloads\UWBCamera8.bmp"/>
          <p:cNvPicPr>
            <a:picLocks noChangeAspect="1" noChangeArrowheads="1"/>
          </p:cNvPicPr>
          <p:nvPr/>
        </p:nvPicPr>
        <p:blipFill rotWithShape="1">
          <a:blip r:embed="rId4">
            <a:extLst>
              <a:ext uri="{28A0092B-C50C-407E-A947-70E740481C1C}">
                <a14:useLocalDpi xmlns:a14="http://schemas.microsoft.com/office/drawing/2010/main" val="0"/>
              </a:ext>
            </a:extLst>
          </a:blip>
          <a:srcRect l="13633" t="18818" r="13637" b="23533"/>
          <a:stretch/>
        </p:blipFill>
        <p:spPr bwMode="auto">
          <a:xfrm>
            <a:off x="936171" y="1371600"/>
            <a:ext cx="7315200" cy="4480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67000" y="6044625"/>
            <a:ext cx="3708400" cy="584775"/>
          </a:xfrm>
          <a:prstGeom prst="rect">
            <a:avLst/>
          </a:prstGeom>
          <a:noFill/>
        </p:spPr>
        <p:txBody>
          <a:bodyPr wrap="square" rtlCol="0">
            <a:spAutoFit/>
          </a:bodyPr>
          <a:lstStyle/>
          <a:p>
            <a:pPr algn="ctr"/>
            <a:r>
              <a:rPr lang="en-US" sz="3200" b="1" dirty="0" smtClean="0">
                <a:latin typeface="Georgia" pitchFamily="18" charset="0"/>
                <a:cs typeface="Arial" pitchFamily="34" charset="0"/>
              </a:rPr>
              <a:t>8 people</a:t>
            </a:r>
          </a:p>
        </p:txBody>
      </p:sp>
    </p:spTree>
    <p:extLst>
      <p:ext uri="{BB962C8B-B14F-4D97-AF65-F5344CB8AC3E}">
        <p14:creationId xmlns:p14="http://schemas.microsoft.com/office/powerpoint/2010/main" val="29648086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09600"/>
            <a:ext cx="9114971" cy="685800"/>
          </a:xfrm>
        </p:spPr>
        <p:txBody>
          <a:bodyPr>
            <a:noAutofit/>
          </a:bodyPr>
          <a:lstStyle/>
          <a:p>
            <a:r>
              <a:rPr lang="en-US" sz="3600" b="1" dirty="0" smtClean="0">
                <a:latin typeface="Georgia" pitchFamily="18" charset="0"/>
                <a:ea typeface="ＭＳ Ｐゴシック" charset="-128"/>
                <a:cs typeface="Arial" pitchFamily="34" charset="0"/>
              </a:rPr>
              <a:t>MOT metrics UWB and Camera</a:t>
            </a:r>
          </a:p>
        </p:txBody>
      </p:sp>
      <p:sp>
        <p:nvSpPr>
          <p:cNvPr id="5" name="TextBox 4"/>
          <p:cNvSpPr txBox="1"/>
          <p:nvPr/>
        </p:nvSpPr>
        <p:spPr>
          <a:xfrm>
            <a:off x="1272231" y="4948532"/>
            <a:ext cx="2206682" cy="523220"/>
          </a:xfrm>
          <a:prstGeom prst="rect">
            <a:avLst/>
          </a:prstGeom>
          <a:noFill/>
        </p:spPr>
        <p:txBody>
          <a:bodyPr wrap="square" rtlCol="0">
            <a:spAutoFit/>
          </a:bodyPr>
          <a:lstStyle/>
          <a:p>
            <a:pPr algn="ctr"/>
            <a:r>
              <a:rPr lang="en-US" sz="2800" b="1" dirty="0" smtClean="0">
                <a:latin typeface="Georgia" pitchFamily="18" charset="0"/>
                <a:cs typeface="Arial" pitchFamily="34" charset="0"/>
              </a:rPr>
              <a:t>Accuracy</a:t>
            </a:r>
          </a:p>
        </p:txBody>
      </p:sp>
      <p:sp>
        <p:nvSpPr>
          <p:cNvPr id="6" name="TextBox 5"/>
          <p:cNvSpPr txBox="1"/>
          <p:nvPr/>
        </p:nvSpPr>
        <p:spPr>
          <a:xfrm>
            <a:off x="5691830" y="4947696"/>
            <a:ext cx="2206682" cy="523220"/>
          </a:xfrm>
          <a:prstGeom prst="rect">
            <a:avLst/>
          </a:prstGeom>
          <a:noFill/>
        </p:spPr>
        <p:txBody>
          <a:bodyPr wrap="square" rtlCol="0">
            <a:spAutoFit/>
          </a:bodyPr>
          <a:lstStyle/>
          <a:p>
            <a:pPr algn="ctr"/>
            <a:r>
              <a:rPr lang="en-US" sz="2800" b="1" dirty="0" smtClean="0">
                <a:latin typeface="Georgia" pitchFamily="18" charset="0"/>
                <a:cs typeface="Arial" pitchFamily="34" charset="0"/>
              </a:rPr>
              <a:t>Precision</a:t>
            </a:r>
          </a:p>
        </p:txBody>
      </p:sp>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0" y="1611873"/>
            <a:ext cx="4141544" cy="3106158"/>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24400" y="1611873"/>
            <a:ext cx="4141542" cy="310615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5105399" y="2743200"/>
            <a:ext cx="372160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105399" y="2209800"/>
            <a:ext cx="3721608" cy="1143000"/>
            <a:chOff x="5105399" y="2209800"/>
            <a:chExt cx="3721608" cy="1143000"/>
          </a:xfrm>
        </p:grpSpPr>
        <p:cxnSp>
          <p:nvCxnSpPr>
            <p:cNvPr id="10" name="Straight Connector 9"/>
            <p:cNvCxnSpPr/>
            <p:nvPr/>
          </p:nvCxnSpPr>
          <p:spPr>
            <a:xfrm flipV="1">
              <a:off x="5105399" y="2209800"/>
              <a:ext cx="1689772" cy="11430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95171" y="2209800"/>
              <a:ext cx="2031836" cy="11906"/>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8658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800" b="1" dirty="0" smtClean="0">
                <a:latin typeface="Georgia" pitchFamily="18" charset="0"/>
                <a:ea typeface="ＭＳ Ｐゴシック" charset="-128"/>
                <a:cs typeface="Arial" pitchFamily="34" charset="0"/>
              </a:rPr>
              <a:t>Conclusion</a:t>
            </a:r>
          </a:p>
        </p:txBody>
      </p:sp>
      <p:sp>
        <p:nvSpPr>
          <p:cNvPr id="6" name="Subtitle 2"/>
          <p:cNvSpPr txBox="1">
            <a:spLocks/>
          </p:cNvSpPr>
          <p:nvPr/>
        </p:nvSpPr>
        <p:spPr>
          <a:xfrm>
            <a:off x="228600" y="1447800"/>
            <a:ext cx="8610600" cy="5181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US" sz="2400" dirty="0" smtClean="0">
                <a:solidFill>
                  <a:schemeClr val="tx1"/>
                </a:solidFill>
                <a:latin typeface="Georgia" pitchFamily="18" charset="0"/>
                <a:cs typeface="Arial" pitchFamily="34" charset="0"/>
              </a:rPr>
              <a:t>Motivated by the idea of differential GNSS</a:t>
            </a:r>
          </a:p>
          <a:p>
            <a:pPr marL="457200" indent="-457200" algn="l">
              <a:buFont typeface="Arial" pitchFamily="34" charset="0"/>
              <a:buChar char="•"/>
            </a:pPr>
            <a:r>
              <a:rPr lang="en-US" sz="2400" dirty="0" smtClean="0">
                <a:solidFill>
                  <a:schemeClr val="tx1"/>
                </a:solidFill>
                <a:latin typeface="Georgia" pitchFamily="18" charset="0"/>
                <a:cs typeface="Arial" pitchFamily="34" charset="0"/>
              </a:rPr>
              <a:t>Using LADAR augmentation improved MOTA for 1-8 people in a room, and improved MOTP for 1-6 people by as much as </a:t>
            </a:r>
            <a:r>
              <a:rPr lang="en-US" sz="2400" b="1" dirty="0" smtClean="0">
                <a:solidFill>
                  <a:schemeClr val="tx1"/>
                </a:solidFill>
                <a:latin typeface="Georgia" pitchFamily="18" charset="0"/>
                <a:cs typeface="Arial" pitchFamily="34" charset="0"/>
              </a:rPr>
              <a:t>40%</a:t>
            </a:r>
            <a:r>
              <a:rPr lang="en-US" sz="2400" dirty="0" smtClean="0">
                <a:solidFill>
                  <a:schemeClr val="tx1"/>
                </a:solidFill>
                <a:latin typeface="Georgia" pitchFamily="18" charset="0"/>
                <a:cs typeface="Arial" pitchFamily="34" charset="0"/>
              </a:rPr>
              <a:t> at 1 person.</a:t>
            </a:r>
            <a:endParaRPr lang="en-US" sz="2400" b="1" dirty="0" smtClean="0">
              <a:solidFill>
                <a:schemeClr val="tx1"/>
              </a:solidFill>
              <a:latin typeface="Georgia" pitchFamily="18" charset="0"/>
              <a:cs typeface="Arial" pitchFamily="34" charset="0"/>
            </a:endParaRPr>
          </a:p>
          <a:p>
            <a:pPr marL="457200" indent="-457200" algn="l">
              <a:buFont typeface="Arial" pitchFamily="34" charset="0"/>
              <a:buChar char="•"/>
            </a:pPr>
            <a:r>
              <a:rPr lang="en-US" sz="2400" dirty="0" smtClean="0">
                <a:solidFill>
                  <a:schemeClr val="tx1"/>
                </a:solidFill>
                <a:latin typeface="Georgia" pitchFamily="18" charset="0"/>
                <a:cs typeface="Arial" pitchFamily="34" charset="0"/>
              </a:rPr>
              <a:t>Using camera augmentation improved MOTA for 1-8 people in a room and improved MOTP for 1 person by </a:t>
            </a:r>
            <a:r>
              <a:rPr lang="en-US" sz="2400" b="1" dirty="0" smtClean="0">
                <a:solidFill>
                  <a:schemeClr val="tx1"/>
                </a:solidFill>
                <a:latin typeface="Georgia" pitchFamily="18" charset="0"/>
                <a:cs typeface="Arial" pitchFamily="34" charset="0"/>
              </a:rPr>
              <a:t>15</a:t>
            </a:r>
            <a:r>
              <a:rPr lang="en-US" sz="2400" dirty="0" smtClean="0">
                <a:solidFill>
                  <a:schemeClr val="tx1"/>
                </a:solidFill>
                <a:latin typeface="Georgia" pitchFamily="18" charset="0"/>
                <a:cs typeface="Arial" pitchFamily="34" charset="0"/>
              </a:rPr>
              <a:t>%, but decreased MOTP for 3+ </a:t>
            </a:r>
            <a:r>
              <a:rPr lang="en-US" sz="2400" dirty="0" smtClean="0">
                <a:solidFill>
                  <a:schemeClr val="tx1"/>
                </a:solidFill>
                <a:latin typeface="Georgia" pitchFamily="18" charset="0"/>
                <a:cs typeface="Arial" pitchFamily="34" charset="0"/>
              </a:rPr>
              <a:t>people</a:t>
            </a:r>
          </a:p>
          <a:p>
            <a:pPr marL="457200" indent="-457200" algn="l">
              <a:buFont typeface="Arial" pitchFamily="34" charset="0"/>
              <a:buChar char="•"/>
            </a:pPr>
            <a:endParaRPr lang="en-US" sz="2400" dirty="0" smtClean="0">
              <a:solidFill>
                <a:schemeClr val="tx1"/>
              </a:solidFill>
              <a:latin typeface="Georgia" pitchFamily="18" charset="0"/>
              <a:cs typeface="Arial" pitchFamily="34" charset="0"/>
            </a:endParaRPr>
          </a:p>
        </p:txBody>
      </p:sp>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930758440"/>
                  </p:ext>
                </p:extLst>
              </p:nvPr>
            </p:nvGraphicFramePr>
            <p:xfrm>
              <a:off x="1371600" y="4404360"/>
              <a:ext cx="6591300" cy="2225040"/>
            </p:xfrm>
            <a:graphic>
              <a:graphicData uri="http://schemas.openxmlformats.org/drawingml/2006/table">
                <a:tbl>
                  <a:tblPr firstRow="1" bandRow="1">
                    <a:tableStyleId>{93296810-A885-4BE3-A3E7-6D5BEEA58F35}</a:tableStyleId>
                  </a:tblPr>
                  <a:tblGrid>
                    <a:gridCol w="1752600"/>
                    <a:gridCol w="1543050"/>
                    <a:gridCol w="1647825"/>
                    <a:gridCol w="1647825"/>
                  </a:tblGrid>
                  <a:tr h="370840">
                    <a:tc>
                      <a:txBody>
                        <a:bodyPr/>
                        <a:lstStyle/>
                        <a:p>
                          <a:pPr algn="ctr"/>
                          <a:r>
                            <a:rPr lang="en-US" dirty="0" smtClean="0">
                              <a:solidFill>
                                <a:schemeClr val="tx1"/>
                              </a:solidFill>
                              <a:latin typeface="Georgia" pitchFamily="18" charset="0"/>
                            </a:rPr>
                            <a:t>Sensors</a:t>
                          </a:r>
                          <a:endParaRPr lang="en-US" dirty="0">
                            <a:solidFill>
                              <a:schemeClr val="tx1"/>
                            </a:solidFill>
                            <a:latin typeface="Georgia" pitchFamily="18" charset="0"/>
                          </a:endParaRPr>
                        </a:p>
                      </a:txBody>
                      <a:tcPr/>
                    </a:tc>
                    <a:tc>
                      <a:txBody>
                        <a:bodyPr/>
                        <a:lstStyle/>
                        <a:p>
                          <a:pPr algn="ctr"/>
                          <a:r>
                            <a:rPr lang="en-US" dirty="0" smtClean="0">
                              <a:solidFill>
                                <a:schemeClr val="tx1"/>
                              </a:solidFill>
                              <a:latin typeface="Georgia" pitchFamily="18" charset="0"/>
                            </a:rPr>
                            <a:t>1-2 people</a:t>
                          </a:r>
                          <a:endParaRPr lang="en-US" dirty="0">
                            <a:solidFill>
                              <a:schemeClr val="tx1"/>
                            </a:solidFill>
                            <a:latin typeface="Georgia" pitchFamily="18" charset="0"/>
                          </a:endParaRPr>
                        </a:p>
                      </a:txBody>
                      <a:tcPr/>
                    </a:tc>
                    <a:tc>
                      <a:txBody>
                        <a:bodyPr/>
                        <a:lstStyle/>
                        <a:p>
                          <a:pPr algn="ctr"/>
                          <a:r>
                            <a:rPr lang="en-US" dirty="0" smtClean="0">
                              <a:solidFill>
                                <a:schemeClr val="tx1"/>
                              </a:solidFill>
                              <a:latin typeface="Georgia" pitchFamily="18" charset="0"/>
                            </a:rPr>
                            <a:t>3-6</a:t>
                          </a:r>
                          <a:r>
                            <a:rPr lang="en-US" baseline="0" dirty="0" smtClean="0">
                              <a:solidFill>
                                <a:schemeClr val="tx1"/>
                              </a:solidFill>
                              <a:latin typeface="Georgia" pitchFamily="18" charset="0"/>
                            </a:rPr>
                            <a:t> people</a:t>
                          </a:r>
                          <a:endParaRPr lang="en-US" dirty="0">
                            <a:solidFill>
                              <a:schemeClr val="tx1"/>
                            </a:solidFill>
                            <a:latin typeface="Georgia" pitchFamily="18" charset="0"/>
                          </a:endParaRPr>
                        </a:p>
                      </a:txBody>
                      <a:tcPr/>
                    </a:tc>
                    <a:tc>
                      <a:txBody>
                        <a:bodyPr/>
                        <a:lstStyle/>
                        <a:p>
                          <a:pPr algn="ctr"/>
                          <a:r>
                            <a:rPr lang="en-US" dirty="0" smtClean="0">
                              <a:solidFill>
                                <a:schemeClr val="tx1"/>
                              </a:solidFill>
                              <a:latin typeface="Georgia" pitchFamily="18" charset="0"/>
                            </a:rPr>
                            <a:t>7-8 people</a:t>
                          </a:r>
                          <a:endParaRPr lang="en-US" dirty="0">
                            <a:solidFill>
                              <a:schemeClr val="tx1"/>
                            </a:solidFill>
                            <a:latin typeface="Georgia" pitchFamily="18" charset="0"/>
                          </a:endParaRPr>
                        </a:p>
                      </a:txBody>
                      <a:tcPr/>
                    </a:tc>
                  </a:tr>
                  <a:tr h="370840">
                    <a:tc>
                      <a:txBody>
                        <a:bodyPr/>
                        <a:lstStyle/>
                        <a:p>
                          <a:pPr algn="ctr"/>
                          <a:r>
                            <a:rPr lang="en-US" dirty="0" smtClean="0">
                              <a:solidFill>
                                <a:schemeClr val="tx1"/>
                              </a:solidFill>
                              <a:latin typeface="Georgia" pitchFamily="18" charset="0"/>
                            </a:rPr>
                            <a:t>UWB</a:t>
                          </a:r>
                          <a:endParaRPr lang="en-US" dirty="0">
                            <a:solidFill>
                              <a:schemeClr val="tx1"/>
                            </a:solidFill>
                            <a:latin typeface="Georgia" pitchFamily="18" charset="0"/>
                          </a:endParaRPr>
                        </a:p>
                      </a:txBody>
                      <a:tcPr/>
                    </a:tc>
                    <a:tc>
                      <a:txBody>
                        <a:bodyPr/>
                        <a:lstStyle/>
                        <a:p>
                          <a:pPr algn="ctr"/>
                          <a14:m>
                            <m:oMath xmlns:m="http://schemas.openxmlformats.org/officeDocument/2006/math">
                              <m:r>
                                <a:rPr lang="en-US" i="1" smtClean="0">
                                  <a:solidFill>
                                    <a:schemeClr val="tx1"/>
                                  </a:solidFill>
                                  <a:latin typeface="Cambria Math"/>
                                  <a:ea typeface="Cambria Math"/>
                                </a:rPr>
                                <m:t>~</m:t>
                              </m:r>
                            </m:oMath>
                          </a14:m>
                          <a:r>
                            <a:rPr lang="en-US" dirty="0" smtClean="0">
                              <a:solidFill>
                                <a:schemeClr val="tx1"/>
                              </a:solidFill>
                              <a:latin typeface="Georgia" pitchFamily="18" charset="0"/>
                            </a:rPr>
                            <a:t>31 cm</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solidFill>
                                    <a:schemeClr val="tx1"/>
                                  </a:solidFill>
                                  <a:latin typeface="Cambria Math"/>
                                  <a:ea typeface="Cambria Math"/>
                                </a:rPr>
                                <m:t>~</m:t>
                              </m:r>
                            </m:oMath>
                          </a14:m>
                          <a:r>
                            <a:rPr lang="en-US" dirty="0" smtClean="0">
                              <a:solidFill>
                                <a:schemeClr val="tx1"/>
                              </a:solidFill>
                              <a:latin typeface="Georgia" pitchFamily="18" charset="0"/>
                            </a:rPr>
                            <a:t>31 </a:t>
                          </a:r>
                          <a:r>
                            <a:rPr lang="en-US" dirty="0" smtClean="0">
                              <a:solidFill>
                                <a:schemeClr val="tx1"/>
                              </a:solidFill>
                              <a:latin typeface="Georgia" pitchFamily="18" charset="0"/>
                            </a:rPr>
                            <a:t>cm</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chemeClr val="tx1"/>
                                  </a:solidFill>
                                  <a:latin typeface="Cambria Math"/>
                                  <a:ea typeface="Cambria Math"/>
                                </a:rPr>
                                <m:t>~</m:t>
                              </m:r>
                            </m:oMath>
                          </a14:m>
                          <a:r>
                            <a:rPr lang="en-US" b="1" dirty="0" smtClean="0">
                              <a:solidFill>
                                <a:schemeClr val="tx1"/>
                              </a:solidFill>
                              <a:latin typeface="Georgia" pitchFamily="18" charset="0"/>
                            </a:rPr>
                            <a:t>31 </a:t>
                          </a:r>
                          <a:r>
                            <a:rPr lang="en-US" b="1" dirty="0" smtClean="0">
                              <a:solidFill>
                                <a:schemeClr val="tx1"/>
                              </a:solidFill>
                              <a:latin typeface="Georgia" pitchFamily="18" charset="0"/>
                            </a:rPr>
                            <a:t>cm</a:t>
                          </a:r>
                          <a:endParaRPr lang="en-US" b="1" dirty="0">
                            <a:solidFill>
                              <a:schemeClr val="tx1"/>
                            </a:solidFill>
                            <a:latin typeface="Georgia" pitchFamily="18" charset="0"/>
                          </a:endParaRPr>
                        </a:p>
                      </a:txBody>
                      <a:tcPr/>
                    </a:tc>
                  </a:tr>
                  <a:tr h="370840">
                    <a:tc>
                      <a:txBody>
                        <a:bodyPr/>
                        <a:lstStyle/>
                        <a:p>
                          <a:pPr algn="ctr"/>
                          <a:r>
                            <a:rPr lang="en-US" dirty="0" smtClean="0">
                              <a:solidFill>
                                <a:schemeClr val="tx1"/>
                              </a:solidFill>
                              <a:latin typeface="Georgia" pitchFamily="18" charset="0"/>
                            </a:rPr>
                            <a:t>LADAR</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chemeClr val="tx1"/>
                                  </a:solidFill>
                                  <a:latin typeface="Cambria Math"/>
                                  <a:ea typeface="Cambria Math"/>
                                </a:rPr>
                                <m:t>~</m:t>
                              </m:r>
                            </m:oMath>
                          </a14:m>
                          <a:r>
                            <a:rPr lang="en-US" b="1" dirty="0" smtClean="0">
                              <a:solidFill>
                                <a:schemeClr val="tx1"/>
                              </a:solidFill>
                              <a:latin typeface="Georgia" pitchFamily="18" charset="0"/>
                            </a:rPr>
                            <a:t> 17 cm</a:t>
                          </a:r>
                          <a:endParaRPr lang="en-US" b="1"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latin typeface="Georgia" pitchFamily="18" charset="0"/>
                            </a:rPr>
                            <a:t>20</a:t>
                          </a:r>
                          <a:r>
                            <a:rPr lang="en-US" b="1" baseline="0" dirty="0" smtClean="0">
                              <a:solidFill>
                                <a:schemeClr val="tx1"/>
                              </a:solidFill>
                              <a:latin typeface="Georgia" pitchFamily="18" charset="0"/>
                            </a:rPr>
                            <a:t> </a:t>
                          </a:r>
                          <a:r>
                            <a:rPr lang="en-US" b="1" dirty="0" smtClean="0">
                              <a:solidFill>
                                <a:schemeClr val="tx1"/>
                              </a:solidFill>
                              <a:latin typeface="Georgia" pitchFamily="18" charset="0"/>
                            </a:rPr>
                            <a:t>– 30 cm</a:t>
                          </a:r>
                          <a:endParaRPr lang="en-US" b="1" dirty="0">
                            <a:solidFill>
                              <a:schemeClr val="tx1"/>
                            </a:solidFill>
                            <a:latin typeface="Georgia" pitchFamily="18" charset="0"/>
                          </a:endParaRPr>
                        </a:p>
                      </a:txBody>
                      <a:tcPr/>
                    </a:tc>
                    <a:tc>
                      <a:txBody>
                        <a:bodyPr/>
                        <a:lstStyle/>
                        <a:p>
                          <a:pPr algn="ctr"/>
                          <a:r>
                            <a:rPr lang="en-US" dirty="0" smtClean="0">
                              <a:solidFill>
                                <a:schemeClr val="tx1"/>
                              </a:solidFill>
                              <a:latin typeface="Georgia" pitchFamily="18" charset="0"/>
                            </a:rPr>
                            <a:t>30</a:t>
                          </a:r>
                          <a:r>
                            <a:rPr lang="en-US" baseline="0" dirty="0" smtClean="0">
                              <a:solidFill>
                                <a:schemeClr val="tx1"/>
                              </a:solidFill>
                              <a:latin typeface="Georgia" pitchFamily="18" charset="0"/>
                            </a:rPr>
                            <a:t> </a:t>
                          </a:r>
                          <a:r>
                            <a:rPr lang="en-US" dirty="0" smtClean="0">
                              <a:solidFill>
                                <a:schemeClr val="tx1"/>
                              </a:solidFill>
                              <a:latin typeface="Georgia" pitchFamily="18" charset="0"/>
                            </a:rPr>
                            <a:t>– </a:t>
                          </a:r>
                          <a:r>
                            <a:rPr lang="en-US" dirty="0" smtClean="0">
                              <a:solidFill>
                                <a:schemeClr val="tx1"/>
                              </a:solidFill>
                              <a:latin typeface="Georgia" pitchFamily="18" charset="0"/>
                            </a:rPr>
                            <a:t>35 cm</a:t>
                          </a:r>
                          <a:endParaRPr lang="en-US" dirty="0">
                            <a:solidFill>
                              <a:schemeClr val="tx1"/>
                            </a:solidFill>
                            <a:latin typeface="Georgia" pitchFamily="18" charset="0"/>
                          </a:endParaRPr>
                        </a:p>
                      </a:txBody>
                      <a:tcPr/>
                    </a:tc>
                  </a:tr>
                  <a:tr h="370840">
                    <a:tc>
                      <a:txBody>
                        <a:bodyPr/>
                        <a:lstStyle/>
                        <a:p>
                          <a:pPr algn="ctr"/>
                          <a:r>
                            <a:rPr lang="en-US" dirty="0" smtClean="0">
                              <a:solidFill>
                                <a:schemeClr val="tx1"/>
                              </a:solidFill>
                              <a:latin typeface="Georgia" pitchFamily="18" charset="0"/>
                            </a:rPr>
                            <a:t>Camera</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Georgia" pitchFamily="18" charset="0"/>
                            </a:rPr>
                            <a:t>23</a:t>
                          </a:r>
                          <a:r>
                            <a:rPr lang="en-US" baseline="0" dirty="0" smtClean="0">
                              <a:solidFill>
                                <a:schemeClr val="tx1"/>
                              </a:solidFill>
                              <a:latin typeface="Georgia" pitchFamily="18" charset="0"/>
                            </a:rPr>
                            <a:t> – 27 </a:t>
                          </a:r>
                          <a:r>
                            <a:rPr lang="en-US" dirty="0" smtClean="0">
                              <a:solidFill>
                                <a:schemeClr val="tx1"/>
                              </a:solidFill>
                              <a:latin typeface="Georgia" pitchFamily="18" charset="0"/>
                            </a:rPr>
                            <a:t>cm</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Georgia" pitchFamily="18" charset="0"/>
                            </a:rPr>
                            <a:t>30 – 37 cm</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solidFill>
                                    <a:schemeClr val="tx1"/>
                                  </a:solidFill>
                                  <a:latin typeface="Cambria Math"/>
                                  <a:ea typeface="Cambria Math"/>
                                </a:rPr>
                                <m:t>~</m:t>
                              </m:r>
                            </m:oMath>
                          </a14:m>
                          <a:r>
                            <a:rPr lang="en-US" dirty="0" smtClean="0">
                              <a:solidFill>
                                <a:schemeClr val="tx1"/>
                              </a:solidFill>
                              <a:latin typeface="Georgia" pitchFamily="18" charset="0"/>
                            </a:rPr>
                            <a:t>37 cm</a:t>
                          </a:r>
                          <a:endParaRPr lang="en-US" dirty="0">
                            <a:solidFill>
                              <a:schemeClr val="tx1"/>
                            </a:solidFill>
                            <a:latin typeface="Georgia" pitchFamily="18" charset="0"/>
                          </a:endParaRPr>
                        </a:p>
                      </a:txBody>
                      <a:tcPr/>
                    </a:tc>
                  </a:tr>
                  <a:tr h="370840">
                    <a:tc>
                      <a:txBody>
                        <a:bodyPr/>
                        <a:lstStyle/>
                        <a:p>
                          <a:pPr algn="ctr"/>
                          <a:r>
                            <a:rPr lang="en-US" dirty="0" smtClean="0">
                              <a:solidFill>
                                <a:schemeClr val="tx1"/>
                              </a:solidFill>
                              <a:latin typeface="Georgia" pitchFamily="18" charset="0"/>
                            </a:rPr>
                            <a:t>UWB+LADAR</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chemeClr val="tx1"/>
                                  </a:solidFill>
                                  <a:latin typeface="Cambria Math"/>
                                  <a:ea typeface="Cambria Math"/>
                                </a:rPr>
                                <m:t>~</m:t>
                              </m:r>
                            </m:oMath>
                          </a14:m>
                          <a:r>
                            <a:rPr lang="en-US" b="1" dirty="0" smtClean="0">
                              <a:solidFill>
                                <a:schemeClr val="tx1"/>
                              </a:solidFill>
                              <a:latin typeface="Georgia" pitchFamily="18" charset="0"/>
                            </a:rPr>
                            <a:t> 16 cm</a:t>
                          </a:r>
                          <a:endParaRPr lang="en-US" b="1" dirty="0">
                            <a:solidFill>
                              <a:schemeClr val="tx1"/>
                            </a:solidFill>
                            <a:latin typeface="Georgia" pitchFamily="18" charset="0"/>
                          </a:endParaRPr>
                        </a:p>
                      </a:txBody>
                      <a:tcPr/>
                    </a:tc>
                    <a:tc>
                      <a:txBody>
                        <a:bodyPr/>
                        <a:lstStyle/>
                        <a:p>
                          <a:pPr algn="ctr"/>
                          <a:r>
                            <a:rPr lang="en-US" b="1" dirty="0" smtClean="0">
                              <a:solidFill>
                                <a:schemeClr val="tx1"/>
                              </a:solidFill>
                              <a:latin typeface="Georgia" pitchFamily="18" charset="0"/>
                            </a:rPr>
                            <a:t>17 </a:t>
                          </a:r>
                          <a:r>
                            <a:rPr lang="en-US" b="1" dirty="0" smtClean="0">
                              <a:solidFill>
                                <a:schemeClr val="tx1"/>
                              </a:solidFill>
                              <a:latin typeface="Georgia" pitchFamily="18" charset="0"/>
                            </a:rPr>
                            <a:t>–</a:t>
                          </a:r>
                          <a:r>
                            <a:rPr lang="en-US" b="1" dirty="0" smtClean="0">
                              <a:solidFill>
                                <a:schemeClr val="tx1"/>
                              </a:solidFill>
                              <a:latin typeface="Georgia" pitchFamily="18" charset="0"/>
                            </a:rPr>
                            <a:t> 27 cm</a:t>
                          </a:r>
                          <a:endParaRPr lang="en-US" b="1"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solidFill>
                                    <a:schemeClr val="tx1"/>
                                  </a:solidFill>
                                  <a:latin typeface="Cambria Math"/>
                                  <a:ea typeface="Cambria Math"/>
                                </a:rPr>
                                <m:t>~</m:t>
                              </m:r>
                            </m:oMath>
                          </a14:m>
                          <a:r>
                            <a:rPr lang="en-US" dirty="0" smtClean="0">
                              <a:solidFill>
                                <a:schemeClr val="tx1"/>
                              </a:solidFill>
                              <a:latin typeface="Georgia" pitchFamily="18" charset="0"/>
                            </a:rPr>
                            <a:t>30 cm</a:t>
                          </a:r>
                          <a:endParaRPr lang="en-US" dirty="0">
                            <a:solidFill>
                              <a:schemeClr val="tx1"/>
                            </a:solidFill>
                            <a:latin typeface="Georgia" pitchFamily="18" charset="0"/>
                          </a:endParaRPr>
                        </a:p>
                      </a:txBody>
                      <a:tcPr/>
                    </a:tc>
                  </a:tr>
                  <a:tr h="370840">
                    <a:tc>
                      <a:txBody>
                        <a:bodyPr/>
                        <a:lstStyle/>
                        <a:p>
                          <a:pPr algn="ctr"/>
                          <a:r>
                            <a:rPr lang="en-US" dirty="0" err="1" smtClean="0">
                              <a:solidFill>
                                <a:schemeClr val="tx1"/>
                              </a:solidFill>
                              <a:latin typeface="Georgia" pitchFamily="18" charset="0"/>
                            </a:rPr>
                            <a:t>UWB+Camera</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Georgia" pitchFamily="18" charset="0"/>
                            </a:rPr>
                            <a:t>22</a:t>
                          </a:r>
                          <a:r>
                            <a:rPr lang="en-US" baseline="0" dirty="0" smtClean="0">
                              <a:solidFill>
                                <a:schemeClr val="tx1"/>
                              </a:solidFill>
                              <a:latin typeface="Georgia" pitchFamily="18" charset="0"/>
                            </a:rPr>
                            <a:t> – 27 </a:t>
                          </a:r>
                          <a:r>
                            <a:rPr lang="en-US" dirty="0" smtClean="0">
                              <a:solidFill>
                                <a:schemeClr val="tx1"/>
                              </a:solidFill>
                              <a:latin typeface="Georgia" pitchFamily="18" charset="0"/>
                            </a:rPr>
                            <a:t>cm</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Georgia" pitchFamily="18" charset="0"/>
                            </a:rPr>
                            <a:t>30 – 32 cm</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solidFill>
                                    <a:schemeClr val="tx1"/>
                                  </a:solidFill>
                                  <a:latin typeface="Cambria Math"/>
                                  <a:ea typeface="Cambria Math"/>
                                </a:rPr>
                                <m:t>~</m:t>
                              </m:r>
                            </m:oMath>
                          </a14:m>
                          <a:r>
                            <a:rPr lang="en-US" dirty="0" smtClean="0">
                              <a:solidFill>
                                <a:schemeClr val="tx1"/>
                              </a:solidFill>
                              <a:latin typeface="Georgia" pitchFamily="18" charset="0"/>
                            </a:rPr>
                            <a:t>32 cm</a:t>
                          </a:r>
                          <a:endParaRPr lang="en-US" dirty="0">
                            <a:solidFill>
                              <a:schemeClr val="tx1"/>
                            </a:solidFill>
                            <a:latin typeface="Georgia" pitchFamily="18" charset="0"/>
                          </a:endParaRPr>
                        </a:p>
                      </a:txBody>
                      <a:tcPr/>
                    </a:tc>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930758440"/>
                  </p:ext>
                </p:extLst>
              </p:nvPr>
            </p:nvGraphicFramePr>
            <p:xfrm>
              <a:off x="1371600" y="4404360"/>
              <a:ext cx="6591300" cy="2225040"/>
            </p:xfrm>
            <a:graphic>
              <a:graphicData uri="http://schemas.openxmlformats.org/drawingml/2006/table">
                <a:tbl>
                  <a:tblPr firstRow="1" bandRow="1">
                    <a:tableStyleId>{93296810-A885-4BE3-A3E7-6D5BEEA58F35}</a:tableStyleId>
                  </a:tblPr>
                  <a:tblGrid>
                    <a:gridCol w="1752600"/>
                    <a:gridCol w="1543050"/>
                    <a:gridCol w="1647825"/>
                    <a:gridCol w="1647825"/>
                  </a:tblGrid>
                  <a:tr h="370840">
                    <a:tc>
                      <a:txBody>
                        <a:bodyPr/>
                        <a:lstStyle/>
                        <a:p>
                          <a:pPr algn="ctr"/>
                          <a:r>
                            <a:rPr lang="en-US" dirty="0" smtClean="0">
                              <a:solidFill>
                                <a:schemeClr val="tx1"/>
                              </a:solidFill>
                              <a:latin typeface="Georgia" pitchFamily="18" charset="0"/>
                            </a:rPr>
                            <a:t>Sensors</a:t>
                          </a:r>
                          <a:endParaRPr lang="en-US" dirty="0">
                            <a:solidFill>
                              <a:schemeClr val="tx1"/>
                            </a:solidFill>
                            <a:latin typeface="Georgia" pitchFamily="18" charset="0"/>
                          </a:endParaRPr>
                        </a:p>
                      </a:txBody>
                      <a:tcPr/>
                    </a:tc>
                    <a:tc>
                      <a:txBody>
                        <a:bodyPr/>
                        <a:lstStyle/>
                        <a:p>
                          <a:pPr algn="ctr"/>
                          <a:r>
                            <a:rPr lang="en-US" dirty="0" smtClean="0">
                              <a:solidFill>
                                <a:schemeClr val="tx1"/>
                              </a:solidFill>
                              <a:latin typeface="Georgia" pitchFamily="18" charset="0"/>
                            </a:rPr>
                            <a:t>1-2 people</a:t>
                          </a:r>
                          <a:endParaRPr lang="en-US" dirty="0">
                            <a:solidFill>
                              <a:schemeClr val="tx1"/>
                            </a:solidFill>
                            <a:latin typeface="Georgia" pitchFamily="18" charset="0"/>
                          </a:endParaRPr>
                        </a:p>
                      </a:txBody>
                      <a:tcPr/>
                    </a:tc>
                    <a:tc>
                      <a:txBody>
                        <a:bodyPr/>
                        <a:lstStyle/>
                        <a:p>
                          <a:pPr algn="ctr"/>
                          <a:r>
                            <a:rPr lang="en-US" dirty="0" smtClean="0">
                              <a:solidFill>
                                <a:schemeClr val="tx1"/>
                              </a:solidFill>
                              <a:latin typeface="Georgia" pitchFamily="18" charset="0"/>
                            </a:rPr>
                            <a:t>3-6</a:t>
                          </a:r>
                          <a:r>
                            <a:rPr lang="en-US" baseline="0" dirty="0" smtClean="0">
                              <a:solidFill>
                                <a:schemeClr val="tx1"/>
                              </a:solidFill>
                              <a:latin typeface="Georgia" pitchFamily="18" charset="0"/>
                            </a:rPr>
                            <a:t> people</a:t>
                          </a:r>
                          <a:endParaRPr lang="en-US" dirty="0">
                            <a:solidFill>
                              <a:schemeClr val="tx1"/>
                            </a:solidFill>
                            <a:latin typeface="Georgia" pitchFamily="18" charset="0"/>
                          </a:endParaRPr>
                        </a:p>
                      </a:txBody>
                      <a:tcPr/>
                    </a:tc>
                    <a:tc>
                      <a:txBody>
                        <a:bodyPr/>
                        <a:lstStyle/>
                        <a:p>
                          <a:pPr algn="ctr"/>
                          <a:r>
                            <a:rPr lang="en-US" dirty="0" smtClean="0">
                              <a:solidFill>
                                <a:schemeClr val="tx1"/>
                              </a:solidFill>
                              <a:latin typeface="Georgia" pitchFamily="18" charset="0"/>
                            </a:rPr>
                            <a:t>7-8 people</a:t>
                          </a:r>
                          <a:endParaRPr lang="en-US" dirty="0">
                            <a:solidFill>
                              <a:schemeClr val="tx1"/>
                            </a:solidFill>
                            <a:latin typeface="Georgia" pitchFamily="18" charset="0"/>
                          </a:endParaRPr>
                        </a:p>
                      </a:txBody>
                      <a:tcPr/>
                    </a:tc>
                  </a:tr>
                  <a:tr h="370840">
                    <a:tc>
                      <a:txBody>
                        <a:bodyPr/>
                        <a:lstStyle/>
                        <a:p>
                          <a:pPr algn="ctr"/>
                          <a:r>
                            <a:rPr lang="en-US" dirty="0" smtClean="0">
                              <a:solidFill>
                                <a:schemeClr val="tx1"/>
                              </a:solidFill>
                              <a:latin typeface="Georgia" pitchFamily="18" charset="0"/>
                            </a:rPr>
                            <a:t>UWB</a:t>
                          </a:r>
                          <a:endParaRPr lang="en-US" dirty="0">
                            <a:solidFill>
                              <a:schemeClr val="tx1"/>
                            </a:solidFill>
                            <a:latin typeface="Georgia" pitchFamily="18" charset="0"/>
                          </a:endParaRPr>
                        </a:p>
                      </a:txBody>
                      <a:tcPr/>
                    </a:tc>
                    <a:tc>
                      <a:txBody>
                        <a:bodyPr/>
                        <a:lstStyle/>
                        <a:p>
                          <a:endParaRPr lang="en-US"/>
                        </a:p>
                      </a:txBody>
                      <a:tcPr>
                        <a:blipFill rotWithShape="1">
                          <a:blip r:embed="rId4"/>
                          <a:stretch>
                            <a:fillRect l="-112992" t="-108197" r="-212992" b="-422951"/>
                          </a:stretch>
                        </a:blipFill>
                      </a:tcPr>
                    </a:tc>
                    <a:tc>
                      <a:txBody>
                        <a:bodyPr/>
                        <a:lstStyle/>
                        <a:p>
                          <a:endParaRPr lang="en-US"/>
                        </a:p>
                      </a:txBody>
                      <a:tcPr>
                        <a:blipFill rotWithShape="1">
                          <a:blip r:embed="rId4"/>
                          <a:stretch>
                            <a:fillRect l="-200370" t="-108197" r="-100370" b="-422951"/>
                          </a:stretch>
                        </a:blipFill>
                      </a:tcPr>
                    </a:tc>
                    <a:tc>
                      <a:txBody>
                        <a:bodyPr/>
                        <a:lstStyle/>
                        <a:p>
                          <a:endParaRPr lang="en-US"/>
                        </a:p>
                      </a:txBody>
                      <a:tcPr>
                        <a:blipFill rotWithShape="1">
                          <a:blip r:embed="rId4"/>
                          <a:stretch>
                            <a:fillRect l="-300370" t="-108197" r="-370" b="-422951"/>
                          </a:stretch>
                        </a:blipFill>
                      </a:tcPr>
                    </a:tc>
                  </a:tr>
                  <a:tr h="370840">
                    <a:tc>
                      <a:txBody>
                        <a:bodyPr/>
                        <a:lstStyle/>
                        <a:p>
                          <a:pPr algn="ctr"/>
                          <a:r>
                            <a:rPr lang="en-US" dirty="0" smtClean="0">
                              <a:solidFill>
                                <a:schemeClr val="tx1"/>
                              </a:solidFill>
                              <a:latin typeface="Georgia" pitchFamily="18" charset="0"/>
                            </a:rPr>
                            <a:t>LADAR</a:t>
                          </a:r>
                          <a:endParaRPr lang="en-US" dirty="0">
                            <a:solidFill>
                              <a:schemeClr val="tx1"/>
                            </a:solidFill>
                            <a:latin typeface="Georgia" pitchFamily="18" charset="0"/>
                          </a:endParaRPr>
                        </a:p>
                      </a:txBody>
                      <a:tcPr/>
                    </a:tc>
                    <a:tc>
                      <a:txBody>
                        <a:bodyPr/>
                        <a:lstStyle/>
                        <a:p>
                          <a:endParaRPr lang="en-US"/>
                        </a:p>
                      </a:txBody>
                      <a:tcPr>
                        <a:blipFill rotWithShape="1">
                          <a:blip r:embed="rId4"/>
                          <a:stretch>
                            <a:fillRect l="-112992" t="-208197" r="-212992" b="-322951"/>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latin typeface="Georgia" pitchFamily="18" charset="0"/>
                            </a:rPr>
                            <a:t>20</a:t>
                          </a:r>
                          <a:r>
                            <a:rPr lang="en-US" b="1" baseline="0" dirty="0" smtClean="0">
                              <a:solidFill>
                                <a:schemeClr val="tx1"/>
                              </a:solidFill>
                              <a:latin typeface="Georgia" pitchFamily="18" charset="0"/>
                            </a:rPr>
                            <a:t> </a:t>
                          </a:r>
                          <a:r>
                            <a:rPr lang="en-US" b="1" dirty="0" smtClean="0">
                              <a:solidFill>
                                <a:schemeClr val="tx1"/>
                              </a:solidFill>
                              <a:latin typeface="Georgia" pitchFamily="18" charset="0"/>
                            </a:rPr>
                            <a:t>– 30 cm</a:t>
                          </a:r>
                          <a:endParaRPr lang="en-US" b="1" dirty="0">
                            <a:solidFill>
                              <a:schemeClr val="tx1"/>
                            </a:solidFill>
                            <a:latin typeface="Georgia" pitchFamily="18" charset="0"/>
                          </a:endParaRPr>
                        </a:p>
                      </a:txBody>
                      <a:tcPr/>
                    </a:tc>
                    <a:tc>
                      <a:txBody>
                        <a:bodyPr/>
                        <a:lstStyle/>
                        <a:p>
                          <a:pPr algn="ctr"/>
                          <a:r>
                            <a:rPr lang="en-US" dirty="0" smtClean="0">
                              <a:solidFill>
                                <a:schemeClr val="tx1"/>
                              </a:solidFill>
                              <a:latin typeface="Georgia" pitchFamily="18" charset="0"/>
                            </a:rPr>
                            <a:t>30</a:t>
                          </a:r>
                          <a:r>
                            <a:rPr lang="en-US" baseline="0" dirty="0" smtClean="0">
                              <a:solidFill>
                                <a:schemeClr val="tx1"/>
                              </a:solidFill>
                              <a:latin typeface="Georgia" pitchFamily="18" charset="0"/>
                            </a:rPr>
                            <a:t> </a:t>
                          </a:r>
                          <a:r>
                            <a:rPr lang="en-US" dirty="0" smtClean="0">
                              <a:solidFill>
                                <a:schemeClr val="tx1"/>
                              </a:solidFill>
                              <a:latin typeface="Georgia" pitchFamily="18" charset="0"/>
                            </a:rPr>
                            <a:t>– </a:t>
                          </a:r>
                          <a:r>
                            <a:rPr lang="en-US" dirty="0" smtClean="0">
                              <a:solidFill>
                                <a:schemeClr val="tx1"/>
                              </a:solidFill>
                              <a:latin typeface="Georgia" pitchFamily="18" charset="0"/>
                            </a:rPr>
                            <a:t>35 cm</a:t>
                          </a:r>
                          <a:endParaRPr lang="en-US" dirty="0">
                            <a:solidFill>
                              <a:schemeClr val="tx1"/>
                            </a:solidFill>
                            <a:latin typeface="Georgia" pitchFamily="18" charset="0"/>
                          </a:endParaRPr>
                        </a:p>
                      </a:txBody>
                      <a:tcPr/>
                    </a:tc>
                  </a:tr>
                  <a:tr h="370840">
                    <a:tc>
                      <a:txBody>
                        <a:bodyPr/>
                        <a:lstStyle/>
                        <a:p>
                          <a:pPr algn="ctr"/>
                          <a:r>
                            <a:rPr lang="en-US" dirty="0" smtClean="0">
                              <a:solidFill>
                                <a:schemeClr val="tx1"/>
                              </a:solidFill>
                              <a:latin typeface="Georgia" pitchFamily="18" charset="0"/>
                            </a:rPr>
                            <a:t>Camera</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Georgia" pitchFamily="18" charset="0"/>
                            </a:rPr>
                            <a:t>23</a:t>
                          </a:r>
                          <a:r>
                            <a:rPr lang="en-US" baseline="0" dirty="0" smtClean="0">
                              <a:solidFill>
                                <a:schemeClr val="tx1"/>
                              </a:solidFill>
                              <a:latin typeface="Georgia" pitchFamily="18" charset="0"/>
                            </a:rPr>
                            <a:t> – 27 </a:t>
                          </a:r>
                          <a:r>
                            <a:rPr lang="en-US" dirty="0" smtClean="0">
                              <a:solidFill>
                                <a:schemeClr val="tx1"/>
                              </a:solidFill>
                              <a:latin typeface="Georgia" pitchFamily="18" charset="0"/>
                            </a:rPr>
                            <a:t>cm</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Georgia" pitchFamily="18" charset="0"/>
                            </a:rPr>
                            <a:t>30 – 37 cm</a:t>
                          </a:r>
                          <a:endParaRPr lang="en-US" dirty="0">
                            <a:solidFill>
                              <a:schemeClr val="tx1"/>
                            </a:solidFill>
                            <a:latin typeface="Georgia" pitchFamily="18" charset="0"/>
                          </a:endParaRPr>
                        </a:p>
                      </a:txBody>
                      <a:tcPr/>
                    </a:tc>
                    <a:tc>
                      <a:txBody>
                        <a:bodyPr/>
                        <a:lstStyle/>
                        <a:p>
                          <a:endParaRPr lang="en-US"/>
                        </a:p>
                      </a:txBody>
                      <a:tcPr>
                        <a:blipFill rotWithShape="1">
                          <a:blip r:embed="rId4"/>
                          <a:stretch>
                            <a:fillRect l="-300370" t="-313333" r="-370" b="-228333"/>
                          </a:stretch>
                        </a:blipFill>
                      </a:tcPr>
                    </a:tc>
                  </a:tr>
                  <a:tr h="370840">
                    <a:tc>
                      <a:txBody>
                        <a:bodyPr/>
                        <a:lstStyle/>
                        <a:p>
                          <a:pPr algn="ctr"/>
                          <a:r>
                            <a:rPr lang="en-US" dirty="0" smtClean="0">
                              <a:solidFill>
                                <a:schemeClr val="tx1"/>
                              </a:solidFill>
                              <a:latin typeface="Georgia" pitchFamily="18" charset="0"/>
                            </a:rPr>
                            <a:t>UWB+LADAR</a:t>
                          </a:r>
                          <a:endParaRPr lang="en-US" dirty="0">
                            <a:solidFill>
                              <a:schemeClr val="tx1"/>
                            </a:solidFill>
                            <a:latin typeface="Georgia" pitchFamily="18" charset="0"/>
                          </a:endParaRPr>
                        </a:p>
                      </a:txBody>
                      <a:tcPr/>
                    </a:tc>
                    <a:tc>
                      <a:txBody>
                        <a:bodyPr/>
                        <a:lstStyle/>
                        <a:p>
                          <a:endParaRPr lang="en-US"/>
                        </a:p>
                      </a:txBody>
                      <a:tcPr>
                        <a:blipFill rotWithShape="1">
                          <a:blip r:embed="rId4"/>
                          <a:stretch>
                            <a:fillRect l="-112992" t="-406557" r="-212992" b="-124590"/>
                          </a:stretch>
                        </a:blipFill>
                      </a:tcPr>
                    </a:tc>
                    <a:tc>
                      <a:txBody>
                        <a:bodyPr/>
                        <a:lstStyle/>
                        <a:p>
                          <a:pPr algn="ctr"/>
                          <a:r>
                            <a:rPr lang="en-US" b="1" dirty="0" smtClean="0">
                              <a:solidFill>
                                <a:schemeClr val="tx1"/>
                              </a:solidFill>
                              <a:latin typeface="Georgia" pitchFamily="18" charset="0"/>
                            </a:rPr>
                            <a:t>17 </a:t>
                          </a:r>
                          <a:r>
                            <a:rPr lang="en-US" b="1" dirty="0" smtClean="0">
                              <a:solidFill>
                                <a:schemeClr val="tx1"/>
                              </a:solidFill>
                              <a:latin typeface="Georgia" pitchFamily="18" charset="0"/>
                            </a:rPr>
                            <a:t>–</a:t>
                          </a:r>
                          <a:r>
                            <a:rPr lang="en-US" b="1" dirty="0" smtClean="0">
                              <a:solidFill>
                                <a:schemeClr val="tx1"/>
                              </a:solidFill>
                              <a:latin typeface="Georgia" pitchFamily="18" charset="0"/>
                            </a:rPr>
                            <a:t> 27 cm</a:t>
                          </a:r>
                          <a:endParaRPr lang="en-US" b="1" dirty="0">
                            <a:solidFill>
                              <a:schemeClr val="tx1"/>
                            </a:solidFill>
                            <a:latin typeface="Georgia" pitchFamily="18" charset="0"/>
                          </a:endParaRPr>
                        </a:p>
                      </a:txBody>
                      <a:tcPr/>
                    </a:tc>
                    <a:tc>
                      <a:txBody>
                        <a:bodyPr/>
                        <a:lstStyle/>
                        <a:p>
                          <a:endParaRPr lang="en-US"/>
                        </a:p>
                      </a:txBody>
                      <a:tcPr>
                        <a:blipFill rotWithShape="1">
                          <a:blip r:embed="rId4"/>
                          <a:stretch>
                            <a:fillRect l="-300370" t="-406557" r="-370" b="-124590"/>
                          </a:stretch>
                        </a:blipFill>
                      </a:tcPr>
                    </a:tc>
                  </a:tr>
                  <a:tr h="370840">
                    <a:tc>
                      <a:txBody>
                        <a:bodyPr/>
                        <a:lstStyle/>
                        <a:p>
                          <a:pPr algn="ctr"/>
                          <a:r>
                            <a:rPr lang="en-US" dirty="0" err="1" smtClean="0">
                              <a:solidFill>
                                <a:schemeClr val="tx1"/>
                              </a:solidFill>
                              <a:latin typeface="Georgia" pitchFamily="18" charset="0"/>
                            </a:rPr>
                            <a:t>UWB+Camera</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Georgia" pitchFamily="18" charset="0"/>
                            </a:rPr>
                            <a:t>22</a:t>
                          </a:r>
                          <a:r>
                            <a:rPr lang="en-US" baseline="0" dirty="0" smtClean="0">
                              <a:solidFill>
                                <a:schemeClr val="tx1"/>
                              </a:solidFill>
                              <a:latin typeface="Georgia" pitchFamily="18" charset="0"/>
                            </a:rPr>
                            <a:t> – 27 </a:t>
                          </a:r>
                          <a:r>
                            <a:rPr lang="en-US" dirty="0" smtClean="0">
                              <a:solidFill>
                                <a:schemeClr val="tx1"/>
                              </a:solidFill>
                              <a:latin typeface="Georgia" pitchFamily="18" charset="0"/>
                            </a:rPr>
                            <a:t>cm</a:t>
                          </a:r>
                          <a:endParaRPr lang="en-US" dirty="0">
                            <a:solidFill>
                              <a:schemeClr val="tx1"/>
                            </a:solidFill>
                            <a:latin typeface="Georgi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Georgia" pitchFamily="18" charset="0"/>
                            </a:rPr>
                            <a:t>30 – 32 cm</a:t>
                          </a:r>
                          <a:endParaRPr lang="en-US" dirty="0">
                            <a:solidFill>
                              <a:schemeClr val="tx1"/>
                            </a:solidFill>
                            <a:latin typeface="Georgia" pitchFamily="18" charset="0"/>
                          </a:endParaRPr>
                        </a:p>
                      </a:txBody>
                      <a:tcPr/>
                    </a:tc>
                    <a:tc>
                      <a:txBody>
                        <a:bodyPr/>
                        <a:lstStyle/>
                        <a:p>
                          <a:endParaRPr lang="en-US"/>
                        </a:p>
                      </a:txBody>
                      <a:tcPr>
                        <a:blipFill rotWithShape="1">
                          <a:blip r:embed="rId4"/>
                          <a:stretch>
                            <a:fillRect l="-300370" t="-506557" r="-370" b="-24590"/>
                          </a:stretch>
                        </a:blipFill>
                      </a:tcPr>
                    </a:tc>
                  </a:tr>
                </a:tbl>
              </a:graphicData>
            </a:graphic>
          </p:graphicFrame>
        </mc:Fallback>
      </mc:AlternateContent>
    </p:spTree>
    <p:extLst>
      <p:ext uri="{BB962C8B-B14F-4D97-AF65-F5344CB8AC3E}">
        <p14:creationId xmlns:p14="http://schemas.microsoft.com/office/powerpoint/2010/main" val="1410518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b="1" dirty="0" smtClean="0">
                <a:latin typeface="Georgia" pitchFamily="18" charset="0"/>
                <a:ea typeface="ＭＳ Ｐゴシック" charset="-128"/>
                <a:cs typeface="Arial" pitchFamily="34" charset="0"/>
              </a:rPr>
              <a:t>Outline</a:t>
            </a:r>
          </a:p>
        </p:txBody>
      </p:sp>
      <p:sp>
        <p:nvSpPr>
          <p:cNvPr id="8" name="Subtitle 2"/>
          <p:cNvSpPr>
            <a:spLocks noGrp="1"/>
          </p:cNvSpPr>
          <p:nvPr>
            <p:ph type="subTitle" idx="1"/>
          </p:nvPr>
        </p:nvSpPr>
        <p:spPr>
          <a:xfrm>
            <a:off x="914400" y="1371600"/>
            <a:ext cx="7239000" cy="4953000"/>
          </a:xfrm>
        </p:spPr>
        <p:txBody>
          <a:bodyPr>
            <a:noAutofit/>
          </a:bodyPr>
          <a:lstStyle/>
          <a:p>
            <a:pPr marL="342900" indent="-342900" algn="l">
              <a:buFont typeface="Arial" pitchFamily="34" charset="0"/>
              <a:buChar char="•"/>
            </a:pPr>
            <a:r>
              <a:rPr lang="en-US" dirty="0" smtClean="0">
                <a:solidFill>
                  <a:srgbClr val="676969"/>
                </a:solidFill>
                <a:latin typeface="Georgia" pitchFamily="18" charset="0"/>
                <a:cs typeface="Arial" pitchFamily="34" charset="0"/>
              </a:rPr>
              <a:t>Motivation</a:t>
            </a:r>
          </a:p>
          <a:p>
            <a:pPr marL="342900" indent="-342900" algn="l">
              <a:buFont typeface="Arial" pitchFamily="34" charset="0"/>
              <a:buChar char="•"/>
            </a:pPr>
            <a:r>
              <a:rPr lang="en-US" dirty="0" smtClean="0">
                <a:solidFill>
                  <a:srgbClr val="676969"/>
                </a:solidFill>
                <a:latin typeface="Georgia" pitchFamily="18" charset="0"/>
                <a:cs typeface="Arial" pitchFamily="34" charset="0"/>
              </a:rPr>
              <a:t>Background</a:t>
            </a:r>
          </a:p>
          <a:p>
            <a:pPr marL="342900" indent="-342900" algn="l">
              <a:buFont typeface="Arial" pitchFamily="34" charset="0"/>
              <a:buChar char="•"/>
            </a:pPr>
            <a:r>
              <a:rPr lang="en-US" dirty="0" smtClean="0">
                <a:solidFill>
                  <a:srgbClr val="676969"/>
                </a:solidFill>
                <a:latin typeface="Georgia" pitchFamily="18" charset="0"/>
                <a:cs typeface="Arial" pitchFamily="34" charset="0"/>
              </a:rPr>
              <a:t>Sensor Set Switching Noise</a:t>
            </a:r>
          </a:p>
          <a:p>
            <a:pPr marL="342900" indent="-342900" algn="l">
              <a:buFont typeface="Arial" pitchFamily="34" charset="0"/>
              <a:buChar char="•"/>
            </a:pPr>
            <a:r>
              <a:rPr lang="en-US" dirty="0" smtClean="0">
                <a:solidFill>
                  <a:srgbClr val="676969"/>
                </a:solidFill>
                <a:latin typeface="Georgia" pitchFamily="18" charset="0"/>
                <a:cs typeface="Arial" pitchFamily="34" charset="0"/>
              </a:rPr>
              <a:t>Augmentation</a:t>
            </a:r>
          </a:p>
          <a:p>
            <a:pPr marL="342900" indent="-342900" algn="l">
              <a:buFont typeface="Arial" pitchFamily="34" charset="0"/>
              <a:buChar char="•"/>
            </a:pPr>
            <a:r>
              <a:rPr lang="en-US" b="1" dirty="0" smtClean="0">
                <a:solidFill>
                  <a:schemeClr val="tx1"/>
                </a:solidFill>
                <a:latin typeface="Georgia" pitchFamily="18" charset="0"/>
                <a:cs typeface="Arial" pitchFamily="34" charset="0"/>
              </a:rPr>
              <a:t>Conclusions and Future Work</a:t>
            </a:r>
            <a:endParaRPr lang="en-US" b="1" dirty="0">
              <a:solidFill>
                <a:schemeClr val="tx1"/>
              </a:solidFill>
              <a:latin typeface="Georgia" pitchFamily="18" charset="0"/>
              <a:cs typeface="Arial" pitchFamily="34" charset="0"/>
            </a:endParaRPr>
          </a:p>
        </p:txBody>
      </p:sp>
    </p:spTree>
    <p:extLst>
      <p:ext uri="{BB962C8B-B14F-4D97-AF65-F5344CB8AC3E}">
        <p14:creationId xmlns:p14="http://schemas.microsoft.com/office/powerpoint/2010/main" val="154799598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b="1" dirty="0" smtClean="0">
                <a:latin typeface="Georgia" pitchFamily="18" charset="0"/>
                <a:ea typeface="ＭＳ Ｐゴシック" charset="-128"/>
                <a:cs typeface="Arial" pitchFamily="34" charset="0"/>
              </a:rPr>
              <a:t>Conclusions and Future Work</a:t>
            </a:r>
          </a:p>
        </p:txBody>
      </p:sp>
      <p:sp>
        <p:nvSpPr>
          <p:cNvPr id="8" name="Subtitle 2"/>
          <p:cNvSpPr>
            <a:spLocks noGrp="1"/>
          </p:cNvSpPr>
          <p:nvPr>
            <p:ph type="subTitle" idx="1"/>
          </p:nvPr>
        </p:nvSpPr>
        <p:spPr>
          <a:xfrm>
            <a:off x="304800" y="1371600"/>
            <a:ext cx="8534400" cy="5486400"/>
          </a:xfrm>
        </p:spPr>
        <p:txBody>
          <a:bodyPr>
            <a:noAutofit/>
          </a:bodyPr>
          <a:lstStyle/>
          <a:p>
            <a:pPr marL="342900" indent="-342900" algn="l">
              <a:buFont typeface="Arial" pitchFamily="34" charset="0"/>
              <a:buChar char="•"/>
            </a:pPr>
            <a:r>
              <a:rPr lang="en-US" sz="2300" dirty="0">
                <a:solidFill>
                  <a:schemeClr val="tx1"/>
                </a:solidFill>
                <a:latin typeface="Georgia" pitchFamily="18" charset="0"/>
                <a:cs typeface="Arial" pitchFamily="34" charset="0"/>
              </a:rPr>
              <a:t>Identified and explored the effect of noise due to switching </a:t>
            </a:r>
            <a:r>
              <a:rPr lang="en-US" sz="2300" dirty="0" smtClean="0">
                <a:solidFill>
                  <a:schemeClr val="tx1"/>
                </a:solidFill>
                <a:latin typeface="Georgia" pitchFamily="18" charset="0"/>
                <a:cs typeface="Arial" pitchFamily="34" charset="0"/>
              </a:rPr>
              <a:t>sensor sets</a:t>
            </a:r>
          </a:p>
          <a:p>
            <a:pPr marL="342900" indent="-342900" algn="l">
              <a:buFont typeface="Arial" pitchFamily="34" charset="0"/>
              <a:buChar char="•"/>
            </a:pPr>
            <a:r>
              <a:rPr lang="en-US" sz="2300" dirty="0" smtClean="0">
                <a:solidFill>
                  <a:schemeClr val="tx1"/>
                </a:solidFill>
                <a:latin typeface="Georgia" pitchFamily="18" charset="0"/>
                <a:cs typeface="Arial" pitchFamily="34" charset="0"/>
              </a:rPr>
              <a:t>Augmented </a:t>
            </a:r>
            <a:r>
              <a:rPr lang="en-US" sz="2300" dirty="0">
                <a:solidFill>
                  <a:schemeClr val="tx1"/>
                </a:solidFill>
                <a:latin typeface="Georgia" pitchFamily="18" charset="0"/>
                <a:cs typeface="Arial" pitchFamily="34" charset="0"/>
              </a:rPr>
              <a:t>UWB using two types of unaided </a:t>
            </a:r>
            <a:r>
              <a:rPr lang="en-US" sz="2300" dirty="0" smtClean="0">
                <a:solidFill>
                  <a:schemeClr val="tx1"/>
                </a:solidFill>
                <a:latin typeface="Georgia" pitchFamily="18" charset="0"/>
                <a:cs typeface="Arial" pitchFamily="34" charset="0"/>
              </a:rPr>
              <a:t>sensors - LADAR and  </a:t>
            </a:r>
            <a:r>
              <a:rPr lang="en-US" sz="2300" dirty="0">
                <a:solidFill>
                  <a:schemeClr val="tx1"/>
                </a:solidFill>
                <a:latin typeface="Georgia" pitchFamily="18" charset="0"/>
                <a:cs typeface="Arial" pitchFamily="34" charset="0"/>
              </a:rPr>
              <a:t>camera </a:t>
            </a:r>
            <a:endParaRPr lang="en-US" sz="2300" dirty="0" smtClean="0">
              <a:solidFill>
                <a:schemeClr val="tx1"/>
              </a:solidFill>
              <a:latin typeface="Georgia" pitchFamily="18" charset="0"/>
              <a:cs typeface="Arial" pitchFamily="34" charset="0"/>
            </a:endParaRPr>
          </a:p>
          <a:p>
            <a:pPr marL="342900" indent="-342900" algn="l">
              <a:buFont typeface="Arial" pitchFamily="34" charset="0"/>
              <a:buChar char="•"/>
            </a:pPr>
            <a:r>
              <a:rPr lang="en-US" sz="2300" dirty="0" smtClean="0">
                <a:solidFill>
                  <a:schemeClr val="tx1"/>
                </a:solidFill>
                <a:latin typeface="Georgia" pitchFamily="18" charset="0"/>
                <a:cs typeface="Arial" pitchFamily="34" charset="0"/>
              </a:rPr>
              <a:t>In future, other noise sources in UWB LPS such as the impact of NLOS and antenna orientation should be explored</a:t>
            </a:r>
          </a:p>
          <a:p>
            <a:pPr marL="342900" indent="-342900" algn="l">
              <a:buFont typeface="Arial" pitchFamily="34" charset="0"/>
              <a:buChar char="•"/>
            </a:pPr>
            <a:r>
              <a:rPr lang="en-US" sz="2300" dirty="0" smtClean="0">
                <a:solidFill>
                  <a:schemeClr val="tx1"/>
                </a:solidFill>
                <a:latin typeface="Georgia" pitchFamily="18" charset="0"/>
                <a:cs typeface="Arial" pitchFamily="34" charset="0"/>
              </a:rPr>
              <a:t>Other types of differential sensors need to be explored such as RFID, Bluetooth or </a:t>
            </a:r>
            <a:r>
              <a:rPr lang="en-US" sz="2300" dirty="0" err="1" smtClean="0">
                <a:solidFill>
                  <a:schemeClr val="tx1"/>
                </a:solidFill>
                <a:latin typeface="Georgia" pitchFamily="18" charset="0"/>
                <a:cs typeface="Arial" pitchFamily="34" charset="0"/>
              </a:rPr>
              <a:t>Zigbee</a:t>
            </a:r>
            <a:endParaRPr lang="en-US" sz="2300" dirty="0" smtClean="0">
              <a:solidFill>
                <a:schemeClr val="tx1"/>
              </a:solidFill>
              <a:latin typeface="Georgia" pitchFamily="18" charset="0"/>
              <a:cs typeface="Arial" pitchFamily="34" charset="0"/>
            </a:endParaRPr>
          </a:p>
          <a:p>
            <a:pPr marL="342900" indent="-342900" algn="l">
              <a:buFont typeface="Arial" pitchFamily="34" charset="0"/>
              <a:buChar char="•"/>
            </a:pPr>
            <a:r>
              <a:rPr lang="en-US" sz="2300" dirty="0" smtClean="0">
                <a:solidFill>
                  <a:schemeClr val="tx1"/>
                </a:solidFill>
                <a:latin typeface="Georgia" pitchFamily="18" charset="0"/>
                <a:cs typeface="Arial" pitchFamily="34" charset="0"/>
              </a:rPr>
              <a:t>Aided/unaided data fusion may be applied to other problems besides indoor differential LPS</a:t>
            </a:r>
            <a:endParaRPr lang="en-US" sz="2300" dirty="0">
              <a:solidFill>
                <a:schemeClr val="tx1"/>
              </a:solidFill>
              <a:latin typeface="Georgia" pitchFamily="18" charset="0"/>
              <a:cs typeface="Arial" pitchFamily="34" charset="0"/>
            </a:endParaRPr>
          </a:p>
        </p:txBody>
      </p:sp>
    </p:spTree>
    <p:extLst>
      <p:ext uri="{BB962C8B-B14F-4D97-AF65-F5344CB8AC3E}">
        <p14:creationId xmlns:p14="http://schemas.microsoft.com/office/powerpoint/2010/main" val="2397643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sp>
        <p:nvSpPr>
          <p:cNvPr id="35845" name="Title 1"/>
          <p:cNvSpPr>
            <a:spLocks noGrp="1"/>
          </p:cNvSpPr>
          <p:nvPr>
            <p:ph type="ctrTitle"/>
          </p:nvPr>
        </p:nvSpPr>
        <p:spPr>
          <a:xfrm>
            <a:off x="1903412" y="2362200"/>
            <a:ext cx="4953000" cy="2102666"/>
          </a:xfrm>
        </p:spPr>
        <p:txBody>
          <a:bodyPr>
            <a:noAutofit/>
          </a:bodyPr>
          <a:lstStyle/>
          <a:p>
            <a:r>
              <a:rPr lang="en-US" sz="6600" dirty="0" smtClean="0">
                <a:latin typeface="Times New Roman" pitchFamily="18" charset="0"/>
                <a:ea typeface="ＭＳ Ｐゴシック" charset="-128"/>
                <a:cs typeface="Times New Roman" pitchFamily="18" charset="0"/>
              </a:rPr>
              <a:t>Questions?</a:t>
            </a: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Salil\AppData\Local\Microsoft\Windows\Temporary Internet Files\Content.IE5\UUIR8VWX\MC90044190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175" y="2514600"/>
            <a:ext cx="1520825"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6562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685800"/>
            <a:ext cx="9144000" cy="1066800"/>
          </a:xfrm>
        </p:spPr>
        <p:txBody>
          <a:bodyPr>
            <a:noAutofit/>
          </a:bodyPr>
          <a:lstStyle/>
          <a:p>
            <a:r>
              <a:rPr lang="en-US" sz="3800" b="1" dirty="0" smtClean="0">
                <a:latin typeface="Georgia" pitchFamily="18" charset="0"/>
                <a:cs typeface="Arial" pitchFamily="34" charset="0"/>
              </a:rPr>
              <a:t>Noise modeling</a:t>
            </a:r>
            <a:endParaRPr lang="en-US" sz="3800" b="1" dirty="0">
              <a:latin typeface="Georgia" pitchFamily="18"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71218827"/>
              </p:ext>
            </p:extLst>
          </p:nvPr>
        </p:nvGraphicFramePr>
        <p:xfrm>
          <a:off x="76200" y="1981200"/>
          <a:ext cx="3200400" cy="3108960"/>
        </p:xfrm>
        <a:graphic>
          <a:graphicData uri="http://schemas.openxmlformats.org/drawingml/2006/table">
            <a:tbl>
              <a:tblPr firstRow="1" bandRow="1">
                <a:tableStyleId>{93296810-A885-4BE3-A3E7-6D5BEEA58F35}</a:tableStyleId>
              </a:tblPr>
              <a:tblGrid>
                <a:gridCol w="1600200"/>
                <a:gridCol w="1600200"/>
              </a:tblGrid>
              <a:tr h="332138">
                <a:tc>
                  <a:txBody>
                    <a:bodyPr/>
                    <a:lstStyle/>
                    <a:p>
                      <a:pPr algn="ctr"/>
                      <a:r>
                        <a:rPr lang="en-US" dirty="0">
                          <a:latin typeface="Georgia" pitchFamily="18" charset="0"/>
                        </a:rPr>
                        <a:t>Error</a:t>
                      </a:r>
                    </a:p>
                  </a:txBody>
                  <a:tcPr anchor="ctr"/>
                </a:tc>
                <a:tc>
                  <a:txBody>
                    <a:bodyPr/>
                    <a:lstStyle/>
                    <a:p>
                      <a:pPr algn="ctr"/>
                      <a:r>
                        <a:rPr lang="en-US" dirty="0" smtClean="0">
                          <a:latin typeface="Georgia" pitchFamily="18" charset="0"/>
                        </a:rPr>
                        <a:t>Typical Value</a:t>
                      </a:r>
                      <a:endParaRPr lang="en-US" dirty="0">
                        <a:latin typeface="Georgia" pitchFamily="18" charset="0"/>
                      </a:endParaRPr>
                    </a:p>
                  </a:txBody>
                  <a:tcPr anchor="ctr"/>
                </a:tc>
              </a:tr>
              <a:tr h="332138">
                <a:tc>
                  <a:txBody>
                    <a:bodyPr/>
                    <a:lstStyle/>
                    <a:p>
                      <a:pPr algn="ctr"/>
                      <a:r>
                        <a:rPr lang="en-US" dirty="0" smtClean="0">
                          <a:latin typeface="Georgia" pitchFamily="18" charset="0"/>
                        </a:rPr>
                        <a:t>Orbit/</a:t>
                      </a:r>
                      <a:r>
                        <a:rPr lang="en-US" baseline="0" dirty="0" smtClean="0">
                          <a:latin typeface="Georgia" pitchFamily="18" charset="0"/>
                        </a:rPr>
                        <a:t> </a:t>
                      </a:r>
                      <a:r>
                        <a:rPr lang="en-US" dirty="0" smtClean="0">
                          <a:latin typeface="Georgia" pitchFamily="18" charset="0"/>
                        </a:rPr>
                        <a:t>Ephemeris</a:t>
                      </a:r>
                      <a:endParaRPr lang="en-US" dirty="0">
                        <a:latin typeface="Georgia" pitchFamily="18" charset="0"/>
                      </a:endParaRPr>
                    </a:p>
                  </a:txBody>
                  <a:tcPr anchor="ctr"/>
                </a:tc>
                <a:tc>
                  <a:txBody>
                    <a:bodyPr/>
                    <a:lstStyle/>
                    <a:p>
                      <a:pPr algn="ctr"/>
                      <a:r>
                        <a:rPr lang="en-US" dirty="0" smtClean="0">
                          <a:latin typeface="Georgia" pitchFamily="18" charset="0"/>
                        </a:rPr>
                        <a:t>1-5 </a:t>
                      </a:r>
                      <a:r>
                        <a:rPr lang="en-US" dirty="0">
                          <a:latin typeface="Georgia" pitchFamily="18" charset="0"/>
                        </a:rPr>
                        <a:t>meters</a:t>
                      </a:r>
                    </a:p>
                  </a:txBody>
                  <a:tcPr anchor="ctr"/>
                </a:tc>
              </a:tr>
              <a:tr h="3321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Georgia" pitchFamily="18" charset="0"/>
                        </a:rPr>
                        <a:t>Clock</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Georgia" pitchFamily="18" charset="0"/>
                        </a:rPr>
                        <a:t>0-4 meters</a:t>
                      </a:r>
                    </a:p>
                  </a:txBody>
                  <a:tcPr anchor="ctr"/>
                </a:tc>
              </a:tr>
              <a:tr h="332138">
                <a:tc>
                  <a:txBody>
                    <a:bodyPr/>
                    <a:lstStyle/>
                    <a:p>
                      <a:pPr algn="ctr"/>
                      <a:r>
                        <a:rPr lang="en-US" dirty="0">
                          <a:latin typeface="Georgia" pitchFamily="18" charset="0"/>
                        </a:rPr>
                        <a:t>Ionosphere</a:t>
                      </a:r>
                    </a:p>
                  </a:txBody>
                  <a:tcPr anchor="ctr"/>
                </a:tc>
                <a:tc>
                  <a:txBody>
                    <a:bodyPr/>
                    <a:lstStyle/>
                    <a:p>
                      <a:pPr algn="ctr"/>
                      <a:r>
                        <a:rPr lang="en-US" dirty="0" smtClean="0">
                          <a:latin typeface="Georgia" pitchFamily="18" charset="0"/>
                        </a:rPr>
                        <a:t>0-30 </a:t>
                      </a:r>
                      <a:r>
                        <a:rPr lang="en-US" dirty="0">
                          <a:latin typeface="Georgia" pitchFamily="18" charset="0"/>
                        </a:rPr>
                        <a:t>meters</a:t>
                      </a:r>
                    </a:p>
                  </a:txBody>
                  <a:tcPr anchor="ctr"/>
                </a:tc>
              </a:tr>
              <a:tr h="3321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Georgia" pitchFamily="18" charset="0"/>
                        </a:rPr>
                        <a:t>Troposphere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Georgia" pitchFamily="18" charset="0"/>
                        </a:rPr>
                        <a:t>0-30 meters</a:t>
                      </a:r>
                    </a:p>
                  </a:txBody>
                  <a:tcPr anchor="ctr"/>
                </a:tc>
              </a:tr>
              <a:tr h="332138">
                <a:tc>
                  <a:txBody>
                    <a:bodyPr/>
                    <a:lstStyle/>
                    <a:p>
                      <a:pPr algn="ctr"/>
                      <a:r>
                        <a:rPr lang="en-US" dirty="0">
                          <a:latin typeface="Georgia" pitchFamily="18" charset="0"/>
                        </a:rPr>
                        <a:t>Multipath</a:t>
                      </a:r>
                    </a:p>
                  </a:txBody>
                  <a:tcPr anchor="ctr"/>
                </a:tc>
                <a:tc>
                  <a:txBody>
                    <a:bodyPr/>
                    <a:lstStyle/>
                    <a:p>
                      <a:pPr algn="ctr"/>
                      <a:r>
                        <a:rPr lang="en-US" dirty="0" smtClean="0">
                          <a:latin typeface="Georgia" pitchFamily="18" charset="0"/>
                        </a:rPr>
                        <a:t>1-3 meters</a:t>
                      </a:r>
                      <a:endParaRPr lang="en-US" dirty="0">
                        <a:latin typeface="Georgia" pitchFamily="18" charset="0"/>
                      </a:endParaRPr>
                    </a:p>
                  </a:txBody>
                  <a:tcPr anchor="ctr"/>
                </a:tc>
              </a:tr>
              <a:tr h="332138">
                <a:tc>
                  <a:txBody>
                    <a:bodyPr/>
                    <a:lstStyle/>
                    <a:p>
                      <a:pPr algn="ctr"/>
                      <a:r>
                        <a:rPr lang="en-US" dirty="0">
                          <a:latin typeface="Georgia" pitchFamily="18" charset="0"/>
                        </a:rPr>
                        <a:t>Receiver</a:t>
                      </a:r>
                    </a:p>
                  </a:txBody>
                  <a:tcPr anchor="ctr"/>
                </a:tc>
                <a:tc>
                  <a:txBody>
                    <a:bodyPr/>
                    <a:lstStyle/>
                    <a:p>
                      <a:pPr algn="ctr"/>
                      <a:r>
                        <a:rPr lang="en-US" dirty="0" smtClean="0">
                          <a:latin typeface="Georgia" pitchFamily="18" charset="0"/>
                        </a:rPr>
                        <a:t>0-10 </a:t>
                      </a:r>
                      <a:r>
                        <a:rPr lang="en-US" dirty="0">
                          <a:latin typeface="Georgia" pitchFamily="18" charset="0"/>
                        </a:rPr>
                        <a:t>meters</a:t>
                      </a:r>
                    </a:p>
                  </a:txBody>
                  <a:tcPr anchor="ctr"/>
                </a:tc>
              </a:tr>
            </a:tbl>
          </a:graphicData>
        </a:graphic>
      </p:graphicFrame>
      <p:pic>
        <p:nvPicPr>
          <p:cNvPr id="1026" name="Picture 2" descr="F:\Research\Publications\Thesis\salilb_Thesis\Proposal\GPS_error_sources_low_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676400"/>
            <a:ext cx="5118100" cy="453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25229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b="1" dirty="0" smtClean="0">
                <a:latin typeface="Georgia" pitchFamily="18" charset="0"/>
                <a:ea typeface="ＭＳ Ｐゴシック" charset="-128"/>
                <a:cs typeface="Arial" pitchFamily="34" charset="0"/>
              </a:rPr>
              <a:t>Outline</a:t>
            </a:r>
          </a:p>
        </p:txBody>
      </p:sp>
      <p:sp>
        <p:nvSpPr>
          <p:cNvPr id="8" name="Subtitle 2"/>
          <p:cNvSpPr>
            <a:spLocks noGrp="1"/>
          </p:cNvSpPr>
          <p:nvPr>
            <p:ph type="subTitle" idx="1"/>
          </p:nvPr>
        </p:nvSpPr>
        <p:spPr>
          <a:xfrm>
            <a:off x="914400" y="1371600"/>
            <a:ext cx="7239000" cy="4953000"/>
          </a:xfrm>
        </p:spPr>
        <p:txBody>
          <a:bodyPr>
            <a:noAutofit/>
          </a:bodyPr>
          <a:lstStyle/>
          <a:p>
            <a:pPr marL="342900" indent="-342900" algn="l">
              <a:buFont typeface="Arial" pitchFamily="34" charset="0"/>
              <a:buChar char="•"/>
            </a:pPr>
            <a:r>
              <a:rPr lang="en-US" dirty="0" smtClean="0">
                <a:solidFill>
                  <a:srgbClr val="676969"/>
                </a:solidFill>
                <a:latin typeface="Georgia" pitchFamily="18" charset="0"/>
                <a:cs typeface="Arial" pitchFamily="34" charset="0"/>
              </a:rPr>
              <a:t>Motivation</a:t>
            </a:r>
          </a:p>
          <a:p>
            <a:pPr marL="342900" indent="-342900" algn="l">
              <a:buFont typeface="Arial" pitchFamily="34" charset="0"/>
              <a:buChar char="•"/>
            </a:pPr>
            <a:r>
              <a:rPr lang="en-US" dirty="0" smtClean="0">
                <a:solidFill>
                  <a:srgbClr val="676969"/>
                </a:solidFill>
                <a:latin typeface="Georgia" pitchFamily="18" charset="0"/>
                <a:cs typeface="Arial" pitchFamily="34" charset="0"/>
              </a:rPr>
              <a:t>Background</a:t>
            </a:r>
          </a:p>
          <a:p>
            <a:pPr marL="342900" indent="-342900" algn="l">
              <a:buFont typeface="Arial" pitchFamily="34" charset="0"/>
              <a:buChar char="•"/>
            </a:pPr>
            <a:r>
              <a:rPr lang="en-US" dirty="0" smtClean="0">
                <a:solidFill>
                  <a:srgbClr val="676969"/>
                </a:solidFill>
                <a:latin typeface="Georgia" pitchFamily="18" charset="0"/>
                <a:cs typeface="Arial" pitchFamily="34" charset="0"/>
              </a:rPr>
              <a:t>Sensor Set Switching Noise</a:t>
            </a:r>
          </a:p>
          <a:p>
            <a:pPr marL="342900" indent="-342900" algn="l">
              <a:buFont typeface="Arial" pitchFamily="34" charset="0"/>
              <a:buChar char="•"/>
            </a:pPr>
            <a:r>
              <a:rPr lang="en-US" b="1" dirty="0" smtClean="0">
                <a:solidFill>
                  <a:schemeClr val="tx1"/>
                </a:solidFill>
                <a:latin typeface="Georgia" pitchFamily="18" charset="0"/>
                <a:cs typeface="Arial" pitchFamily="34" charset="0"/>
              </a:rPr>
              <a:t>Augmentation</a:t>
            </a:r>
          </a:p>
          <a:p>
            <a:pPr marL="800100" lvl="1" indent="-342900" algn="l">
              <a:buFont typeface="Arial" pitchFamily="34" charset="0"/>
              <a:buChar char="•"/>
            </a:pPr>
            <a:r>
              <a:rPr lang="en-US" dirty="0">
                <a:solidFill>
                  <a:srgbClr val="676969"/>
                </a:solidFill>
                <a:latin typeface="Georgia" pitchFamily="18" charset="0"/>
                <a:cs typeface="Arial" pitchFamily="34" charset="0"/>
              </a:rPr>
              <a:t>Previous work</a:t>
            </a:r>
          </a:p>
          <a:p>
            <a:pPr marL="800100" lvl="1" indent="-342900" algn="l">
              <a:buFont typeface="Arial" pitchFamily="34" charset="0"/>
              <a:buChar char="•"/>
            </a:pPr>
            <a:r>
              <a:rPr lang="en-US" dirty="0">
                <a:solidFill>
                  <a:srgbClr val="676969"/>
                </a:solidFill>
                <a:latin typeface="Georgia" pitchFamily="18" charset="0"/>
                <a:cs typeface="Arial" pitchFamily="34" charset="0"/>
              </a:rPr>
              <a:t>The </a:t>
            </a:r>
            <a:r>
              <a:rPr lang="en-US" dirty="0" smtClean="0">
                <a:solidFill>
                  <a:srgbClr val="676969"/>
                </a:solidFill>
                <a:latin typeface="Georgia" pitchFamily="18" charset="0"/>
                <a:cs typeface="Arial" pitchFamily="34" charset="0"/>
              </a:rPr>
              <a:t>Problem</a:t>
            </a:r>
          </a:p>
          <a:p>
            <a:pPr marL="800100" lvl="1" indent="-342900" algn="l">
              <a:buFont typeface="Arial" pitchFamily="34" charset="0"/>
              <a:buChar char="•"/>
            </a:pPr>
            <a:r>
              <a:rPr lang="en-US" dirty="0" smtClean="0">
                <a:solidFill>
                  <a:srgbClr val="676969"/>
                </a:solidFill>
                <a:latin typeface="Georgia" pitchFamily="18" charset="0"/>
                <a:cs typeface="Arial" pitchFamily="34" charset="0"/>
              </a:rPr>
              <a:t>Methods</a:t>
            </a:r>
            <a:endParaRPr lang="en-US" dirty="0">
              <a:solidFill>
                <a:srgbClr val="676969"/>
              </a:solidFill>
              <a:latin typeface="Georgia" pitchFamily="18" charset="0"/>
              <a:cs typeface="Arial" pitchFamily="34" charset="0"/>
            </a:endParaRPr>
          </a:p>
          <a:p>
            <a:pPr marL="800100" lvl="1" indent="-342900" algn="l">
              <a:buFont typeface="Arial" pitchFamily="34" charset="0"/>
              <a:buChar char="•"/>
            </a:pPr>
            <a:r>
              <a:rPr lang="en-US" dirty="0">
                <a:solidFill>
                  <a:srgbClr val="676969"/>
                </a:solidFill>
                <a:latin typeface="Georgia" pitchFamily="18" charset="0"/>
                <a:cs typeface="Arial" pitchFamily="34" charset="0"/>
              </a:rPr>
              <a:t>Results</a:t>
            </a:r>
          </a:p>
          <a:p>
            <a:pPr marL="800100" lvl="1" indent="-342900" algn="l">
              <a:buFont typeface="Arial" pitchFamily="34" charset="0"/>
              <a:buChar char="•"/>
            </a:pPr>
            <a:r>
              <a:rPr lang="en-US" dirty="0">
                <a:solidFill>
                  <a:srgbClr val="676969"/>
                </a:solidFill>
                <a:latin typeface="Georgia" pitchFamily="18" charset="0"/>
                <a:cs typeface="Arial" pitchFamily="34" charset="0"/>
              </a:rPr>
              <a:t>Conclusion </a:t>
            </a:r>
            <a:endParaRPr lang="en-US" dirty="0" smtClean="0">
              <a:solidFill>
                <a:srgbClr val="676969"/>
              </a:solidFill>
              <a:latin typeface="Georgia" pitchFamily="18" charset="0"/>
              <a:cs typeface="Arial" pitchFamily="34" charset="0"/>
            </a:endParaRPr>
          </a:p>
          <a:p>
            <a:pPr marL="342900" indent="-342900" algn="l">
              <a:buFont typeface="Arial" pitchFamily="34" charset="0"/>
              <a:buChar char="•"/>
            </a:pPr>
            <a:r>
              <a:rPr lang="en-US" dirty="0" smtClean="0">
                <a:solidFill>
                  <a:srgbClr val="676969"/>
                </a:solidFill>
                <a:latin typeface="Georgia" pitchFamily="18" charset="0"/>
                <a:cs typeface="Arial" pitchFamily="34" charset="0"/>
              </a:rPr>
              <a:t>Conclusions</a:t>
            </a:r>
            <a:endParaRPr lang="en-US" dirty="0">
              <a:solidFill>
                <a:srgbClr val="676969"/>
              </a:solidFill>
              <a:latin typeface="Georgia" pitchFamily="18" charset="0"/>
              <a:cs typeface="Arial" pitchFamily="34" charset="0"/>
            </a:endParaRPr>
          </a:p>
        </p:txBody>
      </p:sp>
    </p:spTree>
    <p:extLst>
      <p:ext uri="{BB962C8B-B14F-4D97-AF65-F5344CB8AC3E}">
        <p14:creationId xmlns:p14="http://schemas.microsoft.com/office/powerpoint/2010/main" val="185534235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381000"/>
            <a:ext cx="9448800" cy="1066800"/>
          </a:xfrm>
        </p:spPr>
        <p:txBody>
          <a:bodyPr>
            <a:noAutofit/>
          </a:bodyPr>
          <a:lstStyle/>
          <a:p>
            <a:r>
              <a:rPr lang="en-US" sz="3200" b="1" dirty="0" smtClean="0">
                <a:latin typeface="Georgia" pitchFamily="18" charset="0"/>
                <a:ea typeface="ＭＳ Ｐゴシック" charset="-128"/>
                <a:cs typeface="Arial" pitchFamily="34" charset="0"/>
              </a:rPr>
              <a:t>Switching observation model </a:t>
            </a:r>
            <a:r>
              <a:rPr lang="en-US" sz="3200" b="1" dirty="0" err="1" smtClean="0">
                <a:latin typeface="Georgia" pitchFamily="18" charset="0"/>
                <a:ea typeface="ＭＳ Ｐゴシック" charset="-128"/>
                <a:cs typeface="Arial" pitchFamily="34" charset="0"/>
              </a:rPr>
              <a:t>Kalman</a:t>
            </a:r>
            <a:r>
              <a:rPr lang="en-US" sz="3200" b="1" dirty="0" smtClean="0">
                <a:latin typeface="Georgia" pitchFamily="18" charset="0"/>
                <a:ea typeface="ＭＳ Ｐゴシック" charset="-128"/>
                <a:cs typeface="Arial" pitchFamily="34" charset="0"/>
              </a:rPr>
              <a:t> filter</a:t>
            </a:r>
          </a:p>
        </p:txBody>
      </p:sp>
      <mc:AlternateContent xmlns:mc="http://schemas.openxmlformats.org/markup-compatibility/2006" xmlns:a14="http://schemas.microsoft.com/office/drawing/2010/main">
        <mc:Choice Requires="a14">
          <p:sp>
            <p:nvSpPr>
              <p:cNvPr id="8" name="TextBox 7"/>
              <p:cNvSpPr txBox="1"/>
              <p:nvPr/>
            </p:nvSpPr>
            <p:spPr>
              <a:xfrm>
                <a:off x="65313" y="1295400"/>
                <a:ext cx="8895295" cy="1536574"/>
              </a:xfrm>
              <a:prstGeom prst="rect">
                <a:avLst/>
              </a:prstGeom>
              <a:noFill/>
            </p:spPr>
            <p:txBody>
              <a:bodyPr wrap="square" rtlCol="0">
                <a:spAutoFit/>
              </a:bodyPr>
              <a:lstStyle/>
              <a:p>
                <a:pPr>
                  <a:spcBef>
                    <a:spcPts val="600"/>
                  </a:spcBef>
                  <a:spcAft>
                    <a:spcPts val="600"/>
                  </a:spcAft>
                </a:pPr>
                <a:r>
                  <a:rPr lang="en-US" sz="2000" dirty="0" smtClean="0">
                    <a:latin typeface="Georgia" pitchFamily="18" charset="0"/>
                  </a:rPr>
                  <a:t>For UWB and LADAR fusion</a:t>
                </a:r>
              </a:p>
              <a:p>
                <a:pPr>
                  <a:spcBef>
                    <a:spcPts val="600"/>
                  </a:spcBef>
                  <a:spcAft>
                    <a:spcPts val="600"/>
                  </a:spcAft>
                </a:pPr>
                <a14:m>
                  <m:oMathPara xmlns:m="http://schemas.openxmlformats.org/officeDocument/2006/math">
                    <m:oMathParaPr>
                      <m:jc m:val="centerGroup"/>
                    </m:oMathParaPr>
                    <m:oMath xmlns:m="http://schemas.openxmlformats.org/officeDocument/2006/math">
                      <m:r>
                        <a:rPr lang="en-US" sz="2000" b="1" i="0" smtClean="0">
                          <a:latin typeface="Cambria Math"/>
                        </a:rPr>
                        <m:t>𝐙</m:t>
                      </m:r>
                      <m:r>
                        <a:rPr lang="en-US" sz="2000" b="1" i="0" smtClean="0">
                          <a:latin typeface="Cambria Math"/>
                        </a:rPr>
                        <m:t>,</m:t>
                      </m:r>
                      <m:r>
                        <a:rPr lang="en-US" sz="2000" b="1" i="0" smtClean="0">
                          <a:latin typeface="Cambria Math"/>
                        </a:rPr>
                        <m:t>𝐎</m:t>
                      </m:r>
                      <m:r>
                        <a:rPr lang="en-US" sz="2000" b="1" i="0" smtClean="0">
                          <a:latin typeface="Cambria Math"/>
                        </a:rPr>
                        <m:t>,</m:t>
                      </m:r>
                      <m:r>
                        <a:rPr lang="en-US" sz="2000" b="1" i="0" smtClean="0">
                          <a:latin typeface="Cambria Math"/>
                        </a:rPr>
                        <m:t>𝐑</m:t>
                      </m:r>
                      <m:r>
                        <a:rPr lang="en-US" sz="2000" b="0" i="0" smtClean="0">
                          <a:latin typeface="Cambria Math"/>
                        </a:rPr>
                        <m:t>= </m:t>
                      </m:r>
                      <m:d>
                        <m:dPr>
                          <m:begChr m:val="{"/>
                          <m:endChr m:val=""/>
                          <m:ctrlPr>
                            <a:rPr lang="en-US" sz="2000" b="0" i="1" smtClean="0">
                              <a:latin typeface="Cambria Math"/>
                            </a:rPr>
                          </m:ctrlPr>
                        </m:dPr>
                        <m:e>
                          <m:eqArr>
                            <m:eqArrPr>
                              <m:ctrlPr>
                                <a:rPr lang="en-US" sz="2000" b="0" i="1" smtClean="0">
                                  <a:latin typeface="Cambria Math"/>
                                </a:rPr>
                              </m:ctrlPr>
                            </m:eqArrPr>
                            <m:e>
                              <m:sSub>
                                <m:sSubPr>
                                  <m:ctrlPr>
                                    <a:rPr lang="en-US" sz="2000" b="0" i="1" smtClean="0">
                                      <a:latin typeface="Cambria Math"/>
                                    </a:rPr>
                                  </m:ctrlPr>
                                </m:sSubPr>
                                <m:e>
                                  <m:r>
                                    <a:rPr lang="en-US" sz="2000" b="1" i="0" smtClean="0">
                                      <a:latin typeface="Cambria Math"/>
                                    </a:rPr>
                                    <m:t>𝐙</m:t>
                                  </m:r>
                                </m:e>
                                <m:sub>
                                  <m:r>
                                    <m:rPr>
                                      <m:sty m:val="p"/>
                                    </m:rPr>
                                    <a:rPr lang="en-US" sz="2000" b="0" i="0" smtClean="0">
                                      <a:latin typeface="Cambria Math"/>
                                    </a:rPr>
                                    <m:t>u</m:t>
                                  </m:r>
                                </m:sub>
                              </m:sSub>
                              <m:r>
                                <a:rPr lang="en-US" sz="2000" b="0" i="0" smtClean="0">
                                  <a:latin typeface="Cambria Math"/>
                                </a:rPr>
                                <m:t>,</m:t>
                              </m:r>
                              <m:sSub>
                                <m:sSubPr>
                                  <m:ctrlPr>
                                    <a:rPr lang="en-US" sz="2000" b="0" i="1" smtClean="0">
                                      <a:latin typeface="Cambria Math"/>
                                    </a:rPr>
                                  </m:ctrlPr>
                                </m:sSubPr>
                                <m:e>
                                  <m:r>
                                    <a:rPr lang="en-US" sz="2000" b="1" i="0" smtClean="0">
                                      <a:latin typeface="Cambria Math"/>
                                    </a:rPr>
                                    <m:t>𝐎</m:t>
                                  </m:r>
                                </m:e>
                                <m:sub>
                                  <m:r>
                                    <m:rPr>
                                      <m:sty m:val="p"/>
                                    </m:rPr>
                                    <a:rPr lang="en-US" sz="2000" b="0" i="0" smtClean="0">
                                      <a:latin typeface="Cambria Math"/>
                                    </a:rPr>
                                    <m:t>u</m:t>
                                  </m:r>
                                </m:sub>
                              </m:sSub>
                              <m:r>
                                <a:rPr lang="en-US" sz="2000" b="0" i="0" smtClean="0">
                                  <a:latin typeface="Cambria Math"/>
                                </a:rPr>
                                <m:t>,</m:t>
                              </m:r>
                              <m:sSub>
                                <m:sSubPr>
                                  <m:ctrlPr>
                                    <a:rPr lang="en-US" sz="2000" b="0" i="1" smtClean="0">
                                      <a:latin typeface="Cambria Math"/>
                                    </a:rPr>
                                  </m:ctrlPr>
                                </m:sSubPr>
                                <m:e>
                                  <m:r>
                                    <a:rPr lang="en-US" sz="2000" b="1" i="0" smtClean="0">
                                      <a:latin typeface="Cambria Math"/>
                                    </a:rPr>
                                    <m:t>𝐑</m:t>
                                  </m:r>
                                </m:e>
                                <m:sub>
                                  <m:r>
                                    <m:rPr>
                                      <m:sty m:val="p"/>
                                    </m:rPr>
                                    <a:rPr lang="en-US" sz="2000" b="0" i="0" smtClean="0">
                                      <a:latin typeface="Cambria Math"/>
                                    </a:rPr>
                                    <m:t>u</m:t>
                                  </m:r>
                                </m:sub>
                              </m:sSub>
                              <m:r>
                                <a:rPr lang="en-US" sz="2000" b="0" i="0" smtClean="0">
                                  <a:latin typeface="Cambria Math"/>
                                </a:rPr>
                                <m:t>         </m:t>
                              </m:r>
                              <m:r>
                                <m:rPr>
                                  <m:sty m:val="p"/>
                                </m:rPr>
                                <a:rPr lang="en-US" sz="2000" b="0" i="0" smtClean="0">
                                  <a:latin typeface="Cambria Math"/>
                                </a:rPr>
                                <m:t>if</m:t>
                              </m:r>
                              <m:r>
                                <a:rPr lang="en-US" sz="2000" b="0" i="0" smtClean="0">
                                  <a:latin typeface="Cambria Math"/>
                                </a:rPr>
                                <m:t> </m:t>
                              </m:r>
                              <m:r>
                                <m:rPr>
                                  <m:sty m:val="p"/>
                                </m:rPr>
                                <a:rPr lang="en-US" sz="2000" b="0" i="0" smtClean="0">
                                  <a:latin typeface="Cambria Math"/>
                                </a:rPr>
                                <m:t>UWB</m:t>
                              </m:r>
                              <m:r>
                                <a:rPr lang="en-US" sz="2000" b="0" i="0" smtClean="0">
                                  <a:latin typeface="Cambria Math"/>
                                </a:rPr>
                                <m:t> </m:t>
                              </m:r>
                              <m:r>
                                <m:rPr>
                                  <m:sty m:val="p"/>
                                </m:rPr>
                                <a:rPr lang="en-US" sz="2000" b="0" i="0" smtClean="0">
                                  <a:latin typeface="Cambria Math"/>
                                </a:rPr>
                                <m:t>is</m:t>
                              </m:r>
                              <m:r>
                                <a:rPr lang="en-US" sz="2000" b="0" i="0" smtClean="0">
                                  <a:latin typeface="Cambria Math"/>
                                </a:rPr>
                                <m:t> </m:t>
                              </m:r>
                              <m:r>
                                <m:rPr>
                                  <m:sty m:val="p"/>
                                </m:rPr>
                                <a:rPr lang="en-US" sz="2000" b="0" i="0" smtClean="0">
                                  <a:latin typeface="Cambria Math"/>
                                </a:rPr>
                                <m:t>present</m:t>
                              </m:r>
                            </m:e>
                            <m:e>
                              <m:sSub>
                                <m:sSubPr>
                                  <m:ctrlPr>
                                    <a:rPr lang="en-US" sz="2000" i="1">
                                      <a:latin typeface="Cambria Math"/>
                                    </a:rPr>
                                  </m:ctrlPr>
                                </m:sSubPr>
                                <m:e>
                                  <m:r>
                                    <a:rPr lang="en-US" sz="2000" b="1">
                                      <a:latin typeface="Cambria Math"/>
                                    </a:rPr>
                                    <m:t>𝐙</m:t>
                                  </m:r>
                                </m:e>
                                <m:sub>
                                  <m:r>
                                    <a:rPr lang="en-US" sz="2000" b="0" i="1" smtClean="0">
                                      <a:latin typeface="Cambria Math"/>
                                    </a:rPr>
                                    <m:t>𝑙</m:t>
                                  </m:r>
                                </m:sub>
                              </m:sSub>
                              <m:r>
                                <a:rPr lang="en-US" sz="2000">
                                  <a:latin typeface="Cambria Math"/>
                                </a:rPr>
                                <m:t>,</m:t>
                              </m:r>
                              <m:sSub>
                                <m:sSubPr>
                                  <m:ctrlPr>
                                    <a:rPr lang="en-US" sz="2000" i="1">
                                      <a:latin typeface="Cambria Math"/>
                                    </a:rPr>
                                  </m:ctrlPr>
                                </m:sSubPr>
                                <m:e>
                                  <m:r>
                                    <a:rPr lang="en-US" sz="2000" b="1">
                                      <a:latin typeface="Cambria Math"/>
                                    </a:rPr>
                                    <m:t>𝐎</m:t>
                                  </m:r>
                                </m:e>
                                <m:sub>
                                  <m:r>
                                    <a:rPr lang="en-US" sz="2000" b="0" i="1" smtClean="0">
                                      <a:latin typeface="Cambria Math"/>
                                    </a:rPr>
                                    <m:t>𝑙</m:t>
                                  </m:r>
                                </m:sub>
                              </m:sSub>
                              <m:r>
                                <a:rPr lang="en-US" sz="2000">
                                  <a:latin typeface="Cambria Math"/>
                                </a:rPr>
                                <m:t>,</m:t>
                              </m:r>
                              <m:sSub>
                                <m:sSubPr>
                                  <m:ctrlPr>
                                    <a:rPr lang="en-US" sz="2000" i="1">
                                      <a:latin typeface="Cambria Math"/>
                                    </a:rPr>
                                  </m:ctrlPr>
                                </m:sSubPr>
                                <m:e>
                                  <m:r>
                                    <a:rPr lang="en-US" sz="2000" b="1">
                                      <a:latin typeface="Cambria Math"/>
                                    </a:rPr>
                                    <m:t>𝐑</m:t>
                                  </m:r>
                                </m:e>
                                <m:sub>
                                  <m:r>
                                    <a:rPr lang="en-US" sz="2000" b="0" i="1" smtClean="0">
                                      <a:latin typeface="Cambria Math"/>
                                    </a:rPr>
                                    <m:t>𝑙</m:t>
                                  </m:r>
                                </m:sub>
                              </m:sSub>
                              <m:r>
                                <a:rPr lang="en-US" sz="2000">
                                  <a:latin typeface="Cambria Math"/>
                                </a:rPr>
                                <m:t>  </m:t>
                              </m:r>
                              <m:r>
                                <a:rPr lang="en-US" sz="2000" b="0" i="0" smtClean="0">
                                  <a:latin typeface="Cambria Math"/>
                                </a:rPr>
                                <m:t>      </m:t>
                              </m:r>
                              <m:r>
                                <m:rPr>
                                  <m:sty m:val="p"/>
                                </m:rPr>
                                <a:rPr lang="en-US" sz="2000">
                                  <a:latin typeface="Cambria Math"/>
                                </a:rPr>
                                <m:t>if</m:t>
                              </m:r>
                              <m:r>
                                <a:rPr lang="en-US" sz="2000">
                                  <a:latin typeface="Cambria Math"/>
                                </a:rPr>
                                <m:t> </m:t>
                              </m:r>
                              <m:r>
                                <m:rPr>
                                  <m:sty m:val="p"/>
                                </m:rPr>
                                <a:rPr lang="en-US" sz="2000" b="0" i="0" smtClean="0">
                                  <a:latin typeface="Cambria Math"/>
                                </a:rPr>
                                <m:t>LADAR</m:t>
                              </m:r>
                              <m:r>
                                <a:rPr lang="en-US" sz="2000">
                                  <a:latin typeface="Cambria Math"/>
                                </a:rPr>
                                <m:t> </m:t>
                              </m:r>
                              <m:r>
                                <m:rPr>
                                  <m:sty m:val="p"/>
                                </m:rPr>
                                <a:rPr lang="en-US" sz="2000">
                                  <a:latin typeface="Cambria Math"/>
                                </a:rPr>
                                <m:t>is</m:t>
                              </m:r>
                              <m:r>
                                <a:rPr lang="en-US" sz="2000">
                                  <a:latin typeface="Cambria Math"/>
                                </a:rPr>
                                <m:t> </m:t>
                              </m:r>
                              <m:r>
                                <m:rPr>
                                  <m:sty m:val="p"/>
                                </m:rPr>
                                <a:rPr lang="en-US" sz="2000">
                                  <a:latin typeface="Cambria Math"/>
                                </a:rPr>
                                <m:t>present</m:t>
                              </m:r>
                            </m:e>
                            <m:e>
                              <m:sSub>
                                <m:sSubPr>
                                  <m:ctrlPr>
                                    <a:rPr lang="en-US" sz="2000" i="1">
                                      <a:latin typeface="Cambria Math"/>
                                    </a:rPr>
                                  </m:ctrlPr>
                                </m:sSubPr>
                                <m:e>
                                  <m:r>
                                    <a:rPr lang="en-US" sz="2000" b="1">
                                      <a:latin typeface="Cambria Math"/>
                                    </a:rPr>
                                    <m:t>𝐙</m:t>
                                  </m:r>
                                </m:e>
                                <m:sub>
                                  <m:r>
                                    <a:rPr lang="en-US" sz="2000" b="0" i="1" smtClean="0">
                                      <a:latin typeface="Cambria Math"/>
                                    </a:rPr>
                                    <m:t>𝑢𝑙</m:t>
                                  </m:r>
                                </m:sub>
                              </m:sSub>
                              <m:r>
                                <a:rPr lang="en-US" sz="2000">
                                  <a:latin typeface="Cambria Math"/>
                                </a:rPr>
                                <m:t>,</m:t>
                              </m:r>
                              <m:sSub>
                                <m:sSubPr>
                                  <m:ctrlPr>
                                    <a:rPr lang="en-US" sz="2000" i="1">
                                      <a:latin typeface="Cambria Math"/>
                                    </a:rPr>
                                  </m:ctrlPr>
                                </m:sSubPr>
                                <m:e>
                                  <m:r>
                                    <a:rPr lang="en-US" sz="2000" b="1">
                                      <a:latin typeface="Cambria Math"/>
                                    </a:rPr>
                                    <m:t>𝐎</m:t>
                                  </m:r>
                                </m:e>
                                <m:sub>
                                  <m:r>
                                    <a:rPr lang="en-US" sz="2000" b="0" i="1" smtClean="0">
                                      <a:latin typeface="Cambria Math"/>
                                    </a:rPr>
                                    <m:t>𝑢𝑙</m:t>
                                  </m:r>
                                </m:sub>
                              </m:sSub>
                              <m:r>
                                <a:rPr lang="en-US" sz="2000">
                                  <a:latin typeface="Cambria Math"/>
                                </a:rPr>
                                <m:t>,</m:t>
                              </m:r>
                              <m:sSub>
                                <m:sSubPr>
                                  <m:ctrlPr>
                                    <a:rPr lang="en-US" sz="2000" i="1">
                                      <a:latin typeface="Cambria Math"/>
                                    </a:rPr>
                                  </m:ctrlPr>
                                </m:sSubPr>
                                <m:e>
                                  <m:r>
                                    <a:rPr lang="en-US" sz="2000" b="1">
                                      <a:latin typeface="Cambria Math"/>
                                    </a:rPr>
                                    <m:t>𝐑</m:t>
                                  </m:r>
                                </m:e>
                                <m:sub>
                                  <m:r>
                                    <m:rPr>
                                      <m:sty m:val="p"/>
                                    </m:rPr>
                                    <a:rPr lang="en-US" sz="2000" b="0" i="0" smtClean="0">
                                      <a:latin typeface="Cambria Math"/>
                                    </a:rPr>
                                    <m:t>ul</m:t>
                                  </m:r>
                                </m:sub>
                              </m:sSub>
                              <m:r>
                                <a:rPr lang="en-US" sz="2000" b="0" i="0" smtClean="0">
                                  <a:latin typeface="Cambria Math"/>
                                </a:rPr>
                                <m:t>    </m:t>
                              </m:r>
                              <m:r>
                                <m:rPr>
                                  <m:sty m:val="p"/>
                                </m:rPr>
                                <a:rPr lang="en-US" sz="2000">
                                  <a:latin typeface="Cambria Math"/>
                                </a:rPr>
                                <m:t>if</m:t>
                              </m:r>
                              <m:r>
                                <a:rPr lang="en-US" sz="2000">
                                  <a:latin typeface="Cambria Math"/>
                                </a:rPr>
                                <m:t> </m:t>
                              </m:r>
                              <m:r>
                                <m:rPr>
                                  <m:sty m:val="p"/>
                                </m:rPr>
                                <a:rPr lang="en-US" sz="2000" b="0" i="0" smtClean="0">
                                  <a:latin typeface="Cambria Math"/>
                                </a:rPr>
                                <m:t>both</m:t>
                              </m:r>
                              <m:r>
                                <a:rPr lang="en-US" sz="2000" b="0" i="0" smtClean="0">
                                  <a:latin typeface="Cambria Math"/>
                                </a:rPr>
                                <m:t> </m:t>
                              </m:r>
                              <m:r>
                                <m:rPr>
                                  <m:sty m:val="p"/>
                                </m:rPr>
                                <a:rPr lang="en-US" sz="2000" b="0" i="0" smtClean="0">
                                  <a:latin typeface="Cambria Math"/>
                                </a:rPr>
                                <m:t>are</m:t>
                              </m:r>
                              <m:r>
                                <a:rPr lang="en-US" sz="2000">
                                  <a:latin typeface="Cambria Math"/>
                                </a:rPr>
                                <m:t> </m:t>
                              </m:r>
                              <m:r>
                                <m:rPr>
                                  <m:sty m:val="p"/>
                                </m:rPr>
                                <a:rPr lang="en-US" sz="2000">
                                  <a:latin typeface="Cambria Math"/>
                                </a:rPr>
                                <m:t>present</m:t>
                              </m:r>
                            </m:e>
                          </m:eqArr>
                        </m:e>
                      </m:d>
                    </m:oMath>
                  </m:oMathPara>
                </a14:m>
                <a:endParaRPr lang="en-US" sz="2000" dirty="0" smtClean="0">
                  <a:latin typeface="Georgia"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5313" y="1295400"/>
                <a:ext cx="8895295" cy="1536574"/>
              </a:xfrm>
              <a:prstGeom prst="rect">
                <a:avLst/>
              </a:prstGeom>
              <a:blipFill rotWithShape="1">
                <a:blip r:embed="rId4"/>
                <a:stretch>
                  <a:fillRect l="-754" t="-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5312" y="2819400"/>
                <a:ext cx="8895295" cy="1536574"/>
              </a:xfrm>
              <a:prstGeom prst="rect">
                <a:avLst/>
              </a:prstGeom>
              <a:noFill/>
            </p:spPr>
            <p:txBody>
              <a:bodyPr wrap="square" rtlCol="0">
                <a:spAutoFit/>
              </a:bodyPr>
              <a:lstStyle/>
              <a:p>
                <a:pPr>
                  <a:spcBef>
                    <a:spcPts val="600"/>
                  </a:spcBef>
                  <a:spcAft>
                    <a:spcPts val="600"/>
                  </a:spcAft>
                </a:pPr>
                <a:r>
                  <a:rPr lang="en-US" sz="2000" dirty="0" smtClean="0">
                    <a:latin typeface="Georgia" pitchFamily="18" charset="0"/>
                  </a:rPr>
                  <a:t>For UWB and camera fusion</a:t>
                </a:r>
              </a:p>
              <a:p>
                <a:pPr>
                  <a:spcBef>
                    <a:spcPts val="600"/>
                  </a:spcBef>
                  <a:spcAft>
                    <a:spcPts val="600"/>
                  </a:spcAft>
                </a:pPr>
                <a14:m>
                  <m:oMathPara xmlns:m="http://schemas.openxmlformats.org/officeDocument/2006/math">
                    <m:oMathParaPr>
                      <m:jc m:val="centerGroup"/>
                    </m:oMathParaPr>
                    <m:oMath xmlns:m="http://schemas.openxmlformats.org/officeDocument/2006/math">
                      <m:r>
                        <a:rPr lang="en-US" sz="2000" b="1" i="0" smtClean="0">
                          <a:latin typeface="Cambria Math"/>
                        </a:rPr>
                        <m:t>𝐙</m:t>
                      </m:r>
                      <m:r>
                        <a:rPr lang="en-US" sz="2000" b="1" i="0" smtClean="0">
                          <a:latin typeface="Cambria Math"/>
                        </a:rPr>
                        <m:t>,</m:t>
                      </m:r>
                      <m:r>
                        <a:rPr lang="en-US" sz="2000" b="1" i="0" smtClean="0">
                          <a:latin typeface="Cambria Math"/>
                        </a:rPr>
                        <m:t>𝐎</m:t>
                      </m:r>
                      <m:r>
                        <a:rPr lang="en-US" sz="2000" b="1" i="0" smtClean="0">
                          <a:latin typeface="Cambria Math"/>
                        </a:rPr>
                        <m:t>,</m:t>
                      </m:r>
                      <m:r>
                        <a:rPr lang="en-US" sz="2000" b="1" i="0" smtClean="0">
                          <a:latin typeface="Cambria Math"/>
                        </a:rPr>
                        <m:t>𝐑</m:t>
                      </m:r>
                      <m:r>
                        <a:rPr lang="en-US" sz="2000" b="0" i="0" smtClean="0">
                          <a:latin typeface="Cambria Math"/>
                        </a:rPr>
                        <m:t>= </m:t>
                      </m:r>
                      <m:d>
                        <m:dPr>
                          <m:begChr m:val="{"/>
                          <m:endChr m:val=""/>
                          <m:ctrlPr>
                            <a:rPr lang="en-US" sz="2000" b="0" i="1" smtClean="0">
                              <a:latin typeface="Cambria Math"/>
                            </a:rPr>
                          </m:ctrlPr>
                        </m:dPr>
                        <m:e>
                          <m:eqArr>
                            <m:eqArrPr>
                              <m:ctrlPr>
                                <a:rPr lang="en-US" sz="2000" b="0" i="1" smtClean="0">
                                  <a:latin typeface="Cambria Math"/>
                                </a:rPr>
                              </m:ctrlPr>
                            </m:eqArrPr>
                            <m:e>
                              <m:sSub>
                                <m:sSubPr>
                                  <m:ctrlPr>
                                    <a:rPr lang="en-US" sz="2000" b="0" i="1" smtClean="0">
                                      <a:latin typeface="Cambria Math"/>
                                    </a:rPr>
                                  </m:ctrlPr>
                                </m:sSubPr>
                                <m:e>
                                  <m:r>
                                    <a:rPr lang="en-US" sz="2000" b="1" i="0" smtClean="0">
                                      <a:latin typeface="Cambria Math"/>
                                    </a:rPr>
                                    <m:t>𝐙</m:t>
                                  </m:r>
                                </m:e>
                                <m:sub>
                                  <m:r>
                                    <m:rPr>
                                      <m:sty m:val="p"/>
                                    </m:rPr>
                                    <a:rPr lang="en-US" sz="2000" b="0" i="0" smtClean="0">
                                      <a:latin typeface="Cambria Math"/>
                                    </a:rPr>
                                    <m:t>u</m:t>
                                  </m:r>
                                </m:sub>
                              </m:sSub>
                              <m:r>
                                <a:rPr lang="en-US" sz="2000" b="0" i="0" smtClean="0">
                                  <a:latin typeface="Cambria Math"/>
                                </a:rPr>
                                <m:t>,</m:t>
                              </m:r>
                              <m:sSub>
                                <m:sSubPr>
                                  <m:ctrlPr>
                                    <a:rPr lang="en-US" sz="2000" b="0" i="1" smtClean="0">
                                      <a:latin typeface="Cambria Math"/>
                                    </a:rPr>
                                  </m:ctrlPr>
                                </m:sSubPr>
                                <m:e>
                                  <m:r>
                                    <a:rPr lang="en-US" sz="2000" b="1" i="0" smtClean="0">
                                      <a:latin typeface="Cambria Math"/>
                                    </a:rPr>
                                    <m:t>𝐎</m:t>
                                  </m:r>
                                </m:e>
                                <m:sub>
                                  <m:r>
                                    <m:rPr>
                                      <m:sty m:val="p"/>
                                    </m:rPr>
                                    <a:rPr lang="en-US" sz="2000" b="0" i="0" smtClean="0">
                                      <a:latin typeface="Cambria Math"/>
                                    </a:rPr>
                                    <m:t>u</m:t>
                                  </m:r>
                                </m:sub>
                              </m:sSub>
                              <m:r>
                                <a:rPr lang="en-US" sz="2000" b="0" i="0" smtClean="0">
                                  <a:latin typeface="Cambria Math"/>
                                </a:rPr>
                                <m:t>,</m:t>
                              </m:r>
                              <m:sSub>
                                <m:sSubPr>
                                  <m:ctrlPr>
                                    <a:rPr lang="en-US" sz="2000" b="0" i="1" smtClean="0">
                                      <a:latin typeface="Cambria Math"/>
                                    </a:rPr>
                                  </m:ctrlPr>
                                </m:sSubPr>
                                <m:e>
                                  <m:r>
                                    <a:rPr lang="en-US" sz="2000" b="1" i="0" smtClean="0">
                                      <a:latin typeface="Cambria Math"/>
                                    </a:rPr>
                                    <m:t>𝐑</m:t>
                                  </m:r>
                                </m:e>
                                <m:sub>
                                  <m:r>
                                    <m:rPr>
                                      <m:sty m:val="p"/>
                                    </m:rPr>
                                    <a:rPr lang="en-US" sz="2000" b="0" i="0" smtClean="0">
                                      <a:latin typeface="Cambria Math"/>
                                    </a:rPr>
                                    <m:t>u</m:t>
                                  </m:r>
                                </m:sub>
                              </m:sSub>
                              <m:r>
                                <a:rPr lang="en-US" sz="2000" b="0" i="0" smtClean="0">
                                  <a:latin typeface="Cambria Math"/>
                                </a:rPr>
                                <m:t>          </m:t>
                              </m:r>
                              <m:r>
                                <m:rPr>
                                  <m:sty m:val="p"/>
                                </m:rPr>
                                <a:rPr lang="en-US" sz="2000" b="0" i="0" smtClean="0">
                                  <a:latin typeface="Cambria Math"/>
                                </a:rPr>
                                <m:t>if</m:t>
                              </m:r>
                              <m:r>
                                <a:rPr lang="en-US" sz="2000" b="0" i="0" smtClean="0">
                                  <a:latin typeface="Cambria Math"/>
                                </a:rPr>
                                <m:t> </m:t>
                              </m:r>
                              <m:r>
                                <m:rPr>
                                  <m:sty m:val="p"/>
                                </m:rPr>
                                <a:rPr lang="en-US" sz="2000" b="0" i="0" smtClean="0">
                                  <a:latin typeface="Cambria Math"/>
                                </a:rPr>
                                <m:t>UWB</m:t>
                              </m:r>
                              <m:r>
                                <a:rPr lang="en-US" sz="2000" b="0" i="0" smtClean="0">
                                  <a:latin typeface="Cambria Math"/>
                                </a:rPr>
                                <m:t> </m:t>
                              </m:r>
                              <m:r>
                                <m:rPr>
                                  <m:sty m:val="p"/>
                                </m:rPr>
                                <a:rPr lang="en-US" sz="2000" b="0" i="0" smtClean="0">
                                  <a:latin typeface="Cambria Math"/>
                                </a:rPr>
                                <m:t>is</m:t>
                              </m:r>
                              <m:r>
                                <a:rPr lang="en-US" sz="2000" b="0" i="0" smtClean="0">
                                  <a:latin typeface="Cambria Math"/>
                                </a:rPr>
                                <m:t> </m:t>
                              </m:r>
                              <m:r>
                                <m:rPr>
                                  <m:sty m:val="p"/>
                                </m:rPr>
                                <a:rPr lang="en-US" sz="2000" b="0" i="0" smtClean="0">
                                  <a:latin typeface="Cambria Math"/>
                                </a:rPr>
                                <m:t>present</m:t>
                              </m:r>
                            </m:e>
                            <m:e>
                              <m:sSub>
                                <m:sSubPr>
                                  <m:ctrlPr>
                                    <a:rPr lang="en-US" sz="2000" i="1">
                                      <a:latin typeface="Cambria Math"/>
                                    </a:rPr>
                                  </m:ctrlPr>
                                </m:sSubPr>
                                <m:e>
                                  <m:r>
                                    <a:rPr lang="en-US" sz="2000" b="1">
                                      <a:latin typeface="Cambria Math"/>
                                    </a:rPr>
                                    <m:t>𝐙</m:t>
                                  </m:r>
                                </m:e>
                                <m:sub>
                                  <m:r>
                                    <a:rPr lang="en-US" sz="2000" b="0" i="1" smtClean="0">
                                      <a:latin typeface="Cambria Math"/>
                                    </a:rPr>
                                    <m:t>𝑐</m:t>
                                  </m:r>
                                </m:sub>
                              </m:sSub>
                              <m:r>
                                <a:rPr lang="en-US" sz="2000">
                                  <a:latin typeface="Cambria Math"/>
                                </a:rPr>
                                <m:t>,</m:t>
                              </m:r>
                              <m:sSub>
                                <m:sSubPr>
                                  <m:ctrlPr>
                                    <a:rPr lang="en-US" sz="2000" i="1" smtClean="0">
                                      <a:latin typeface="Cambria Math"/>
                                    </a:rPr>
                                  </m:ctrlPr>
                                </m:sSubPr>
                                <m:e>
                                  <m:r>
                                    <a:rPr lang="en-US" sz="2000" b="1">
                                      <a:latin typeface="Cambria Math"/>
                                    </a:rPr>
                                    <m:t>𝐎</m:t>
                                  </m:r>
                                </m:e>
                                <m:sub>
                                  <m:r>
                                    <a:rPr lang="en-US" sz="2000" b="0" i="1" smtClean="0">
                                      <a:latin typeface="Cambria Math"/>
                                    </a:rPr>
                                    <m:t>𝑐</m:t>
                                  </m:r>
                                </m:sub>
                              </m:sSub>
                              <m:r>
                                <a:rPr lang="en-US" sz="2000">
                                  <a:latin typeface="Cambria Math"/>
                                </a:rPr>
                                <m:t>,</m:t>
                              </m:r>
                              <m:sSub>
                                <m:sSubPr>
                                  <m:ctrlPr>
                                    <a:rPr lang="en-US" sz="2000" i="1">
                                      <a:latin typeface="Cambria Math"/>
                                    </a:rPr>
                                  </m:ctrlPr>
                                </m:sSubPr>
                                <m:e>
                                  <m:r>
                                    <a:rPr lang="en-US" sz="2000" b="1">
                                      <a:latin typeface="Cambria Math"/>
                                    </a:rPr>
                                    <m:t>𝐑</m:t>
                                  </m:r>
                                </m:e>
                                <m:sub>
                                  <m:r>
                                    <a:rPr lang="en-US" sz="2000" b="0" i="1" smtClean="0">
                                      <a:latin typeface="Cambria Math"/>
                                    </a:rPr>
                                    <m:t>𝑐</m:t>
                                  </m:r>
                                </m:sub>
                              </m:sSub>
                              <m:r>
                                <a:rPr lang="en-US" sz="2000">
                                  <a:latin typeface="Cambria Math"/>
                                </a:rPr>
                                <m:t>  </m:t>
                              </m:r>
                              <m:r>
                                <a:rPr lang="en-US" sz="2000" b="0" i="0" smtClean="0">
                                  <a:latin typeface="Cambria Math"/>
                                </a:rPr>
                                <m:t>     </m:t>
                              </m:r>
                              <m:r>
                                <m:rPr>
                                  <m:sty m:val="p"/>
                                </m:rPr>
                                <a:rPr lang="en-US" sz="2000">
                                  <a:latin typeface="Cambria Math"/>
                                </a:rPr>
                                <m:t>if</m:t>
                              </m:r>
                              <m:r>
                                <a:rPr lang="en-US" sz="2000">
                                  <a:latin typeface="Cambria Math"/>
                                </a:rPr>
                                <m:t> </m:t>
                              </m:r>
                              <m:r>
                                <m:rPr>
                                  <m:sty m:val="p"/>
                                </m:rPr>
                                <a:rPr lang="en-US" sz="2000" b="0" i="0" smtClean="0">
                                  <a:latin typeface="Cambria Math"/>
                                </a:rPr>
                                <m:t>camera</m:t>
                              </m:r>
                              <m:r>
                                <a:rPr lang="en-US" sz="2000">
                                  <a:latin typeface="Cambria Math"/>
                                </a:rPr>
                                <m:t> </m:t>
                              </m:r>
                              <m:r>
                                <m:rPr>
                                  <m:sty m:val="p"/>
                                </m:rPr>
                                <a:rPr lang="en-US" sz="2000">
                                  <a:latin typeface="Cambria Math"/>
                                </a:rPr>
                                <m:t>is</m:t>
                              </m:r>
                              <m:r>
                                <a:rPr lang="en-US" sz="2000">
                                  <a:latin typeface="Cambria Math"/>
                                </a:rPr>
                                <m:t> </m:t>
                              </m:r>
                              <m:r>
                                <m:rPr>
                                  <m:sty m:val="p"/>
                                </m:rPr>
                                <a:rPr lang="en-US" sz="2000">
                                  <a:latin typeface="Cambria Math"/>
                                </a:rPr>
                                <m:t>present</m:t>
                              </m:r>
                            </m:e>
                            <m:e>
                              <m:sSub>
                                <m:sSubPr>
                                  <m:ctrlPr>
                                    <a:rPr lang="en-US" sz="2000" i="1">
                                      <a:latin typeface="Cambria Math"/>
                                    </a:rPr>
                                  </m:ctrlPr>
                                </m:sSubPr>
                                <m:e>
                                  <m:r>
                                    <a:rPr lang="en-US" sz="2000" b="1">
                                      <a:latin typeface="Cambria Math"/>
                                    </a:rPr>
                                    <m:t>𝐙</m:t>
                                  </m:r>
                                </m:e>
                                <m:sub>
                                  <m:r>
                                    <a:rPr lang="en-US" sz="2000" b="0" i="1" smtClean="0">
                                      <a:latin typeface="Cambria Math"/>
                                    </a:rPr>
                                    <m:t>𝑢𝑐</m:t>
                                  </m:r>
                                </m:sub>
                              </m:sSub>
                              <m:r>
                                <a:rPr lang="en-US" sz="2000">
                                  <a:latin typeface="Cambria Math"/>
                                </a:rPr>
                                <m:t>,</m:t>
                              </m:r>
                              <m:sSub>
                                <m:sSubPr>
                                  <m:ctrlPr>
                                    <a:rPr lang="en-US" sz="2000" i="1">
                                      <a:latin typeface="Cambria Math"/>
                                    </a:rPr>
                                  </m:ctrlPr>
                                </m:sSubPr>
                                <m:e>
                                  <m:r>
                                    <a:rPr lang="en-US" sz="2000" b="1">
                                      <a:latin typeface="Cambria Math"/>
                                    </a:rPr>
                                    <m:t>𝐎</m:t>
                                  </m:r>
                                </m:e>
                                <m:sub>
                                  <m:r>
                                    <a:rPr lang="en-US" sz="2000" b="0" i="1" smtClean="0">
                                      <a:latin typeface="Cambria Math"/>
                                    </a:rPr>
                                    <m:t>𝑢𝑐</m:t>
                                  </m:r>
                                </m:sub>
                              </m:sSub>
                              <m:r>
                                <a:rPr lang="en-US" sz="2000">
                                  <a:latin typeface="Cambria Math"/>
                                </a:rPr>
                                <m:t>,</m:t>
                              </m:r>
                              <m:sSub>
                                <m:sSubPr>
                                  <m:ctrlPr>
                                    <a:rPr lang="en-US" sz="2000" i="1">
                                      <a:latin typeface="Cambria Math"/>
                                    </a:rPr>
                                  </m:ctrlPr>
                                </m:sSubPr>
                                <m:e>
                                  <m:r>
                                    <a:rPr lang="en-US" sz="2000" b="1">
                                      <a:latin typeface="Cambria Math"/>
                                    </a:rPr>
                                    <m:t>𝐑</m:t>
                                  </m:r>
                                </m:e>
                                <m:sub>
                                  <m:r>
                                    <a:rPr lang="en-US" sz="2000" b="0" i="1" smtClean="0">
                                      <a:latin typeface="Cambria Math"/>
                                    </a:rPr>
                                    <m:t>𝑢𝑐</m:t>
                                  </m:r>
                                </m:sub>
                              </m:sSub>
                              <m:r>
                                <a:rPr lang="en-US" sz="2000" b="0" i="0" smtClean="0">
                                  <a:latin typeface="Cambria Math"/>
                                </a:rPr>
                                <m:t>  </m:t>
                              </m:r>
                              <m:r>
                                <a:rPr lang="en-US" sz="2000">
                                  <a:latin typeface="Cambria Math"/>
                                </a:rPr>
                                <m:t> </m:t>
                              </m:r>
                              <m:r>
                                <m:rPr>
                                  <m:sty m:val="p"/>
                                </m:rPr>
                                <a:rPr lang="en-US" sz="2000">
                                  <a:latin typeface="Cambria Math"/>
                                </a:rPr>
                                <m:t>if</m:t>
                              </m:r>
                              <m:r>
                                <a:rPr lang="en-US" sz="2000">
                                  <a:latin typeface="Cambria Math"/>
                                </a:rPr>
                                <m:t> </m:t>
                              </m:r>
                              <m:r>
                                <m:rPr>
                                  <m:sty m:val="p"/>
                                </m:rPr>
                                <a:rPr lang="en-US" sz="2000" b="0" i="0" smtClean="0">
                                  <a:latin typeface="Cambria Math"/>
                                </a:rPr>
                                <m:t>both</m:t>
                              </m:r>
                              <m:r>
                                <a:rPr lang="en-US" sz="2000" b="0" i="0" smtClean="0">
                                  <a:latin typeface="Cambria Math"/>
                                </a:rPr>
                                <m:t> </m:t>
                              </m:r>
                              <m:r>
                                <m:rPr>
                                  <m:sty m:val="p"/>
                                </m:rPr>
                                <a:rPr lang="en-US" sz="2000" b="0" i="0" smtClean="0">
                                  <a:latin typeface="Cambria Math"/>
                                </a:rPr>
                                <m:t>are</m:t>
                              </m:r>
                              <m:r>
                                <a:rPr lang="en-US" sz="2000">
                                  <a:latin typeface="Cambria Math"/>
                                </a:rPr>
                                <m:t> </m:t>
                              </m:r>
                              <m:r>
                                <m:rPr>
                                  <m:sty m:val="p"/>
                                </m:rPr>
                                <a:rPr lang="en-US" sz="2000">
                                  <a:latin typeface="Cambria Math"/>
                                </a:rPr>
                                <m:t>present</m:t>
                              </m:r>
                            </m:e>
                          </m:eqArr>
                        </m:e>
                      </m:d>
                    </m:oMath>
                  </m:oMathPara>
                </a14:m>
                <a:endParaRPr lang="en-US" sz="2000" dirty="0" smtClean="0">
                  <a:latin typeface="Georgia"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5312" y="2819400"/>
                <a:ext cx="8895295" cy="1536574"/>
              </a:xfrm>
              <a:prstGeom prst="rect">
                <a:avLst/>
              </a:prstGeom>
              <a:blipFill rotWithShape="1">
                <a:blip r:embed="rId5"/>
                <a:stretch>
                  <a:fillRect l="-754" t="-2381"/>
                </a:stretch>
              </a:blipFill>
            </p:spPr>
            <p:txBody>
              <a:bodyPr/>
              <a:lstStyle/>
              <a:p>
                <a:r>
                  <a:rPr lang="en-US">
                    <a:noFill/>
                  </a:rPr>
                  <a:t> </a:t>
                </a:r>
              </a:p>
            </p:txBody>
          </p:sp>
        </mc:Fallback>
      </mc:AlternateContent>
    </p:spTree>
    <p:extLst>
      <p:ext uri="{BB962C8B-B14F-4D97-AF65-F5344CB8AC3E}">
        <p14:creationId xmlns:p14="http://schemas.microsoft.com/office/powerpoint/2010/main" val="47791294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Georgia" pitchFamily="18" charset="0"/>
            </a:endParaRPr>
          </a:p>
          <a:p>
            <a:pPr eaLnBrk="0" hangingPunct="0"/>
            <a:endParaRPr lang="en-US" dirty="0">
              <a:latin typeface="Georgia" pitchFamily="18" charset="0"/>
            </a:endParaRPr>
          </a:p>
          <a:p>
            <a:pPr eaLnBrk="0" hangingPunct="0"/>
            <a:endParaRPr lang="en-US" dirty="0">
              <a:latin typeface="Georgia" pitchFamily="18" charset="0"/>
            </a:endParaRPr>
          </a:p>
          <a:p>
            <a:pPr eaLnBrk="0" hangingPunct="0"/>
            <a:endParaRPr lang="en-US" dirty="0">
              <a:latin typeface="Georgia" pitchFamily="18" charset="0"/>
            </a:endParaRPr>
          </a:p>
          <a:p>
            <a:pPr eaLnBrk="0" hangingPunct="0"/>
            <a:endParaRPr lang="en-US" dirty="0">
              <a:latin typeface="Georgia" pitchFamily="18"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Georgia" pitchFamily="18"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pPr marL="457200" indent="-457200"/>
            <a:r>
              <a:rPr lang="en-US" sz="3200" b="1" dirty="0" smtClean="0">
                <a:latin typeface="Georgia" pitchFamily="18" charset="0"/>
                <a:cs typeface="Arial" pitchFamily="34" charset="0"/>
              </a:rPr>
              <a:t>Local Positioning Systems (LPS)</a:t>
            </a:r>
            <a:endParaRPr lang="en-US" sz="3200" b="1" dirty="0">
              <a:latin typeface="Georgia" pitchFamily="18" charset="0"/>
              <a:cs typeface="Arial" pitchFamily="34" charset="0"/>
            </a:endParaRPr>
          </a:p>
        </p:txBody>
      </p:sp>
      <p:pic>
        <p:nvPicPr>
          <p:cNvPr id="1026" name="Picture 2" descr="F:\Research\Publications\Thesis\salilb_Thesis\Proposal\ultras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16" y="1447800"/>
            <a:ext cx="1524000" cy="1743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239869"/>
            <a:ext cx="2299027" cy="646331"/>
          </a:xfrm>
          <a:prstGeom prst="rect">
            <a:avLst/>
          </a:prstGeom>
          <a:noFill/>
        </p:spPr>
        <p:txBody>
          <a:bodyPr wrap="none" rtlCol="0">
            <a:spAutoFit/>
          </a:bodyPr>
          <a:lstStyle/>
          <a:p>
            <a:pPr algn="ctr"/>
            <a:r>
              <a:rPr lang="en-US" dirty="0" smtClean="0">
                <a:latin typeface="Georgia" pitchFamily="18" charset="0"/>
              </a:rPr>
              <a:t>Ultrasound </a:t>
            </a:r>
          </a:p>
          <a:p>
            <a:pPr algn="ctr"/>
            <a:r>
              <a:rPr lang="en-US" dirty="0" smtClean="0">
                <a:latin typeface="Georgia" pitchFamily="18" charset="0"/>
              </a:rPr>
              <a:t>(single room,  &lt;1 m) </a:t>
            </a:r>
            <a:endParaRPr lang="en-US" dirty="0">
              <a:latin typeface="Georgia" pitchFamily="18" charset="0"/>
            </a:endParaRPr>
          </a:p>
        </p:txBody>
      </p:sp>
      <p:pic>
        <p:nvPicPr>
          <p:cNvPr id="1027" name="Picture 3" descr="F:\Research\Publications\Thesis\salilb_Thesis\Proposal\wl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447800"/>
            <a:ext cx="1981200" cy="19716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459380" y="3239869"/>
            <a:ext cx="2722220" cy="646331"/>
          </a:xfrm>
          <a:prstGeom prst="rect">
            <a:avLst/>
          </a:prstGeom>
          <a:noFill/>
        </p:spPr>
        <p:txBody>
          <a:bodyPr wrap="none" rtlCol="0">
            <a:spAutoFit/>
          </a:bodyPr>
          <a:lstStyle/>
          <a:p>
            <a:pPr algn="ctr"/>
            <a:r>
              <a:rPr lang="en-US" dirty="0" smtClean="0">
                <a:latin typeface="Georgia" pitchFamily="18" charset="0"/>
              </a:rPr>
              <a:t>WLAN</a:t>
            </a:r>
          </a:p>
          <a:p>
            <a:pPr algn="ctr"/>
            <a:r>
              <a:rPr lang="en-US" dirty="0" smtClean="0">
                <a:latin typeface="Georgia" pitchFamily="18" charset="0"/>
              </a:rPr>
              <a:t>(several rooms,  1-30 m) </a:t>
            </a:r>
            <a:endParaRPr lang="en-US" dirty="0">
              <a:latin typeface="Georgia" pitchFamily="18" charset="0"/>
            </a:endParaRPr>
          </a:p>
        </p:txBody>
      </p:sp>
      <p:pic>
        <p:nvPicPr>
          <p:cNvPr id="1028" name="Picture 4" descr="F:\Research\Publications\Thesis\salilb_Thesis\Proposal\rfi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039" y="1447800"/>
            <a:ext cx="2315161" cy="17430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56267" y="3239869"/>
            <a:ext cx="4063933" cy="646331"/>
          </a:xfrm>
          <a:prstGeom prst="rect">
            <a:avLst/>
          </a:prstGeom>
          <a:noFill/>
        </p:spPr>
        <p:txBody>
          <a:bodyPr wrap="none" rtlCol="0">
            <a:spAutoFit/>
          </a:bodyPr>
          <a:lstStyle/>
          <a:p>
            <a:pPr algn="ctr"/>
            <a:r>
              <a:rPr lang="en-US" dirty="0" smtClean="0">
                <a:latin typeface="Georgia" pitchFamily="18" charset="0"/>
              </a:rPr>
              <a:t>RFID</a:t>
            </a:r>
          </a:p>
          <a:p>
            <a:pPr algn="ctr"/>
            <a:r>
              <a:rPr lang="en-US" dirty="0" smtClean="0">
                <a:latin typeface="Georgia" pitchFamily="18" charset="0"/>
              </a:rPr>
              <a:t>(several rooms,  very close proximity) </a:t>
            </a:r>
            <a:endParaRPr lang="en-US" dirty="0">
              <a:latin typeface="Georgia" pitchFamily="18" charset="0"/>
            </a:endParaRPr>
          </a:p>
        </p:txBody>
      </p:sp>
      <p:pic>
        <p:nvPicPr>
          <p:cNvPr id="1029" name="Picture 5" descr="F:\Research\Publications\Thesis\salilb_Thesis\Proposal\came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356" y="4156457"/>
            <a:ext cx="1827244" cy="14823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3027" y="5830669"/>
            <a:ext cx="2299027" cy="646331"/>
          </a:xfrm>
          <a:prstGeom prst="rect">
            <a:avLst/>
          </a:prstGeom>
          <a:noFill/>
        </p:spPr>
        <p:txBody>
          <a:bodyPr wrap="none" rtlCol="0">
            <a:spAutoFit/>
          </a:bodyPr>
          <a:lstStyle/>
          <a:p>
            <a:pPr algn="ctr"/>
            <a:r>
              <a:rPr lang="en-US" dirty="0" smtClean="0">
                <a:latin typeface="Georgia" pitchFamily="18" charset="0"/>
              </a:rPr>
              <a:t>Camera</a:t>
            </a:r>
          </a:p>
          <a:p>
            <a:pPr algn="ctr"/>
            <a:r>
              <a:rPr lang="en-US" dirty="0" smtClean="0">
                <a:latin typeface="Georgia" pitchFamily="18" charset="0"/>
              </a:rPr>
              <a:t>(single room,  &lt;1 m) </a:t>
            </a:r>
            <a:endParaRPr lang="en-US" dirty="0">
              <a:latin typeface="Georgia" pitchFamily="18" charset="0"/>
            </a:endParaRPr>
          </a:p>
        </p:txBody>
      </p:sp>
      <p:pic>
        <p:nvPicPr>
          <p:cNvPr id="1030" name="Picture 6" descr="F:\Research\Publications\Thesis\salilb_Thesis\Proposal\bluetoot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4827" y="4114800"/>
            <a:ext cx="1968173" cy="1524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99700" y="5830669"/>
            <a:ext cx="2658100" cy="646331"/>
          </a:xfrm>
          <a:prstGeom prst="rect">
            <a:avLst/>
          </a:prstGeom>
          <a:noFill/>
        </p:spPr>
        <p:txBody>
          <a:bodyPr wrap="none" rtlCol="0">
            <a:spAutoFit/>
          </a:bodyPr>
          <a:lstStyle/>
          <a:p>
            <a:pPr algn="ctr"/>
            <a:r>
              <a:rPr lang="en-US" dirty="0" smtClean="0">
                <a:latin typeface="Georgia" pitchFamily="18" charset="0"/>
              </a:rPr>
              <a:t>Bluetooth</a:t>
            </a:r>
          </a:p>
          <a:p>
            <a:pPr algn="ctr"/>
            <a:r>
              <a:rPr lang="en-US" dirty="0" smtClean="0">
                <a:latin typeface="Georgia" pitchFamily="18" charset="0"/>
              </a:rPr>
              <a:t>(several rooms,  &lt;10 m) </a:t>
            </a:r>
            <a:endParaRPr lang="en-US" dirty="0">
              <a:latin typeface="Georgia" pitchFamily="18" charset="0"/>
            </a:endParaRPr>
          </a:p>
        </p:txBody>
      </p:sp>
      <p:pic>
        <p:nvPicPr>
          <p:cNvPr id="1031" name="Picture 7" descr="F:\Research\Publications\Thesis\salilb_Thesis\Proposal\uwbSenso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1225" y="3952875"/>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891450" y="5791200"/>
            <a:ext cx="2610010" cy="646331"/>
          </a:xfrm>
          <a:prstGeom prst="rect">
            <a:avLst/>
          </a:prstGeom>
          <a:noFill/>
        </p:spPr>
        <p:txBody>
          <a:bodyPr wrap="none" rtlCol="0">
            <a:spAutoFit/>
          </a:bodyPr>
          <a:lstStyle/>
          <a:p>
            <a:pPr algn="ctr"/>
            <a:r>
              <a:rPr lang="en-US" dirty="0" smtClean="0">
                <a:latin typeface="Georgia" pitchFamily="18" charset="0"/>
              </a:rPr>
              <a:t>UWB</a:t>
            </a:r>
          </a:p>
          <a:p>
            <a:pPr algn="ctr"/>
            <a:r>
              <a:rPr lang="en-US" dirty="0" smtClean="0">
                <a:latin typeface="Georgia" pitchFamily="18" charset="0"/>
              </a:rPr>
              <a:t>(whole building,  &lt;1 m) </a:t>
            </a:r>
            <a:endParaRPr lang="en-US" dirty="0">
              <a:latin typeface="Georgia" pitchFamily="18" charset="0"/>
            </a:endParaRPr>
          </a:p>
        </p:txBody>
      </p:sp>
    </p:spTree>
    <p:extLst>
      <p:ext uri="{BB962C8B-B14F-4D97-AF65-F5344CB8AC3E}">
        <p14:creationId xmlns:p14="http://schemas.microsoft.com/office/powerpoint/2010/main" val="174440714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Georgia" pitchFamily="18" charset="0"/>
            </a:endParaRPr>
          </a:p>
          <a:p>
            <a:pPr eaLnBrk="0" hangingPunct="0"/>
            <a:endParaRPr lang="en-US" dirty="0">
              <a:latin typeface="Georgia" pitchFamily="18" charset="0"/>
            </a:endParaRPr>
          </a:p>
          <a:p>
            <a:pPr eaLnBrk="0" hangingPunct="0"/>
            <a:endParaRPr lang="en-US" dirty="0">
              <a:latin typeface="Georgia" pitchFamily="18" charset="0"/>
            </a:endParaRPr>
          </a:p>
          <a:p>
            <a:pPr eaLnBrk="0" hangingPunct="0"/>
            <a:endParaRPr lang="en-US" dirty="0">
              <a:latin typeface="Georgia" pitchFamily="18" charset="0"/>
            </a:endParaRPr>
          </a:p>
          <a:p>
            <a:pPr eaLnBrk="0" hangingPunct="0"/>
            <a:endParaRPr lang="en-US" dirty="0">
              <a:latin typeface="Georgia" pitchFamily="18"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Georgia" pitchFamily="18"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sz="3800" b="1" dirty="0" smtClean="0">
                <a:latin typeface="Georgia" pitchFamily="18" charset="0"/>
                <a:ea typeface="ＭＳ Ｐゴシック" charset="-128"/>
                <a:cs typeface="Arial" pitchFamily="34" charset="0"/>
              </a:rPr>
              <a:t>Ultra-wideband (UWB) technology</a:t>
            </a:r>
          </a:p>
        </p:txBody>
      </p:sp>
      <p:sp>
        <p:nvSpPr>
          <p:cNvPr id="8" name="Subtitle 2"/>
          <p:cNvSpPr>
            <a:spLocks noGrp="1"/>
          </p:cNvSpPr>
          <p:nvPr>
            <p:ph type="subTitle" idx="1"/>
          </p:nvPr>
        </p:nvSpPr>
        <p:spPr>
          <a:xfrm>
            <a:off x="481013" y="4038600"/>
            <a:ext cx="8129587" cy="2743200"/>
          </a:xfrm>
        </p:spPr>
        <p:txBody>
          <a:bodyPr>
            <a:noAutofit/>
          </a:bodyPr>
          <a:lstStyle/>
          <a:p>
            <a:pPr marL="457200" indent="-457200" algn="l">
              <a:buFont typeface="Arial" pitchFamily="34" charset="0"/>
              <a:buChar char="•"/>
            </a:pPr>
            <a:r>
              <a:rPr lang="en-US" sz="2100" dirty="0" smtClean="0">
                <a:solidFill>
                  <a:schemeClr val="tx1"/>
                </a:solidFill>
                <a:latin typeface="Georgia" pitchFamily="18" charset="0"/>
                <a:cs typeface="Arial" pitchFamily="34" charset="0"/>
              </a:rPr>
              <a:t>FCC authorized unlicensed use of UWB in 2002</a:t>
            </a:r>
          </a:p>
          <a:p>
            <a:pPr marL="457200" indent="-457200" algn="l">
              <a:buFont typeface="Arial" pitchFamily="34" charset="0"/>
              <a:buChar char="•"/>
            </a:pPr>
            <a:r>
              <a:rPr lang="en-US" sz="2100" dirty="0" smtClean="0">
                <a:solidFill>
                  <a:schemeClr val="tx1"/>
                </a:solidFill>
                <a:latin typeface="Georgia" pitchFamily="18" charset="0"/>
                <a:cs typeface="Arial" pitchFamily="34" charset="0"/>
              </a:rPr>
              <a:t>Range limited to 10 meters</a:t>
            </a:r>
          </a:p>
          <a:p>
            <a:pPr marL="457200" indent="-457200" algn="l">
              <a:buFont typeface="Arial" pitchFamily="34" charset="0"/>
              <a:buChar char="•"/>
            </a:pPr>
            <a:r>
              <a:rPr lang="en-US" sz="2100" dirty="0" smtClean="0">
                <a:solidFill>
                  <a:schemeClr val="tx1"/>
                </a:solidFill>
                <a:latin typeface="Georgia" pitchFamily="18" charset="0"/>
                <a:cs typeface="Arial" pitchFamily="34" charset="0"/>
              </a:rPr>
              <a:t>Uses short pulses instead of modulated signal</a:t>
            </a:r>
          </a:p>
          <a:p>
            <a:pPr marL="457200" indent="-457200" algn="l">
              <a:buFont typeface="Arial" pitchFamily="34" charset="0"/>
              <a:buChar char="•"/>
            </a:pPr>
            <a:r>
              <a:rPr lang="en-US" sz="2100" dirty="0" smtClean="0">
                <a:solidFill>
                  <a:schemeClr val="tx1"/>
                </a:solidFill>
                <a:latin typeface="Georgia" pitchFamily="18" charset="0"/>
                <a:cs typeface="Arial" pitchFamily="34" charset="0"/>
              </a:rPr>
              <a:t>Has a bandwidth &gt;500 MHz</a:t>
            </a:r>
          </a:p>
          <a:p>
            <a:pPr marL="457200" indent="-457200" algn="l">
              <a:buFont typeface="Arial" pitchFamily="34" charset="0"/>
              <a:buChar char="•"/>
            </a:pPr>
            <a:r>
              <a:rPr lang="en-US" sz="2100" dirty="0" smtClean="0">
                <a:solidFill>
                  <a:schemeClr val="tx1"/>
                </a:solidFill>
                <a:latin typeface="Georgia" pitchFamily="18" charset="0"/>
                <a:cs typeface="Arial" pitchFamily="34" charset="0"/>
              </a:rPr>
              <a:t>High channel capacity</a:t>
            </a:r>
          </a:p>
          <a:p>
            <a:pPr marL="457200" indent="-457200" algn="l">
              <a:buFont typeface="Arial" pitchFamily="34" charset="0"/>
              <a:buChar char="•"/>
            </a:pPr>
            <a:r>
              <a:rPr lang="en-US" sz="2100" dirty="0" smtClean="0">
                <a:solidFill>
                  <a:schemeClr val="tx1"/>
                </a:solidFill>
                <a:latin typeface="Georgia" pitchFamily="18" charset="0"/>
                <a:cs typeface="Arial" pitchFamily="34" charset="0"/>
              </a:rPr>
              <a:t>Does not interfere with existing narrowband systems</a:t>
            </a:r>
          </a:p>
        </p:txBody>
      </p:sp>
      <p:pic>
        <p:nvPicPr>
          <p:cNvPr id="15362" name="Picture 2" descr="F:\Research\Publications\Thesis\salilb_Thesis\Proposal\uwbFreqran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47800"/>
            <a:ext cx="561975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85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381000"/>
            <a:ext cx="7772400" cy="1066800"/>
          </a:xfrm>
        </p:spPr>
        <p:txBody>
          <a:bodyPr>
            <a:noAutofit/>
          </a:bodyPr>
          <a:lstStyle/>
          <a:p>
            <a:r>
              <a:rPr lang="en-US" sz="3800" b="1" dirty="0" smtClean="0">
                <a:latin typeface="Georgia" pitchFamily="18" charset="0"/>
                <a:ea typeface="ＭＳ Ｐゴシック" charset="-128"/>
                <a:cs typeface="Arial" pitchFamily="34" charset="0"/>
              </a:rPr>
              <a:t>UWB Applications</a:t>
            </a:r>
          </a:p>
        </p:txBody>
      </p:sp>
      <p:pic>
        <p:nvPicPr>
          <p:cNvPr id="14341" name="Picture 5" descr="F:\Research\Publications\Thesis\salilb_Thesis\Proposal\UWBObstetric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22" y="3964929"/>
            <a:ext cx="269557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F:\Research\Publications\Thesis\salilb_Thesis\Proposal\WPAN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300876"/>
            <a:ext cx="3274423" cy="2136144"/>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F:\Research\Publications\Thesis\salilb_Thesis\Proposal\UWBThroughwal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318256"/>
            <a:ext cx="3663067" cy="1981201"/>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F:\Research\Publications\Thesis\salilb_Thesis\Proposal\searchRescu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3869" y="4181403"/>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38673" y="3437020"/>
            <a:ext cx="1830950" cy="369332"/>
          </a:xfrm>
          <a:prstGeom prst="rect">
            <a:avLst/>
          </a:prstGeom>
          <a:noFill/>
        </p:spPr>
        <p:txBody>
          <a:bodyPr wrap="none" rtlCol="0">
            <a:spAutoFit/>
          </a:bodyPr>
          <a:lstStyle/>
          <a:p>
            <a:r>
              <a:rPr lang="en-US" dirty="0" smtClean="0">
                <a:latin typeface="Georgia" pitchFamily="18" charset="0"/>
              </a:rPr>
              <a:t>Communication</a:t>
            </a:r>
            <a:endParaRPr lang="en-US" dirty="0">
              <a:latin typeface="Georgia" pitchFamily="18" charset="0"/>
            </a:endParaRPr>
          </a:p>
        </p:txBody>
      </p:sp>
      <p:sp>
        <p:nvSpPr>
          <p:cNvPr id="17" name="TextBox 16"/>
          <p:cNvSpPr txBox="1"/>
          <p:nvPr/>
        </p:nvSpPr>
        <p:spPr>
          <a:xfrm>
            <a:off x="5032517" y="3434711"/>
            <a:ext cx="2475358" cy="369332"/>
          </a:xfrm>
          <a:prstGeom prst="rect">
            <a:avLst/>
          </a:prstGeom>
          <a:noFill/>
        </p:spPr>
        <p:txBody>
          <a:bodyPr wrap="none" rtlCol="0">
            <a:spAutoFit/>
          </a:bodyPr>
          <a:lstStyle/>
          <a:p>
            <a:r>
              <a:rPr lang="en-US" dirty="0" smtClean="0">
                <a:latin typeface="Georgia" pitchFamily="18" charset="0"/>
              </a:rPr>
              <a:t>Through-wall Imaging</a:t>
            </a:r>
            <a:endParaRPr lang="en-US" dirty="0">
              <a:latin typeface="Georgia" pitchFamily="18" charset="0"/>
            </a:endParaRPr>
          </a:p>
        </p:txBody>
      </p:sp>
      <p:sp>
        <p:nvSpPr>
          <p:cNvPr id="18" name="TextBox 17"/>
          <p:cNvSpPr txBox="1"/>
          <p:nvPr/>
        </p:nvSpPr>
        <p:spPr>
          <a:xfrm>
            <a:off x="3551469" y="5652301"/>
            <a:ext cx="2098651" cy="369332"/>
          </a:xfrm>
          <a:prstGeom prst="rect">
            <a:avLst/>
          </a:prstGeom>
          <a:noFill/>
        </p:spPr>
        <p:txBody>
          <a:bodyPr wrap="none" rtlCol="0">
            <a:spAutoFit/>
          </a:bodyPr>
          <a:lstStyle/>
          <a:p>
            <a:r>
              <a:rPr lang="en-US" dirty="0" smtClean="0">
                <a:latin typeface="Georgia" pitchFamily="18" charset="0"/>
              </a:rPr>
              <a:t>Search and Rescue</a:t>
            </a:r>
            <a:endParaRPr lang="en-US" dirty="0">
              <a:latin typeface="Georgia" pitchFamily="18" charset="0"/>
            </a:endParaRPr>
          </a:p>
        </p:txBody>
      </p:sp>
      <p:sp>
        <p:nvSpPr>
          <p:cNvPr id="19" name="TextBox 18"/>
          <p:cNvSpPr txBox="1"/>
          <p:nvPr/>
        </p:nvSpPr>
        <p:spPr>
          <a:xfrm>
            <a:off x="1015867" y="6278408"/>
            <a:ext cx="1903085" cy="369332"/>
          </a:xfrm>
          <a:prstGeom prst="rect">
            <a:avLst/>
          </a:prstGeom>
          <a:noFill/>
        </p:spPr>
        <p:txBody>
          <a:bodyPr wrap="none" rtlCol="0">
            <a:spAutoFit/>
          </a:bodyPr>
          <a:lstStyle/>
          <a:p>
            <a:r>
              <a:rPr lang="en-US" dirty="0" smtClean="0">
                <a:latin typeface="Georgia" pitchFamily="18" charset="0"/>
              </a:rPr>
              <a:t>Medical Imaging</a:t>
            </a:r>
            <a:endParaRPr lang="en-US" dirty="0">
              <a:latin typeface="Georgia" pitchFamily="18" charset="0"/>
            </a:endParaRPr>
          </a:p>
        </p:txBody>
      </p:sp>
      <p:pic>
        <p:nvPicPr>
          <p:cNvPr id="20" name="Picture 18" descr="Picture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139255"/>
            <a:ext cx="2836951" cy="162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6065944" y="5777918"/>
            <a:ext cx="2744662" cy="369332"/>
          </a:xfrm>
          <a:prstGeom prst="rect">
            <a:avLst/>
          </a:prstGeom>
          <a:noFill/>
        </p:spPr>
        <p:txBody>
          <a:bodyPr wrap="none" rtlCol="0">
            <a:spAutoFit/>
          </a:bodyPr>
          <a:lstStyle/>
          <a:p>
            <a:r>
              <a:rPr lang="en-US" dirty="0" smtClean="0">
                <a:latin typeface="Georgia" pitchFamily="18" charset="0"/>
              </a:rPr>
              <a:t>Indoor Position Tracking</a:t>
            </a:r>
            <a:endParaRPr lang="en-US" dirty="0">
              <a:latin typeface="Georgia" pitchFamily="18" charset="0"/>
            </a:endParaRPr>
          </a:p>
        </p:txBody>
      </p:sp>
    </p:spTree>
    <p:extLst>
      <p:ext uri="{BB962C8B-B14F-4D97-AF65-F5344CB8AC3E}">
        <p14:creationId xmlns:p14="http://schemas.microsoft.com/office/powerpoint/2010/main" val="9681792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 y="381000"/>
            <a:ext cx="9143999" cy="1219200"/>
          </a:xfrm>
        </p:spPr>
        <p:txBody>
          <a:bodyPr>
            <a:noAutofit/>
          </a:bodyPr>
          <a:lstStyle/>
          <a:p>
            <a:r>
              <a:rPr lang="en-US" sz="4000" b="1" dirty="0" smtClean="0">
                <a:latin typeface="Georgia" pitchFamily="18" charset="0"/>
                <a:cs typeface="Arial" pitchFamily="34" charset="0"/>
              </a:rPr>
              <a:t>Trilateration</a:t>
            </a:r>
            <a:endParaRPr lang="en-US" sz="4000" b="1" dirty="0">
              <a:latin typeface="Georgia" pitchFamily="18" charset="0"/>
              <a:cs typeface="Arial" pitchFamily="34" charset="0"/>
            </a:endParaRPr>
          </a:p>
        </p:txBody>
      </p:sp>
      <p:sp>
        <p:nvSpPr>
          <p:cNvPr id="71" name="Oval 70"/>
          <p:cNvSpPr/>
          <p:nvPr/>
        </p:nvSpPr>
        <p:spPr>
          <a:xfrm>
            <a:off x="76200" y="1371600"/>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524000" y="1447800"/>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62000" y="2764536"/>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81912" y="2709672"/>
            <a:ext cx="122903" cy="1168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633799" y="2236857"/>
            <a:ext cx="356801" cy="353943"/>
            <a:chOff x="2885146" y="2743200"/>
            <a:chExt cx="480906" cy="461665"/>
          </a:xfrm>
        </p:grpSpPr>
        <p:sp>
          <p:nvSpPr>
            <p:cNvPr id="76" name="Plus 75"/>
            <p:cNvSpPr/>
            <p:nvPr/>
          </p:nvSpPr>
          <p:spPr>
            <a:xfrm>
              <a:off x="3263348" y="2774950"/>
              <a:ext cx="102704" cy="889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2885146" y="2743200"/>
              <a:ext cx="391454" cy="461665"/>
            </a:xfrm>
            <a:prstGeom prst="rect">
              <a:avLst/>
            </a:prstGeom>
            <a:noFill/>
          </p:spPr>
          <p:txBody>
            <a:bodyPr wrap="none" rtlCol="0">
              <a:spAutoFit/>
            </a:bodyPr>
            <a:lstStyle/>
            <a:p>
              <a:r>
                <a:rPr lang="en-US" sz="2400" dirty="0" smtClean="0">
                  <a:latin typeface="Georgia" pitchFamily="18" charset="0"/>
                </a:rPr>
                <a:t>A</a:t>
              </a:r>
              <a:endParaRPr lang="en-US" sz="2400" dirty="0">
                <a:latin typeface="Georgia" pitchFamily="18" charset="0"/>
              </a:endParaRPr>
            </a:p>
          </p:txBody>
        </p:sp>
      </p:grpSp>
      <p:grpSp>
        <p:nvGrpSpPr>
          <p:cNvPr id="78" name="Group 77"/>
          <p:cNvGrpSpPr/>
          <p:nvPr/>
        </p:nvGrpSpPr>
        <p:grpSpPr>
          <a:xfrm>
            <a:off x="2406063" y="2286635"/>
            <a:ext cx="413337" cy="353943"/>
            <a:chOff x="5320748" y="2667000"/>
            <a:chExt cx="557106" cy="461665"/>
          </a:xfrm>
        </p:grpSpPr>
        <p:sp>
          <p:nvSpPr>
            <p:cNvPr id="79" name="Plus 78"/>
            <p:cNvSpPr/>
            <p:nvPr/>
          </p:nvSpPr>
          <p:spPr>
            <a:xfrm>
              <a:off x="5320748" y="2774315"/>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5486400" y="2667000"/>
              <a:ext cx="391454" cy="461665"/>
            </a:xfrm>
            <a:prstGeom prst="rect">
              <a:avLst/>
            </a:prstGeom>
            <a:noFill/>
          </p:spPr>
          <p:txBody>
            <a:bodyPr wrap="none" rtlCol="0">
              <a:spAutoFit/>
            </a:bodyPr>
            <a:lstStyle/>
            <a:p>
              <a:r>
                <a:rPr lang="en-US" sz="2400" dirty="0" smtClean="0">
                  <a:latin typeface="Georgia" pitchFamily="18" charset="0"/>
                </a:rPr>
                <a:t>B</a:t>
              </a:r>
              <a:endParaRPr lang="en-US" sz="2400" dirty="0">
                <a:latin typeface="Georgia" pitchFamily="18" charset="0"/>
              </a:endParaRPr>
            </a:p>
          </p:txBody>
        </p:sp>
      </p:grpSp>
      <p:grpSp>
        <p:nvGrpSpPr>
          <p:cNvPr id="81" name="Group 80"/>
          <p:cNvGrpSpPr/>
          <p:nvPr/>
        </p:nvGrpSpPr>
        <p:grpSpPr>
          <a:xfrm>
            <a:off x="1538366" y="3678936"/>
            <a:ext cx="290434" cy="501438"/>
            <a:chOff x="4180546" y="4451350"/>
            <a:chExt cx="391454" cy="654050"/>
          </a:xfrm>
        </p:grpSpPr>
        <p:sp>
          <p:nvSpPr>
            <p:cNvPr id="82" name="Plus 81"/>
            <p:cNvSpPr/>
            <p:nvPr/>
          </p:nvSpPr>
          <p:spPr>
            <a:xfrm>
              <a:off x="4330148" y="4451350"/>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4180546" y="4643735"/>
              <a:ext cx="391454" cy="461665"/>
            </a:xfrm>
            <a:prstGeom prst="rect">
              <a:avLst/>
            </a:prstGeom>
            <a:noFill/>
          </p:spPr>
          <p:txBody>
            <a:bodyPr wrap="none" rtlCol="0">
              <a:spAutoFit/>
            </a:bodyPr>
            <a:lstStyle/>
            <a:p>
              <a:r>
                <a:rPr lang="en-US" sz="2400" dirty="0" smtClean="0">
                  <a:latin typeface="Georgia" pitchFamily="18" charset="0"/>
                </a:rPr>
                <a:t>C</a:t>
              </a:r>
              <a:endParaRPr lang="en-US" sz="2400" dirty="0">
                <a:latin typeface="Georgia" pitchFamily="18" charset="0"/>
              </a:endParaRPr>
            </a:p>
          </p:txBody>
        </p:sp>
      </p:grpSp>
      <p:sp>
        <p:nvSpPr>
          <p:cNvPr id="97" name="Oval 96"/>
          <p:cNvSpPr/>
          <p:nvPr/>
        </p:nvSpPr>
        <p:spPr>
          <a:xfrm>
            <a:off x="5486400" y="1426464"/>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858000" y="1502664"/>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172200" y="2514600"/>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963697" y="2606040"/>
            <a:ext cx="122903" cy="1168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a:off x="6043999" y="2291721"/>
            <a:ext cx="356801" cy="353943"/>
            <a:chOff x="2885146" y="2743200"/>
            <a:chExt cx="480906" cy="461665"/>
          </a:xfrm>
        </p:grpSpPr>
        <p:sp>
          <p:nvSpPr>
            <p:cNvPr id="102" name="Plus 101"/>
            <p:cNvSpPr/>
            <p:nvPr/>
          </p:nvSpPr>
          <p:spPr>
            <a:xfrm>
              <a:off x="3263348" y="2774950"/>
              <a:ext cx="102704" cy="889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2885146" y="2743200"/>
              <a:ext cx="391454" cy="461665"/>
            </a:xfrm>
            <a:prstGeom prst="rect">
              <a:avLst/>
            </a:prstGeom>
            <a:noFill/>
          </p:spPr>
          <p:txBody>
            <a:bodyPr wrap="none" rtlCol="0">
              <a:spAutoFit/>
            </a:bodyPr>
            <a:lstStyle/>
            <a:p>
              <a:r>
                <a:rPr lang="en-US" sz="2400" dirty="0" smtClean="0">
                  <a:latin typeface="Georgia" pitchFamily="18" charset="0"/>
                </a:rPr>
                <a:t>A</a:t>
              </a:r>
              <a:endParaRPr lang="en-US" sz="2400" dirty="0">
                <a:latin typeface="Georgia" pitchFamily="18" charset="0"/>
              </a:endParaRPr>
            </a:p>
          </p:txBody>
        </p:sp>
      </p:grpSp>
      <p:grpSp>
        <p:nvGrpSpPr>
          <p:cNvPr id="104" name="Group 103"/>
          <p:cNvGrpSpPr/>
          <p:nvPr/>
        </p:nvGrpSpPr>
        <p:grpSpPr>
          <a:xfrm>
            <a:off x="7740063" y="2341499"/>
            <a:ext cx="413337" cy="353943"/>
            <a:chOff x="5320748" y="2667000"/>
            <a:chExt cx="557106" cy="461665"/>
          </a:xfrm>
        </p:grpSpPr>
        <p:sp>
          <p:nvSpPr>
            <p:cNvPr id="105" name="Plus 104"/>
            <p:cNvSpPr/>
            <p:nvPr/>
          </p:nvSpPr>
          <p:spPr>
            <a:xfrm>
              <a:off x="5320748" y="2774315"/>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5486400" y="2667000"/>
              <a:ext cx="391454" cy="461665"/>
            </a:xfrm>
            <a:prstGeom prst="rect">
              <a:avLst/>
            </a:prstGeom>
            <a:noFill/>
          </p:spPr>
          <p:txBody>
            <a:bodyPr wrap="none" rtlCol="0">
              <a:spAutoFit/>
            </a:bodyPr>
            <a:lstStyle/>
            <a:p>
              <a:r>
                <a:rPr lang="en-US" sz="2400" dirty="0" smtClean="0">
                  <a:latin typeface="Georgia" pitchFamily="18" charset="0"/>
                </a:rPr>
                <a:t>B</a:t>
              </a:r>
              <a:endParaRPr lang="en-US" sz="2400" dirty="0">
                <a:latin typeface="Georgia" pitchFamily="18" charset="0"/>
              </a:endParaRPr>
            </a:p>
          </p:txBody>
        </p:sp>
      </p:grpSp>
      <p:grpSp>
        <p:nvGrpSpPr>
          <p:cNvPr id="107" name="Group 106"/>
          <p:cNvGrpSpPr/>
          <p:nvPr/>
        </p:nvGrpSpPr>
        <p:grpSpPr>
          <a:xfrm>
            <a:off x="6948566" y="3429000"/>
            <a:ext cx="290434" cy="501438"/>
            <a:chOff x="4180546" y="4451350"/>
            <a:chExt cx="391454" cy="654050"/>
          </a:xfrm>
        </p:grpSpPr>
        <p:sp>
          <p:nvSpPr>
            <p:cNvPr id="108" name="Plus 107"/>
            <p:cNvSpPr/>
            <p:nvPr/>
          </p:nvSpPr>
          <p:spPr>
            <a:xfrm>
              <a:off x="4330148" y="4451350"/>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4180546" y="4643735"/>
              <a:ext cx="391454" cy="461665"/>
            </a:xfrm>
            <a:prstGeom prst="rect">
              <a:avLst/>
            </a:prstGeom>
            <a:noFill/>
          </p:spPr>
          <p:txBody>
            <a:bodyPr wrap="none" rtlCol="0">
              <a:spAutoFit/>
            </a:bodyPr>
            <a:lstStyle/>
            <a:p>
              <a:r>
                <a:rPr lang="en-US" sz="2400" dirty="0" smtClean="0">
                  <a:latin typeface="Georgia" pitchFamily="18" charset="0"/>
                </a:rPr>
                <a:t>C</a:t>
              </a:r>
              <a:endParaRPr lang="en-US" sz="2400" dirty="0">
                <a:latin typeface="Georgia" pitchFamily="18" charset="0"/>
              </a:endParaRPr>
            </a:p>
          </p:txBody>
        </p:sp>
      </p:grpSp>
      <p:sp>
        <p:nvSpPr>
          <p:cNvPr id="110" name="Oval 109"/>
          <p:cNvSpPr/>
          <p:nvPr/>
        </p:nvSpPr>
        <p:spPr>
          <a:xfrm>
            <a:off x="2286000" y="4419600"/>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343400" y="3712464"/>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3581400" y="5029200"/>
            <a:ext cx="1752600" cy="17526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114800" y="4724400"/>
            <a:ext cx="122903" cy="1168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p:cNvGrpSpPr/>
          <p:nvPr/>
        </p:nvGrpSpPr>
        <p:grpSpPr>
          <a:xfrm>
            <a:off x="2843599" y="5284857"/>
            <a:ext cx="356801" cy="353943"/>
            <a:chOff x="2885146" y="2743200"/>
            <a:chExt cx="480906" cy="461665"/>
          </a:xfrm>
        </p:grpSpPr>
        <p:sp>
          <p:nvSpPr>
            <p:cNvPr id="115" name="Plus 114"/>
            <p:cNvSpPr/>
            <p:nvPr/>
          </p:nvSpPr>
          <p:spPr>
            <a:xfrm>
              <a:off x="3263348" y="2774950"/>
              <a:ext cx="102704" cy="889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2885146" y="2743200"/>
              <a:ext cx="391454" cy="461665"/>
            </a:xfrm>
            <a:prstGeom prst="rect">
              <a:avLst/>
            </a:prstGeom>
            <a:noFill/>
          </p:spPr>
          <p:txBody>
            <a:bodyPr wrap="none" rtlCol="0">
              <a:spAutoFit/>
            </a:bodyPr>
            <a:lstStyle/>
            <a:p>
              <a:r>
                <a:rPr lang="en-US" sz="2400" dirty="0" smtClean="0">
                  <a:latin typeface="Georgia" pitchFamily="18" charset="0"/>
                </a:rPr>
                <a:t>A</a:t>
              </a:r>
              <a:endParaRPr lang="en-US" sz="2400" dirty="0">
                <a:latin typeface="Georgia" pitchFamily="18" charset="0"/>
              </a:endParaRPr>
            </a:p>
          </p:txBody>
        </p:sp>
      </p:grpSp>
      <p:grpSp>
        <p:nvGrpSpPr>
          <p:cNvPr id="117" name="Group 116"/>
          <p:cNvGrpSpPr/>
          <p:nvPr/>
        </p:nvGrpSpPr>
        <p:grpSpPr>
          <a:xfrm>
            <a:off x="5225463" y="4551299"/>
            <a:ext cx="413337" cy="353943"/>
            <a:chOff x="5320748" y="2667000"/>
            <a:chExt cx="557106" cy="461665"/>
          </a:xfrm>
        </p:grpSpPr>
        <p:sp>
          <p:nvSpPr>
            <p:cNvPr id="118" name="Plus 117"/>
            <p:cNvSpPr/>
            <p:nvPr/>
          </p:nvSpPr>
          <p:spPr>
            <a:xfrm>
              <a:off x="5320748" y="2774315"/>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5486400" y="2667000"/>
              <a:ext cx="391454" cy="461665"/>
            </a:xfrm>
            <a:prstGeom prst="rect">
              <a:avLst/>
            </a:prstGeom>
            <a:noFill/>
          </p:spPr>
          <p:txBody>
            <a:bodyPr wrap="none" rtlCol="0">
              <a:spAutoFit/>
            </a:bodyPr>
            <a:lstStyle/>
            <a:p>
              <a:r>
                <a:rPr lang="en-US" sz="2400" dirty="0" smtClean="0">
                  <a:latin typeface="Georgia" pitchFamily="18" charset="0"/>
                </a:rPr>
                <a:t>B</a:t>
              </a:r>
              <a:endParaRPr lang="en-US" sz="2400" dirty="0">
                <a:latin typeface="Georgia" pitchFamily="18" charset="0"/>
              </a:endParaRPr>
            </a:p>
          </p:txBody>
        </p:sp>
      </p:grpSp>
      <p:grpSp>
        <p:nvGrpSpPr>
          <p:cNvPr id="120" name="Group 119"/>
          <p:cNvGrpSpPr/>
          <p:nvPr/>
        </p:nvGrpSpPr>
        <p:grpSpPr>
          <a:xfrm>
            <a:off x="4357766" y="5943600"/>
            <a:ext cx="290434" cy="501438"/>
            <a:chOff x="4180546" y="4451350"/>
            <a:chExt cx="391454" cy="654050"/>
          </a:xfrm>
        </p:grpSpPr>
        <p:sp>
          <p:nvSpPr>
            <p:cNvPr id="121" name="Plus 120"/>
            <p:cNvSpPr/>
            <p:nvPr/>
          </p:nvSpPr>
          <p:spPr>
            <a:xfrm>
              <a:off x="4330148" y="4451350"/>
              <a:ext cx="102704" cy="88900"/>
            </a:xfrm>
            <a:prstGeom prst="mathPlu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4180546" y="4643735"/>
              <a:ext cx="391454" cy="461665"/>
            </a:xfrm>
            <a:prstGeom prst="rect">
              <a:avLst/>
            </a:prstGeom>
            <a:noFill/>
          </p:spPr>
          <p:txBody>
            <a:bodyPr wrap="none" rtlCol="0">
              <a:spAutoFit/>
            </a:bodyPr>
            <a:lstStyle/>
            <a:p>
              <a:r>
                <a:rPr lang="en-US" sz="2400" dirty="0" smtClean="0">
                  <a:latin typeface="Georgia" pitchFamily="18" charset="0"/>
                </a:rPr>
                <a:t>C</a:t>
              </a:r>
              <a:endParaRPr lang="en-US" sz="2400" dirty="0">
                <a:latin typeface="Georgia" pitchFamily="18" charset="0"/>
              </a:endParaRPr>
            </a:p>
          </p:txBody>
        </p:sp>
      </p:grpSp>
    </p:spTree>
    <p:extLst>
      <p:ext uri="{BB962C8B-B14F-4D97-AF65-F5344CB8AC3E}">
        <p14:creationId xmlns:p14="http://schemas.microsoft.com/office/powerpoint/2010/main" val="1971957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4" grpId="0" animBg="1"/>
      <p:bldP spid="97" grpId="0" animBg="1"/>
      <p:bldP spid="98" grpId="0" animBg="1"/>
      <p:bldP spid="99" grpId="0" animBg="1"/>
      <p:bldP spid="100" grpId="0" animBg="1"/>
      <p:bldP spid="110" grpId="0" animBg="1"/>
      <p:bldP spid="111" grpId="0" animBg="1"/>
      <p:bldP spid="112" grpId="0" animBg="1"/>
      <p:bldP spid="113"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457200"/>
            <a:ext cx="9144000" cy="1066800"/>
          </a:xfrm>
        </p:spPr>
        <p:txBody>
          <a:bodyPr>
            <a:noAutofit/>
          </a:bodyPr>
          <a:lstStyle/>
          <a:p>
            <a:r>
              <a:rPr lang="en-US" sz="3800" b="1" dirty="0" smtClean="0">
                <a:latin typeface="Georgia" pitchFamily="18" charset="0"/>
                <a:cs typeface="Arial" pitchFamily="34" charset="0"/>
              </a:rPr>
              <a:t>UWB noise sources</a:t>
            </a:r>
            <a:endParaRPr lang="en-US" sz="3800" b="1" dirty="0">
              <a:latin typeface="Georgia" pitchFamily="18" charset="0"/>
              <a:cs typeface="Arial" pitchFamily="34" charset="0"/>
            </a:endParaRPr>
          </a:p>
        </p:txBody>
      </p:sp>
      <p:sp>
        <p:nvSpPr>
          <p:cNvPr id="23" name="TextBox 22"/>
          <p:cNvSpPr txBox="1"/>
          <p:nvPr/>
        </p:nvSpPr>
        <p:spPr>
          <a:xfrm>
            <a:off x="762000" y="1676400"/>
            <a:ext cx="5562600" cy="3108543"/>
          </a:xfrm>
          <a:prstGeom prst="rect">
            <a:avLst/>
          </a:prstGeom>
          <a:noFill/>
        </p:spPr>
        <p:txBody>
          <a:bodyPr wrap="square" rtlCol="0">
            <a:spAutoFit/>
          </a:bodyPr>
          <a:lstStyle/>
          <a:p>
            <a:pPr marL="342900" indent="-342900">
              <a:buFont typeface="Arial" pitchFamily="34" charset="0"/>
              <a:buChar char="•"/>
            </a:pPr>
            <a:r>
              <a:rPr lang="en-US" sz="2800" dirty="0" smtClean="0">
                <a:latin typeface="Georgia" pitchFamily="18" charset="0"/>
              </a:rPr>
              <a:t>Non-line-of-sight (NLOS)</a:t>
            </a:r>
          </a:p>
          <a:p>
            <a:pPr marL="342900" indent="-342900">
              <a:buFont typeface="Arial" pitchFamily="34" charset="0"/>
              <a:buChar char="•"/>
            </a:pPr>
            <a:r>
              <a:rPr lang="en-US" sz="2800" dirty="0" smtClean="0">
                <a:latin typeface="Georgia" pitchFamily="18" charset="0"/>
              </a:rPr>
              <a:t>Multipath</a:t>
            </a:r>
          </a:p>
          <a:p>
            <a:pPr marL="342900" indent="-342900">
              <a:buFont typeface="Arial" pitchFamily="34" charset="0"/>
              <a:buChar char="•"/>
            </a:pPr>
            <a:r>
              <a:rPr lang="en-US" sz="2800" dirty="0" smtClean="0">
                <a:latin typeface="Georgia" pitchFamily="18" charset="0"/>
              </a:rPr>
              <a:t>Synchronization</a:t>
            </a:r>
          </a:p>
          <a:p>
            <a:pPr marL="342900" indent="-342900">
              <a:buFont typeface="Arial" pitchFamily="34" charset="0"/>
              <a:buChar char="•"/>
            </a:pPr>
            <a:r>
              <a:rPr lang="en-US" sz="2800" dirty="0" smtClean="0">
                <a:latin typeface="Georgia" pitchFamily="18" charset="0"/>
              </a:rPr>
              <a:t>Antenna effects</a:t>
            </a:r>
          </a:p>
          <a:p>
            <a:pPr marL="342900" indent="-342900">
              <a:buFont typeface="Arial" pitchFamily="34" charset="0"/>
              <a:buChar char="•"/>
            </a:pPr>
            <a:r>
              <a:rPr lang="en-US" sz="2800" dirty="0" smtClean="0">
                <a:latin typeface="Georgia" pitchFamily="18" charset="0"/>
              </a:rPr>
              <a:t>Peak detection</a:t>
            </a:r>
          </a:p>
          <a:p>
            <a:pPr marL="342900" indent="-342900">
              <a:buFont typeface="Arial" pitchFamily="34" charset="0"/>
              <a:buChar char="•"/>
            </a:pPr>
            <a:r>
              <a:rPr lang="en-US" sz="2800" dirty="0" smtClean="0">
                <a:latin typeface="Georgia" pitchFamily="18" charset="0"/>
              </a:rPr>
              <a:t>Sensor placement</a:t>
            </a:r>
          </a:p>
          <a:p>
            <a:pPr marL="342900" indent="-342900">
              <a:buFont typeface="Arial" pitchFamily="34" charset="0"/>
              <a:buChar char="•"/>
            </a:pPr>
            <a:r>
              <a:rPr lang="en-US" sz="2800" dirty="0" smtClean="0">
                <a:latin typeface="Georgia" pitchFamily="18" charset="0"/>
              </a:rPr>
              <a:t>Sensor set switching</a:t>
            </a:r>
            <a:endParaRPr lang="en-US" sz="2000" dirty="0">
              <a:latin typeface="Georgia" pitchFamily="18" charset="0"/>
            </a:endParaRPr>
          </a:p>
        </p:txBody>
      </p:sp>
    </p:spTree>
    <p:extLst>
      <p:ext uri="{BB962C8B-B14F-4D97-AF65-F5344CB8AC3E}">
        <p14:creationId xmlns:p14="http://schemas.microsoft.com/office/powerpoint/2010/main" val="364538718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5334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457200"/>
            <a:ext cx="9144000" cy="1066800"/>
          </a:xfrm>
        </p:spPr>
        <p:txBody>
          <a:bodyPr>
            <a:noAutofit/>
          </a:bodyPr>
          <a:lstStyle/>
          <a:p>
            <a:r>
              <a:rPr lang="en-US" sz="3600" b="1" dirty="0" smtClean="0">
                <a:latin typeface="Georgia" pitchFamily="18" charset="0"/>
                <a:ea typeface="ＭＳ Ｐゴシック" charset="-128"/>
                <a:cs typeface="Arial" pitchFamily="34" charset="0"/>
              </a:rPr>
              <a:t>Particle filtering</a:t>
            </a:r>
          </a:p>
        </p:txBody>
      </p:sp>
      <p:sp>
        <p:nvSpPr>
          <p:cNvPr id="24" name="TextBox 23"/>
          <p:cNvSpPr txBox="1"/>
          <p:nvPr/>
        </p:nvSpPr>
        <p:spPr>
          <a:xfrm>
            <a:off x="76200" y="1600200"/>
            <a:ext cx="8991600" cy="3046988"/>
          </a:xfrm>
          <a:prstGeom prst="rect">
            <a:avLst/>
          </a:prstGeom>
          <a:noFill/>
        </p:spPr>
        <p:txBody>
          <a:bodyPr wrap="square" rtlCol="0">
            <a:spAutoFit/>
          </a:bodyPr>
          <a:lstStyle/>
          <a:p>
            <a:r>
              <a:rPr lang="en-US" sz="2400" dirty="0" smtClean="0">
                <a:latin typeface="Georgia" pitchFamily="18" charset="0"/>
              </a:rPr>
              <a:t>A sequential Monte Carlo methodology</a:t>
            </a:r>
          </a:p>
          <a:p>
            <a:endParaRPr lang="en-US" sz="2400" dirty="0" smtClean="0">
              <a:latin typeface="Georgia" pitchFamily="18" charset="0"/>
            </a:endParaRPr>
          </a:p>
          <a:p>
            <a:r>
              <a:rPr lang="en-US" sz="2400" b="1" dirty="0" smtClean="0">
                <a:latin typeface="Georgia" pitchFamily="18" charset="0"/>
              </a:rPr>
              <a:t>The advantage</a:t>
            </a:r>
            <a:r>
              <a:rPr lang="en-US" sz="2400" dirty="0" smtClean="0">
                <a:latin typeface="Georgia" pitchFamily="18" charset="0"/>
              </a:rPr>
              <a:t> </a:t>
            </a:r>
            <a:r>
              <a:rPr lang="en-US" sz="2400" dirty="0">
                <a:latin typeface="Georgia" pitchFamily="18" charset="0"/>
              </a:rPr>
              <a:t>–</a:t>
            </a:r>
            <a:r>
              <a:rPr lang="en-US" sz="2400" dirty="0" smtClean="0">
                <a:latin typeface="Georgia" pitchFamily="18" charset="0"/>
              </a:rPr>
              <a:t> can use any distribution function</a:t>
            </a:r>
          </a:p>
          <a:p>
            <a:endParaRPr lang="en-US" sz="2400" dirty="0" smtClean="0">
              <a:latin typeface="Georgia" pitchFamily="18" charset="0"/>
            </a:endParaRPr>
          </a:p>
          <a:p>
            <a:r>
              <a:rPr lang="en-US" sz="2400" b="1" dirty="0" smtClean="0">
                <a:latin typeface="Georgia" pitchFamily="18" charset="0"/>
              </a:rPr>
              <a:t>The problem</a:t>
            </a:r>
            <a:r>
              <a:rPr lang="en-US" sz="2400" dirty="0" smtClean="0">
                <a:latin typeface="Georgia" pitchFamily="18" charset="0"/>
              </a:rPr>
              <a:t> –    distribution functions are often intractable</a:t>
            </a:r>
          </a:p>
          <a:p>
            <a:endParaRPr lang="en-US" sz="2400" dirty="0" smtClean="0">
              <a:latin typeface="Georgia" pitchFamily="18" charset="0"/>
            </a:endParaRPr>
          </a:p>
          <a:p>
            <a:r>
              <a:rPr lang="en-US" sz="2400" b="1" dirty="0" smtClean="0">
                <a:latin typeface="Georgia" pitchFamily="18" charset="0"/>
              </a:rPr>
              <a:t>The solution</a:t>
            </a:r>
            <a:r>
              <a:rPr lang="en-US" sz="2400" dirty="0" smtClean="0">
                <a:latin typeface="Georgia" pitchFamily="18" charset="0"/>
              </a:rPr>
              <a:t> –     approximate the distribution function using a </a:t>
            </a:r>
          </a:p>
          <a:p>
            <a:r>
              <a:rPr lang="en-US" sz="2400" dirty="0" smtClean="0">
                <a:latin typeface="Georgia" pitchFamily="18" charset="0"/>
              </a:rPr>
              <a:t>	                       set of particles</a:t>
            </a:r>
          </a:p>
        </p:txBody>
      </p:sp>
    </p:spTree>
    <p:extLst>
      <p:ext uri="{BB962C8B-B14F-4D97-AF65-F5344CB8AC3E}">
        <p14:creationId xmlns:p14="http://schemas.microsoft.com/office/powerpoint/2010/main" val="1673734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5334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381000"/>
            <a:ext cx="9144000" cy="1066800"/>
          </a:xfrm>
        </p:spPr>
        <p:txBody>
          <a:bodyPr>
            <a:noAutofit/>
          </a:bodyPr>
          <a:lstStyle/>
          <a:p>
            <a:r>
              <a:rPr lang="en-US" sz="3600" b="1" dirty="0" smtClean="0">
                <a:latin typeface="Georgia" pitchFamily="18" charset="0"/>
                <a:ea typeface="ＭＳ Ｐゴシック" charset="-128"/>
                <a:cs typeface="Arial" pitchFamily="34" charset="0"/>
              </a:rPr>
              <a:t>Particle filtering and golf</a:t>
            </a:r>
          </a:p>
        </p:txBody>
      </p:sp>
      <p:pic>
        <p:nvPicPr>
          <p:cNvPr id="1029" name="Picture 5" descr="F:\Research\Publications\Thesis\salilb_Thesis\Proposal\Golfcours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1676400"/>
            <a:ext cx="2496841" cy="34390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8600" y="1371600"/>
            <a:ext cx="6881799" cy="369332"/>
          </a:xfrm>
          <a:prstGeom prst="rect">
            <a:avLst/>
          </a:prstGeom>
          <a:noFill/>
        </p:spPr>
        <p:txBody>
          <a:bodyPr wrap="square" rtlCol="0">
            <a:spAutoFit/>
          </a:bodyPr>
          <a:lstStyle/>
          <a:p>
            <a:r>
              <a:rPr lang="en-US" dirty="0" smtClean="0">
                <a:latin typeface="Georgia" pitchFamily="18" charset="0"/>
              </a:rPr>
              <a:t>Consider the golf course is a par-30 hole (approximately 2500 m)</a:t>
            </a:r>
          </a:p>
        </p:txBody>
      </p:sp>
      <mc:AlternateContent xmlns:mc="http://schemas.openxmlformats.org/markup-compatibility/2006" xmlns:a14="http://schemas.microsoft.com/office/drawing/2010/main">
        <mc:Choice Requires="a14">
          <p:sp>
            <p:nvSpPr>
              <p:cNvPr id="9" name="TextBox 8"/>
              <p:cNvSpPr txBox="1"/>
              <p:nvPr/>
            </p:nvSpPr>
            <p:spPr>
              <a:xfrm>
                <a:off x="128600" y="1844773"/>
                <a:ext cx="6676443" cy="1945020"/>
              </a:xfrm>
              <a:prstGeom prst="rect">
                <a:avLst/>
              </a:prstGeom>
              <a:noFill/>
            </p:spPr>
            <p:txBody>
              <a:bodyPr wrap="none" rtlCol="0">
                <a:spAutoFit/>
              </a:bodyPr>
              <a:lstStyle/>
              <a:p>
                <a:r>
                  <a:rPr lang="en-US" dirty="0" smtClean="0">
                    <a:latin typeface="Georgia" pitchFamily="18" charset="0"/>
                  </a:rPr>
                  <a:t>Let the initial state of the system be defined by </a:t>
                </a:r>
                <a:r>
                  <a:rPr lang="en-US" b="1" i="1" dirty="0" smtClean="0">
                    <a:latin typeface="Georgia" pitchFamily="18" charset="0"/>
                  </a:rPr>
                  <a:t>X</a:t>
                </a:r>
                <a:endParaRPr lang="en-US" b="1" i="1" dirty="0">
                  <a:latin typeface="Georgia" pitchFamily="18" charset="0"/>
                </a:endParaRPr>
              </a:p>
              <a:p>
                <a:r>
                  <a:rPr lang="en-US" b="1" i="1" dirty="0" smtClean="0">
                    <a:latin typeface="Georgia" pitchFamily="18" charset="0"/>
                  </a:rPr>
                  <a:t>                          </a:t>
                </a:r>
                <a14:m>
                  <m:oMath xmlns:m="http://schemas.openxmlformats.org/officeDocument/2006/math">
                    <m:r>
                      <a:rPr lang="en-US" b="1" i="1" smtClean="0">
                        <a:latin typeface="Cambria Math"/>
                      </a:rPr>
                      <m:t>𝑿</m:t>
                    </m:r>
                    <m:r>
                      <a:rPr lang="en-US" b="0" i="1" smtClean="0">
                        <a:latin typeface="Cambria Math"/>
                      </a:rPr>
                      <m:t>= </m:t>
                    </m:r>
                    <m:d>
                      <m:dPr>
                        <m:begChr m:val="["/>
                        <m:endChr m:val="]"/>
                        <m:ctrlPr>
                          <a:rPr lang="en-US" i="1" smtClean="0">
                            <a:latin typeface="Cambria Math"/>
                          </a:rPr>
                        </m:ctrlPr>
                      </m:dPr>
                      <m:e>
                        <m:eqArr>
                          <m:eqArrPr>
                            <m:ctrlPr>
                              <a:rPr lang="en-US" i="1" smtClean="0">
                                <a:latin typeface="Cambria Math"/>
                              </a:rPr>
                            </m:ctrlPr>
                          </m:eqArrPr>
                          <m:e>
                            <m:sSub>
                              <m:sSubPr>
                                <m:ctrlPr>
                                  <a:rPr lang="en-US" i="1" smtClean="0">
                                    <a:latin typeface="Cambria Math"/>
                                  </a:rPr>
                                </m:ctrlPr>
                              </m:sSubPr>
                              <m:e>
                                <m:r>
                                  <a:rPr lang="en-US" b="0" i="1" smtClean="0">
                                    <a:latin typeface="Cambria Math"/>
                                  </a:rPr>
                                  <m:t>𝑥</m:t>
                                </m:r>
                              </m:e>
                              <m:sub>
                                <m:r>
                                  <a:rPr lang="en-US" b="0" i="1" smtClean="0">
                                    <a:latin typeface="Cambria Math"/>
                                  </a:rPr>
                                  <m:t>𝑡</m:t>
                                </m:r>
                              </m:sub>
                            </m:sSub>
                          </m:e>
                          <m:e>
                            <m:acc>
                              <m:accPr>
                                <m:chr m:val="̇"/>
                                <m:ctrlPr>
                                  <a:rPr lang="en-US" i="1">
                                    <a:latin typeface="Cambria Math"/>
                                  </a:rPr>
                                </m:ctrlPr>
                              </m:accPr>
                              <m:e>
                                <m:sSub>
                                  <m:sSubPr>
                                    <m:ctrlPr>
                                      <a:rPr lang="en-US" i="1">
                                        <a:latin typeface="Cambria Math"/>
                                      </a:rPr>
                                    </m:ctrlPr>
                                  </m:sSubPr>
                                  <m:e>
                                    <m:r>
                                      <a:rPr lang="en-US" b="0" i="1" smtClean="0">
                                        <a:latin typeface="Cambria Math"/>
                                      </a:rPr>
                                      <m:t>𝑥</m:t>
                                    </m:r>
                                  </m:e>
                                  <m:sub>
                                    <m:r>
                                      <a:rPr lang="en-US" i="1">
                                        <a:latin typeface="Cambria Math"/>
                                      </a:rPr>
                                      <m:t>𝑡</m:t>
                                    </m:r>
                                  </m:sub>
                                </m:sSub>
                              </m:e>
                            </m:acc>
                          </m:e>
                          <m:e>
                            <m:sSub>
                              <m:sSubPr>
                                <m:ctrlPr>
                                  <a:rPr lang="en-US" i="1">
                                    <a:latin typeface="Cambria Math"/>
                                  </a:rPr>
                                </m:ctrlPr>
                              </m:sSubPr>
                              <m:e>
                                <m:r>
                                  <a:rPr lang="en-US" b="0" i="1" smtClean="0">
                                    <a:latin typeface="Cambria Math"/>
                                  </a:rPr>
                                  <m:t>𝑦</m:t>
                                </m:r>
                              </m:e>
                              <m:sub>
                                <m:r>
                                  <a:rPr lang="en-US" i="1">
                                    <a:latin typeface="Cambria Math"/>
                                  </a:rPr>
                                  <m:t>𝑡</m:t>
                                </m:r>
                              </m:sub>
                            </m:sSub>
                          </m:e>
                          <m:e>
                            <m:acc>
                              <m:accPr>
                                <m:chr m:val="̇"/>
                                <m:ctrlPr>
                                  <a:rPr lang="en-US" i="1">
                                    <a:latin typeface="Cambria Math"/>
                                  </a:rPr>
                                </m:ctrlPr>
                              </m:accPr>
                              <m:e>
                                <m:sSub>
                                  <m:sSubPr>
                                    <m:ctrlPr>
                                      <a:rPr lang="en-US" i="1" smtClean="0">
                                        <a:latin typeface="Cambria Math"/>
                                      </a:rPr>
                                    </m:ctrlPr>
                                  </m:sSubPr>
                                  <m:e>
                                    <m:r>
                                      <a:rPr lang="en-US" b="0" i="1" smtClean="0">
                                        <a:latin typeface="Cambria Math"/>
                                      </a:rPr>
                                      <m:t>𝑦</m:t>
                                    </m:r>
                                  </m:e>
                                  <m:sub>
                                    <m:r>
                                      <a:rPr lang="en-US" b="0" i="1">
                                        <a:latin typeface="Cambria Math"/>
                                      </a:rPr>
                                      <m:t>𝑡</m:t>
                                    </m:r>
                                  </m:sub>
                                </m:sSub>
                              </m:e>
                            </m:acc>
                          </m:e>
                        </m:eqArr>
                      </m:e>
                    </m:d>
                  </m:oMath>
                </a14:m>
                <a:r>
                  <a:rPr lang="en-US" dirty="0" smtClean="0">
                    <a:latin typeface="Georgia" pitchFamily="18" charset="0"/>
                  </a:rPr>
                  <a:t>                                                                   </a:t>
                </a:r>
              </a:p>
              <a:p>
                <a:r>
                  <a:rPr lang="en-US" dirty="0" smtClean="0">
                    <a:latin typeface="Georgia" pitchFamily="18" charset="0"/>
                  </a:rPr>
                  <a:t>where, </a:t>
                </a:r>
                <a14:m>
                  <m:oMath xmlns:m="http://schemas.openxmlformats.org/officeDocument/2006/math">
                    <m:sSub>
                      <m:sSubPr>
                        <m:ctrlPr>
                          <a:rPr lang="en-US" i="1">
                            <a:latin typeface="Cambria Math"/>
                          </a:rPr>
                        </m:ctrlPr>
                      </m:sSubPr>
                      <m:e>
                        <m:r>
                          <a:rPr lang="en-US" i="1">
                            <a:latin typeface="Cambria Math"/>
                          </a:rPr>
                          <m:t>𝑥</m:t>
                        </m:r>
                      </m:e>
                      <m:sub>
                        <m:r>
                          <a:rPr lang="en-US" i="1">
                            <a:latin typeface="Cambria Math"/>
                          </a:rPr>
                          <m:t>𝑡</m:t>
                        </m:r>
                      </m:sub>
                    </m:sSub>
                  </m:oMath>
                </a14:m>
                <a:r>
                  <a:rPr lang="en-US" dirty="0" smtClean="0">
                    <a:latin typeface="Georgia" pitchFamily="18" charset="0"/>
                  </a:rPr>
                  <a:t>, </a:t>
                </a:r>
                <a14:m>
                  <m:oMath xmlns:m="http://schemas.openxmlformats.org/officeDocument/2006/math">
                    <m:sSub>
                      <m:sSubPr>
                        <m:ctrlPr>
                          <a:rPr lang="en-US" i="1">
                            <a:latin typeface="Cambria Math"/>
                          </a:rPr>
                        </m:ctrlPr>
                      </m:sSubPr>
                      <m:e>
                        <m:r>
                          <a:rPr lang="en-US" b="0" i="1" smtClean="0">
                            <a:latin typeface="Cambria Math"/>
                          </a:rPr>
                          <m:t>𝑦</m:t>
                        </m:r>
                      </m:e>
                      <m:sub>
                        <m:r>
                          <a:rPr lang="en-US" i="1">
                            <a:latin typeface="Cambria Math"/>
                          </a:rPr>
                          <m:t>𝑡</m:t>
                        </m:r>
                      </m:sub>
                    </m:sSub>
                  </m:oMath>
                </a14:m>
                <a:r>
                  <a:rPr lang="en-US" dirty="0" smtClean="0">
                    <a:latin typeface="Georgia" pitchFamily="18" charset="0"/>
                  </a:rPr>
                  <a:t> are the positions along x and y axes at time t and</a:t>
                </a:r>
              </a:p>
              <a:p>
                <a:r>
                  <a:rPr lang="en-US" dirty="0" smtClean="0">
                    <a:latin typeface="Georgia" pitchFamily="18" charset="0"/>
                  </a:rPr>
                  <a:t>            </a:t>
                </a:r>
                <a14:m>
                  <m:oMath xmlns:m="http://schemas.openxmlformats.org/officeDocument/2006/math">
                    <m:r>
                      <a:rPr lang="en-US" b="0" i="0" smtClean="0">
                        <a:latin typeface="Cambria Math"/>
                      </a:rPr>
                      <m:t> </m:t>
                    </m:r>
                    <m:acc>
                      <m:accPr>
                        <m:chr m:val="̇"/>
                        <m:ctrlPr>
                          <a:rPr lang="en-US" i="1">
                            <a:latin typeface="Cambria Math"/>
                          </a:rPr>
                        </m:ctrlPr>
                      </m:accPr>
                      <m:e>
                        <m:sSub>
                          <m:sSubPr>
                            <m:ctrlPr>
                              <a:rPr lang="en-US" i="1">
                                <a:latin typeface="Cambria Math"/>
                              </a:rPr>
                            </m:ctrlPr>
                          </m:sSubPr>
                          <m:e>
                            <m:r>
                              <a:rPr lang="en-US" i="1">
                                <a:latin typeface="Cambria Math"/>
                              </a:rPr>
                              <m:t>𝑥</m:t>
                            </m:r>
                          </m:e>
                          <m:sub>
                            <m:r>
                              <a:rPr lang="en-US" i="1">
                                <a:latin typeface="Cambria Math"/>
                              </a:rPr>
                              <m:t>𝑡</m:t>
                            </m:r>
                          </m:sub>
                        </m:sSub>
                      </m:e>
                    </m:acc>
                    <m:r>
                      <m:rPr>
                        <m:nor/>
                      </m:rPr>
                      <a:rPr lang="en-US" dirty="0">
                        <a:latin typeface="Georgia" pitchFamily="18" charset="0"/>
                      </a:rPr>
                      <m:t>,</m:t>
                    </m:r>
                    <m:r>
                      <m:rPr>
                        <m:nor/>
                      </m:rPr>
                      <a:rPr lang="en-US" b="0" i="0" dirty="0" smtClean="0">
                        <a:latin typeface="Georgia" pitchFamily="18" charset="0"/>
                      </a:rPr>
                      <m:t> </m:t>
                    </m:r>
                    <m:acc>
                      <m:accPr>
                        <m:chr m:val="̇"/>
                        <m:ctrlPr>
                          <a:rPr lang="en-US" i="1">
                            <a:latin typeface="Cambria Math"/>
                          </a:rPr>
                        </m:ctrlPr>
                      </m:accPr>
                      <m:e>
                        <m:sSub>
                          <m:sSubPr>
                            <m:ctrlPr>
                              <a:rPr lang="en-US" i="1">
                                <a:latin typeface="Cambria Math"/>
                              </a:rPr>
                            </m:ctrlPr>
                          </m:sSubPr>
                          <m:e>
                            <m:r>
                              <a:rPr lang="en-US" b="0" i="1" smtClean="0">
                                <a:latin typeface="Cambria Math"/>
                              </a:rPr>
                              <m:t>𝑦</m:t>
                            </m:r>
                          </m:e>
                          <m:sub>
                            <m:r>
                              <a:rPr lang="en-US" i="1">
                                <a:latin typeface="Cambria Math"/>
                              </a:rPr>
                              <m:t>𝑡</m:t>
                            </m:r>
                          </m:sub>
                        </m:sSub>
                      </m:e>
                    </m:acc>
                  </m:oMath>
                </a14:m>
                <a:r>
                  <a:rPr lang="en-US" dirty="0" smtClean="0">
                    <a:latin typeface="Georgia" pitchFamily="18" charset="0"/>
                  </a:rPr>
                  <a:t> are the velocities along the same axes</a:t>
                </a:r>
              </a:p>
            </p:txBody>
          </p:sp>
        </mc:Choice>
        <mc:Fallback xmlns="">
          <p:sp>
            <p:nvSpPr>
              <p:cNvPr id="9" name="TextBox 8"/>
              <p:cNvSpPr txBox="1">
                <a:spLocks noRot="1" noChangeAspect="1" noMove="1" noResize="1" noEditPoints="1" noAdjustHandles="1" noChangeArrowheads="1" noChangeShapeType="1" noTextEdit="1"/>
              </p:cNvSpPr>
              <p:nvPr/>
            </p:nvSpPr>
            <p:spPr>
              <a:xfrm>
                <a:off x="128600" y="1844773"/>
                <a:ext cx="6676443" cy="1945020"/>
              </a:xfrm>
              <a:prstGeom prst="rect">
                <a:avLst/>
              </a:prstGeom>
              <a:blipFill rotWithShape="1">
                <a:blip r:embed="rId5"/>
                <a:stretch>
                  <a:fillRect l="-731" t="-1567" b="-4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11183" y="3789793"/>
                <a:ext cx="8509509" cy="1740156"/>
              </a:xfrm>
              <a:prstGeom prst="rect">
                <a:avLst/>
              </a:prstGeom>
              <a:noFill/>
            </p:spPr>
            <p:txBody>
              <a:bodyPr wrap="none" rtlCol="0">
                <a:spAutoFit/>
              </a:bodyPr>
              <a:lstStyle/>
              <a:p>
                <a:r>
                  <a:rPr lang="en-US" dirty="0" smtClean="0">
                    <a:latin typeface="Georgia" pitchFamily="18" charset="0"/>
                  </a:rPr>
                  <a:t>The state transition equations </a:t>
                </a:r>
                <a:r>
                  <a:rPr lang="en-US" b="1" i="1" dirty="0" smtClean="0">
                    <a:latin typeface="Georgia" pitchFamily="18" charset="0"/>
                  </a:rPr>
                  <a:t>‘f’</a:t>
                </a:r>
                <a:r>
                  <a:rPr lang="en-US" dirty="0" smtClean="0">
                    <a:latin typeface="Georgia" pitchFamily="18" charset="0"/>
                  </a:rPr>
                  <a:t> are given by</a:t>
                </a:r>
              </a:p>
              <a:p>
                <a:r>
                  <a:rPr lang="en-US" b="0" dirty="0" smtClean="0">
                    <a:latin typeface="Georgia" pitchFamily="18" charset="0"/>
                  </a:rPr>
                  <a:t>                           </a:t>
                </a:r>
                <a14:m>
                  <m:oMath xmlns:m="http://schemas.openxmlformats.org/officeDocument/2006/math">
                    <m:r>
                      <a:rPr lang="en-US" b="1" i="1" smtClean="0">
                        <a:latin typeface="Cambria Math"/>
                      </a:rPr>
                      <m:t>𝒇</m:t>
                    </m:r>
                    <m:r>
                      <a:rPr lang="en-US" i="0">
                        <a:latin typeface="Cambria Math"/>
                      </a:rPr>
                      <m:t>= </m:t>
                    </m:r>
                    <m:d>
                      <m:dPr>
                        <m:begChr m:val="["/>
                        <m:endChr m:val="]"/>
                        <m:ctrlPr>
                          <a:rPr lang="en-US" i="1">
                            <a:latin typeface="Cambria Math"/>
                          </a:rPr>
                        </m:ctrlPr>
                      </m:dPr>
                      <m:e>
                        <m:eqArr>
                          <m:eqArrPr>
                            <m:ctrlPr>
                              <a:rPr lang="en-US" i="1">
                                <a:latin typeface="Cambria Math"/>
                              </a:rPr>
                            </m:ctrlPr>
                          </m:eqArrPr>
                          <m:e>
                            <m:sSub>
                              <m:sSubPr>
                                <m:ctrlPr>
                                  <a:rPr lang="en-US" i="1">
                                    <a:latin typeface="Cambria Math"/>
                                  </a:rPr>
                                </m:ctrlPr>
                              </m:sSubPr>
                              <m:e>
                                <m:r>
                                  <m:rPr>
                                    <m:sty m:val="p"/>
                                  </m:rPr>
                                  <a:rPr lang="en-US" i="0">
                                    <a:latin typeface="Cambria Math"/>
                                  </a:rPr>
                                  <m:t>x</m:t>
                                </m:r>
                              </m:e>
                              <m:sub>
                                <m:r>
                                  <m:rPr>
                                    <m:sty m:val="p"/>
                                  </m:rPr>
                                  <a:rPr lang="en-US" i="0">
                                    <a:latin typeface="Cambria Math"/>
                                  </a:rPr>
                                  <m:t>t</m:t>
                                </m:r>
                                <m:r>
                                  <a:rPr lang="en-US" b="0" i="0" smtClean="0">
                                    <a:latin typeface="Cambria Math"/>
                                  </a:rPr>
                                  <m:t>+1</m:t>
                                </m:r>
                              </m:sub>
                            </m:sSub>
                            <m:r>
                              <a:rPr lang="en-US" b="0" i="0" smtClean="0">
                                <a:latin typeface="Cambria Math"/>
                              </a:rPr>
                              <m:t>=</m:t>
                            </m:r>
                            <m:sSub>
                              <m:sSubPr>
                                <m:ctrlPr>
                                  <a:rPr lang="en-US" i="1">
                                    <a:latin typeface="Cambria Math"/>
                                  </a:rPr>
                                </m:ctrlPr>
                              </m:sSubPr>
                              <m:e>
                                <m:r>
                                  <m:rPr>
                                    <m:sty m:val="p"/>
                                  </m:rPr>
                                  <a:rPr lang="en-US" i="0">
                                    <a:latin typeface="Cambria Math"/>
                                  </a:rPr>
                                  <m:t>x</m:t>
                                </m:r>
                              </m:e>
                              <m:sub>
                                <m:r>
                                  <m:rPr>
                                    <m:sty m:val="p"/>
                                  </m:rPr>
                                  <a:rPr lang="en-US" i="0">
                                    <a:latin typeface="Cambria Math"/>
                                  </a:rPr>
                                  <m:t>t</m:t>
                                </m:r>
                              </m:sub>
                            </m:sSub>
                            <m:r>
                              <a:rPr lang="en-US" b="0" i="0" smtClean="0">
                                <a:latin typeface="Cambria Math"/>
                              </a:rPr>
                              <m:t>+</m:t>
                            </m:r>
                            <m:r>
                              <m:rPr>
                                <m:sty m:val="p"/>
                              </m:rPr>
                              <a:rPr lang="en-US" b="0" i="0" smtClean="0">
                                <a:latin typeface="Cambria Math"/>
                              </a:rPr>
                              <m:t>T</m:t>
                            </m:r>
                            <m:acc>
                              <m:accPr>
                                <m:chr m:val="̇"/>
                                <m:ctrlPr>
                                  <a:rPr lang="en-US" i="1">
                                    <a:latin typeface="Cambria Math"/>
                                  </a:rPr>
                                </m:ctrlPr>
                              </m:accPr>
                              <m:e>
                                <m:sSub>
                                  <m:sSubPr>
                                    <m:ctrlPr>
                                      <a:rPr lang="en-US" i="1">
                                        <a:latin typeface="Cambria Math"/>
                                      </a:rPr>
                                    </m:ctrlPr>
                                  </m:sSubPr>
                                  <m:e>
                                    <m:r>
                                      <m:rPr>
                                        <m:sty m:val="p"/>
                                      </m:rPr>
                                      <a:rPr lang="en-US" i="0">
                                        <a:latin typeface="Cambria Math"/>
                                      </a:rPr>
                                      <m:t>x</m:t>
                                    </m:r>
                                  </m:e>
                                  <m:sub>
                                    <m:r>
                                      <m:rPr>
                                        <m:sty m:val="p"/>
                                      </m:rPr>
                                      <a:rPr lang="en-US" i="0">
                                        <a:latin typeface="Cambria Math"/>
                                      </a:rPr>
                                      <m:t>t</m:t>
                                    </m:r>
                                  </m:sub>
                                </m:sSub>
                              </m:e>
                            </m:acc>
                          </m:e>
                          <m:e>
                            <m:sSub>
                              <m:sSubPr>
                                <m:ctrlPr>
                                  <a:rPr lang="en-US" i="1" smtClean="0">
                                    <a:latin typeface="Cambria Math"/>
                                  </a:rPr>
                                </m:ctrlPr>
                              </m:sSubPr>
                              <m:e>
                                <m:acc>
                                  <m:accPr>
                                    <m:chr m:val="̇"/>
                                    <m:ctrlPr>
                                      <a:rPr lang="en-US" b="0" i="1" smtClean="0">
                                        <a:latin typeface="Cambria Math"/>
                                      </a:rPr>
                                    </m:ctrlPr>
                                  </m:accPr>
                                  <m:e>
                                    <m:r>
                                      <m:rPr>
                                        <m:sty m:val="p"/>
                                      </m:rPr>
                                      <a:rPr lang="en-US" b="0" i="0" smtClean="0">
                                        <a:latin typeface="Cambria Math"/>
                                      </a:rPr>
                                      <m:t>x</m:t>
                                    </m:r>
                                  </m:e>
                                </m:acc>
                              </m:e>
                              <m:sub>
                                <m:r>
                                  <m:rPr>
                                    <m:sty m:val="p"/>
                                  </m:rPr>
                                  <a:rPr lang="en-US" b="0" i="0" smtClean="0">
                                    <a:latin typeface="Cambria Math"/>
                                  </a:rPr>
                                  <m:t>t</m:t>
                                </m:r>
                                <m:r>
                                  <a:rPr lang="en-US" b="0" i="0" smtClean="0">
                                    <a:latin typeface="Cambria Math"/>
                                  </a:rPr>
                                  <m:t>+1</m:t>
                                </m:r>
                              </m:sub>
                            </m:sSub>
                            <m:r>
                              <a:rPr lang="en-US" b="0" i="0" smtClean="0">
                                <a:latin typeface="Cambria Math"/>
                              </a:rPr>
                              <m:t>=</m:t>
                            </m:r>
                            <m:sSub>
                              <m:sSubPr>
                                <m:ctrlPr>
                                  <a:rPr lang="en-US" i="1">
                                    <a:latin typeface="Cambria Math"/>
                                  </a:rPr>
                                </m:ctrlPr>
                              </m:sSubPr>
                              <m:e>
                                <m:acc>
                                  <m:accPr>
                                    <m:chr m:val="̇"/>
                                    <m:ctrlPr>
                                      <a:rPr lang="en-US" i="1">
                                        <a:latin typeface="Cambria Math"/>
                                      </a:rPr>
                                    </m:ctrlPr>
                                  </m:accPr>
                                  <m:e>
                                    <m:r>
                                      <m:rPr>
                                        <m:sty m:val="p"/>
                                      </m:rPr>
                                      <a:rPr lang="en-US" i="0">
                                        <a:latin typeface="Cambria Math"/>
                                      </a:rPr>
                                      <m:t>x</m:t>
                                    </m:r>
                                  </m:e>
                                </m:acc>
                              </m:e>
                              <m:sub>
                                <m:r>
                                  <m:rPr>
                                    <m:sty m:val="p"/>
                                  </m:rPr>
                                  <a:rPr lang="en-US" i="0">
                                    <a:latin typeface="Cambria Math"/>
                                  </a:rPr>
                                  <m:t>t</m:t>
                                </m:r>
                              </m:sub>
                            </m:sSub>
                            <m:r>
                              <a:rPr lang="en-US" b="0" i="0" smtClean="0">
                                <a:latin typeface="Cambria Math"/>
                              </a:rPr>
                              <m:t>+</m:t>
                            </m:r>
                            <m:r>
                              <a:rPr lang="en-US" b="0" i="0" smtClean="0">
                                <a:latin typeface="Cambria Math"/>
                                <a:ea typeface="Cambria Math"/>
                              </a:rPr>
                              <m:t>Ɲ(0,</m:t>
                            </m:r>
                            <m:sSub>
                              <m:sSubPr>
                                <m:ctrlPr>
                                  <a:rPr lang="en-US" b="0" i="1" smtClean="0">
                                    <a:latin typeface="Cambria Math"/>
                                    <a:ea typeface="Cambria Math"/>
                                  </a:rPr>
                                </m:ctrlPr>
                              </m:sSubPr>
                              <m:e>
                                <m:r>
                                  <m:rPr>
                                    <m:sty m:val="p"/>
                                  </m:rPr>
                                  <a:rPr lang="en-US" i="0">
                                    <a:latin typeface="Cambria Math"/>
                                    <a:ea typeface="Cambria Math"/>
                                  </a:rPr>
                                  <m:t>σ</m:t>
                                </m:r>
                              </m:e>
                              <m:sub>
                                <m:r>
                                  <a:rPr lang="en-US" b="0" i="1" smtClean="0">
                                    <a:latin typeface="Cambria Math"/>
                                    <a:ea typeface="Cambria Math"/>
                                  </a:rPr>
                                  <m:t>𝑑</m:t>
                                </m:r>
                              </m:sub>
                            </m:sSub>
                            <m:r>
                              <a:rPr lang="en-US" b="0" i="0" smtClean="0">
                                <a:latin typeface="Cambria Math"/>
                                <a:ea typeface="Cambria Math"/>
                              </a:rPr>
                              <m:t>)</m:t>
                            </m:r>
                          </m:e>
                          <m:e>
                            <m:sSub>
                              <m:sSubPr>
                                <m:ctrlPr>
                                  <a:rPr lang="en-US" i="1">
                                    <a:latin typeface="Cambria Math"/>
                                  </a:rPr>
                                </m:ctrlPr>
                              </m:sSubPr>
                              <m:e>
                                <m:r>
                                  <m:rPr>
                                    <m:sty m:val="p"/>
                                  </m:rPr>
                                  <a:rPr lang="en-US" b="0" i="0" smtClean="0">
                                    <a:latin typeface="Cambria Math"/>
                                  </a:rPr>
                                  <m:t>y</m:t>
                                </m:r>
                              </m:e>
                              <m:sub>
                                <m:r>
                                  <m:rPr>
                                    <m:sty m:val="p"/>
                                  </m:rPr>
                                  <a:rPr lang="en-US" i="0">
                                    <a:latin typeface="Cambria Math"/>
                                  </a:rPr>
                                  <m:t>t</m:t>
                                </m:r>
                                <m:r>
                                  <a:rPr lang="en-US" i="0">
                                    <a:latin typeface="Cambria Math"/>
                                  </a:rPr>
                                  <m:t>+1</m:t>
                                </m:r>
                              </m:sub>
                            </m:sSub>
                            <m:r>
                              <a:rPr lang="en-US" i="0">
                                <a:latin typeface="Cambria Math"/>
                              </a:rPr>
                              <m:t>=</m:t>
                            </m:r>
                            <m:sSub>
                              <m:sSubPr>
                                <m:ctrlPr>
                                  <a:rPr lang="en-US" i="1">
                                    <a:latin typeface="Cambria Math"/>
                                  </a:rPr>
                                </m:ctrlPr>
                              </m:sSubPr>
                              <m:e>
                                <m:r>
                                  <m:rPr>
                                    <m:sty m:val="p"/>
                                  </m:rPr>
                                  <a:rPr lang="en-US" b="0" i="0" smtClean="0">
                                    <a:latin typeface="Cambria Math"/>
                                  </a:rPr>
                                  <m:t>y</m:t>
                                </m:r>
                              </m:e>
                              <m:sub>
                                <m:r>
                                  <m:rPr>
                                    <m:sty m:val="p"/>
                                  </m:rPr>
                                  <a:rPr lang="en-US" i="0">
                                    <a:latin typeface="Cambria Math"/>
                                  </a:rPr>
                                  <m:t>t</m:t>
                                </m:r>
                              </m:sub>
                            </m:sSub>
                            <m:r>
                              <a:rPr lang="en-US" i="0">
                                <a:latin typeface="Cambria Math"/>
                              </a:rPr>
                              <m:t>+</m:t>
                            </m:r>
                            <m:r>
                              <m:rPr>
                                <m:sty m:val="p"/>
                              </m:rPr>
                              <a:rPr lang="en-US" i="0">
                                <a:latin typeface="Cambria Math"/>
                              </a:rPr>
                              <m:t>T</m:t>
                            </m:r>
                            <m:acc>
                              <m:accPr>
                                <m:chr m:val="̇"/>
                                <m:ctrlPr>
                                  <a:rPr lang="en-US" i="1">
                                    <a:latin typeface="Cambria Math"/>
                                  </a:rPr>
                                </m:ctrlPr>
                              </m:accPr>
                              <m:e>
                                <m:sSub>
                                  <m:sSubPr>
                                    <m:ctrlPr>
                                      <a:rPr lang="en-US" i="1" smtClean="0">
                                        <a:latin typeface="Cambria Math"/>
                                      </a:rPr>
                                    </m:ctrlPr>
                                  </m:sSubPr>
                                  <m:e>
                                    <m:r>
                                      <m:rPr>
                                        <m:sty m:val="p"/>
                                      </m:rPr>
                                      <a:rPr lang="en-US" b="0" i="0" smtClean="0">
                                        <a:latin typeface="Cambria Math"/>
                                      </a:rPr>
                                      <m:t>y</m:t>
                                    </m:r>
                                  </m:e>
                                  <m:sub>
                                    <m:r>
                                      <m:rPr>
                                        <m:sty m:val="p"/>
                                      </m:rPr>
                                      <a:rPr lang="en-US" i="0">
                                        <a:latin typeface="Cambria Math"/>
                                      </a:rPr>
                                      <m:t>t</m:t>
                                    </m:r>
                                  </m:sub>
                                </m:sSub>
                              </m:e>
                            </m:acc>
                          </m:e>
                          <m:e>
                            <m:sSub>
                              <m:sSubPr>
                                <m:ctrlPr>
                                  <a:rPr lang="en-US" i="1">
                                    <a:latin typeface="Cambria Math"/>
                                  </a:rPr>
                                </m:ctrlPr>
                              </m:sSubPr>
                              <m:e>
                                <m:acc>
                                  <m:accPr>
                                    <m:chr m:val="̇"/>
                                    <m:ctrlPr>
                                      <a:rPr lang="en-US" i="1">
                                        <a:latin typeface="Cambria Math"/>
                                      </a:rPr>
                                    </m:ctrlPr>
                                  </m:accPr>
                                  <m:e>
                                    <m:r>
                                      <m:rPr>
                                        <m:sty m:val="p"/>
                                      </m:rPr>
                                      <a:rPr lang="en-US" b="0" i="0" smtClean="0">
                                        <a:latin typeface="Cambria Math"/>
                                      </a:rPr>
                                      <m:t>y</m:t>
                                    </m:r>
                                  </m:e>
                                </m:acc>
                              </m:e>
                              <m:sub>
                                <m:r>
                                  <m:rPr>
                                    <m:sty m:val="p"/>
                                  </m:rPr>
                                  <a:rPr lang="en-US" i="0">
                                    <a:latin typeface="Cambria Math"/>
                                  </a:rPr>
                                  <m:t>t</m:t>
                                </m:r>
                                <m:r>
                                  <a:rPr lang="en-US" i="0">
                                    <a:latin typeface="Cambria Math"/>
                                  </a:rPr>
                                  <m:t>+1</m:t>
                                </m:r>
                              </m:sub>
                            </m:sSub>
                            <m:r>
                              <a:rPr lang="en-US" i="0">
                                <a:latin typeface="Cambria Math"/>
                              </a:rPr>
                              <m:t>=</m:t>
                            </m:r>
                            <m:sSub>
                              <m:sSubPr>
                                <m:ctrlPr>
                                  <a:rPr lang="en-US" i="1">
                                    <a:latin typeface="Cambria Math"/>
                                  </a:rPr>
                                </m:ctrlPr>
                              </m:sSubPr>
                              <m:e>
                                <m:acc>
                                  <m:accPr>
                                    <m:chr m:val="̇"/>
                                    <m:ctrlPr>
                                      <a:rPr lang="en-US" i="1">
                                        <a:latin typeface="Cambria Math"/>
                                      </a:rPr>
                                    </m:ctrlPr>
                                  </m:accPr>
                                  <m:e>
                                    <m:r>
                                      <m:rPr>
                                        <m:sty m:val="p"/>
                                      </m:rPr>
                                      <a:rPr lang="en-US" b="0" i="0" smtClean="0">
                                        <a:latin typeface="Cambria Math"/>
                                      </a:rPr>
                                      <m:t>y</m:t>
                                    </m:r>
                                  </m:e>
                                </m:acc>
                              </m:e>
                              <m:sub>
                                <m:r>
                                  <m:rPr>
                                    <m:sty m:val="p"/>
                                  </m:rPr>
                                  <a:rPr lang="en-US" i="0">
                                    <a:latin typeface="Cambria Math"/>
                                  </a:rPr>
                                  <m:t>t</m:t>
                                </m:r>
                              </m:sub>
                            </m:sSub>
                            <m:r>
                              <a:rPr lang="en-US" i="0">
                                <a:latin typeface="Cambria Math"/>
                              </a:rPr>
                              <m:t>+</m:t>
                            </m:r>
                            <m:r>
                              <a:rPr lang="en-US" i="0">
                                <a:latin typeface="Cambria Math"/>
                                <a:ea typeface="Cambria Math"/>
                              </a:rPr>
                              <m:t>Ɲ(0,</m:t>
                            </m:r>
                            <m:sSub>
                              <m:sSubPr>
                                <m:ctrlPr>
                                  <a:rPr lang="en-US" i="1">
                                    <a:latin typeface="Cambria Math"/>
                                    <a:ea typeface="Cambria Math"/>
                                  </a:rPr>
                                </m:ctrlPr>
                              </m:sSubPr>
                              <m:e>
                                <m:r>
                                  <m:rPr>
                                    <m:sty m:val="p"/>
                                  </m:rPr>
                                  <a:rPr lang="en-US" i="0">
                                    <a:latin typeface="Cambria Math"/>
                                    <a:ea typeface="Cambria Math"/>
                                  </a:rPr>
                                  <m:t>σ</m:t>
                                </m:r>
                              </m:e>
                              <m:sub>
                                <m:r>
                                  <a:rPr lang="en-US" b="0" i="1" smtClean="0">
                                    <a:latin typeface="Cambria Math"/>
                                    <a:ea typeface="Cambria Math"/>
                                  </a:rPr>
                                  <m:t>𝑑</m:t>
                                </m:r>
                              </m:sub>
                            </m:sSub>
                            <m:r>
                              <a:rPr lang="en-US" i="0">
                                <a:latin typeface="Cambria Math"/>
                                <a:ea typeface="Cambria Math"/>
                              </a:rPr>
                              <m:t>)</m:t>
                            </m:r>
                          </m:e>
                        </m:eqArr>
                      </m:e>
                    </m:d>
                  </m:oMath>
                </a14:m>
                <a:r>
                  <a:rPr lang="en-US" dirty="0" smtClean="0">
                    <a:latin typeface="Georgia" pitchFamily="18" charset="0"/>
                  </a:rPr>
                  <a:t>                                   </a:t>
                </a:r>
              </a:p>
              <a:p>
                <a:r>
                  <a:rPr lang="en-US" dirty="0" smtClean="0">
                    <a:latin typeface="Georgia" pitchFamily="18" charset="0"/>
                  </a:rPr>
                  <a:t>where, </a:t>
                </a:r>
                <a14:m>
                  <m:oMath xmlns:m="http://schemas.openxmlformats.org/officeDocument/2006/math">
                    <m:r>
                      <a:rPr lang="en-US">
                        <a:latin typeface="Cambria Math"/>
                        <a:ea typeface="Cambria Math"/>
                      </a:rPr>
                      <m:t>Ɲ(0,</m:t>
                    </m:r>
                    <m:sSub>
                      <m:sSubPr>
                        <m:ctrlPr>
                          <a:rPr lang="en-US" i="1">
                            <a:latin typeface="Cambria Math"/>
                            <a:ea typeface="Cambria Math"/>
                          </a:rPr>
                        </m:ctrlPr>
                      </m:sSubPr>
                      <m:e>
                        <m:r>
                          <m:rPr>
                            <m:sty m:val="p"/>
                          </m:rPr>
                          <a:rPr lang="en-US">
                            <a:latin typeface="Cambria Math"/>
                            <a:ea typeface="Cambria Math"/>
                          </a:rPr>
                          <m:t>σ</m:t>
                        </m:r>
                      </m:e>
                      <m:sub>
                        <m:r>
                          <a:rPr lang="en-US" i="1">
                            <a:latin typeface="Cambria Math"/>
                            <a:ea typeface="Cambria Math"/>
                          </a:rPr>
                          <m:t>𝑑</m:t>
                        </m:r>
                      </m:sub>
                    </m:sSub>
                    <m:r>
                      <a:rPr lang="en-US" b="0" i="1" smtClean="0">
                        <a:latin typeface="Cambria Math"/>
                        <a:ea typeface="Cambria Math"/>
                      </a:rPr>
                      <m:t>)</m:t>
                    </m:r>
                  </m:oMath>
                </a14:m>
                <a:r>
                  <a:rPr lang="en-US" dirty="0" smtClean="0">
                    <a:latin typeface="Georgia" pitchFamily="18" charset="0"/>
                  </a:rPr>
                  <a:t> is a continuous zero-mean Gaussian dynamic noise in the system</a:t>
                </a:r>
                <a:endParaRPr lang="en-US" dirty="0">
                  <a:latin typeface="Georgia"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11183" y="3789793"/>
                <a:ext cx="8509509" cy="1740156"/>
              </a:xfrm>
              <a:prstGeom prst="rect">
                <a:avLst/>
              </a:prstGeom>
              <a:blipFill rotWithShape="1">
                <a:blip r:embed="rId6"/>
                <a:stretch>
                  <a:fillRect l="-573" t="-1754" b="-4912"/>
                </a:stretch>
              </a:blipFill>
            </p:spPr>
            <p:txBody>
              <a:bodyPr/>
              <a:lstStyle/>
              <a:p>
                <a:r>
                  <a:rPr lang="en-US">
                    <a:noFill/>
                  </a:rPr>
                  <a:t> </a:t>
                </a:r>
              </a:p>
            </p:txBody>
          </p:sp>
        </mc:Fallback>
      </mc:AlternateContent>
      <p:sp>
        <p:nvSpPr>
          <p:cNvPr id="11" name="TextBox 10"/>
          <p:cNvSpPr txBox="1"/>
          <p:nvPr/>
        </p:nvSpPr>
        <p:spPr>
          <a:xfrm>
            <a:off x="128600" y="5578573"/>
            <a:ext cx="7663339" cy="369332"/>
          </a:xfrm>
          <a:prstGeom prst="rect">
            <a:avLst/>
          </a:prstGeom>
          <a:noFill/>
        </p:spPr>
        <p:txBody>
          <a:bodyPr wrap="square" rtlCol="0">
            <a:spAutoFit/>
          </a:bodyPr>
          <a:lstStyle/>
          <a:p>
            <a:r>
              <a:rPr lang="en-US" dirty="0" smtClean="0">
                <a:latin typeface="Georgia" pitchFamily="18" charset="0"/>
              </a:rPr>
              <a:t>Player given 10 attempts to hit a ball from the same location</a:t>
            </a:r>
          </a:p>
        </p:txBody>
      </p:sp>
      <p:sp>
        <p:nvSpPr>
          <p:cNvPr id="12" name="TextBox 11"/>
          <p:cNvSpPr txBox="1"/>
          <p:nvPr/>
        </p:nvSpPr>
        <p:spPr>
          <a:xfrm>
            <a:off x="128599" y="5999042"/>
            <a:ext cx="7663339" cy="646331"/>
          </a:xfrm>
          <a:prstGeom prst="rect">
            <a:avLst/>
          </a:prstGeom>
          <a:noFill/>
        </p:spPr>
        <p:txBody>
          <a:bodyPr wrap="square" rtlCol="0">
            <a:spAutoFit/>
          </a:bodyPr>
          <a:lstStyle/>
          <a:p>
            <a:r>
              <a:rPr lang="en-US" dirty="0" smtClean="0">
                <a:latin typeface="Georgia" pitchFamily="18" charset="0"/>
              </a:rPr>
              <a:t>Assuming the player to be good, the probabilities of the ball ending up in the “green” are higher than in the trees or sand trap</a:t>
            </a:r>
          </a:p>
        </p:txBody>
      </p:sp>
    </p:spTree>
    <p:extLst>
      <p:ext uri="{BB962C8B-B14F-4D97-AF65-F5344CB8AC3E}">
        <p14:creationId xmlns:p14="http://schemas.microsoft.com/office/powerpoint/2010/main" val="227030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5334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381000"/>
            <a:ext cx="9144000" cy="1066800"/>
          </a:xfrm>
        </p:spPr>
        <p:txBody>
          <a:bodyPr>
            <a:noAutofit/>
          </a:bodyPr>
          <a:lstStyle/>
          <a:p>
            <a:r>
              <a:rPr lang="en-US" sz="3600" b="1" dirty="0" smtClean="0">
                <a:latin typeface="Georgia" pitchFamily="18" charset="0"/>
                <a:ea typeface="ＭＳ Ｐゴシック" charset="-128"/>
                <a:cs typeface="Arial" pitchFamily="34" charset="0"/>
              </a:rPr>
              <a:t>Particle filtering and golf</a:t>
            </a:r>
          </a:p>
        </p:txBody>
      </p:sp>
      <p:sp>
        <p:nvSpPr>
          <p:cNvPr id="9" name="TextBox 8"/>
          <p:cNvSpPr txBox="1"/>
          <p:nvPr/>
        </p:nvSpPr>
        <p:spPr>
          <a:xfrm>
            <a:off x="229157" y="2456766"/>
            <a:ext cx="5383517" cy="646331"/>
          </a:xfrm>
          <a:prstGeom prst="rect">
            <a:avLst/>
          </a:prstGeom>
          <a:noFill/>
        </p:spPr>
        <p:txBody>
          <a:bodyPr wrap="square" rtlCol="0">
            <a:spAutoFit/>
          </a:bodyPr>
          <a:lstStyle/>
          <a:p>
            <a:r>
              <a:rPr lang="en-US" dirty="0" smtClean="0">
                <a:latin typeface="Georgia" pitchFamily="18" charset="0"/>
              </a:rPr>
              <a:t>Given a measurement, what’s the probable location of the ball?</a:t>
            </a:r>
          </a:p>
        </p:txBody>
      </p:sp>
      <mc:AlternateContent xmlns:mc="http://schemas.openxmlformats.org/markup-compatibility/2006" xmlns:a14="http://schemas.microsoft.com/office/drawing/2010/main">
        <mc:Choice Requires="a14">
          <p:sp>
            <p:nvSpPr>
              <p:cNvPr id="2" name="TextBox 1"/>
              <p:cNvSpPr txBox="1"/>
              <p:nvPr/>
            </p:nvSpPr>
            <p:spPr>
              <a:xfrm>
                <a:off x="255283" y="3103097"/>
                <a:ext cx="4550220" cy="677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𝑝</m:t>
                      </m:r>
                      <m:d>
                        <m:dPr>
                          <m:ctrlPr>
                            <a:rPr lang="en-US" b="0" i="1" smtClean="0">
                              <a:latin typeface="Cambria Math"/>
                            </a:rPr>
                          </m:ctrlPr>
                        </m:dPr>
                        <m:e>
                          <m:sSub>
                            <m:sSubPr>
                              <m:ctrlPr>
                                <a:rPr lang="en-US" b="0" i="1" smtClean="0">
                                  <a:latin typeface="Cambria Math"/>
                                </a:rPr>
                              </m:ctrlPr>
                            </m:sSubPr>
                            <m:e>
                              <m:r>
                                <a:rPr lang="en-US" b="0" i="1" smtClean="0">
                                  <a:latin typeface="Cambria Math"/>
                                </a:rPr>
                                <m:t>𝑥</m:t>
                              </m:r>
                            </m:e>
                            <m:sub>
                              <m:r>
                                <a:rPr lang="en-US" b="0" i="1" smtClean="0">
                                  <a:latin typeface="Cambria Math"/>
                                </a:rPr>
                                <m:t>𝑡</m:t>
                              </m:r>
                            </m:sub>
                          </m:sSub>
                        </m:e>
                        <m:e>
                          <m:sSub>
                            <m:sSubPr>
                              <m:ctrlPr>
                                <a:rPr lang="en-US" b="0" i="1" smtClean="0">
                                  <a:latin typeface="Cambria Math"/>
                                </a:rPr>
                              </m:ctrlPr>
                            </m:sSubPr>
                            <m:e>
                              <m:r>
                                <a:rPr lang="en-US" b="0" i="1" smtClean="0">
                                  <a:latin typeface="Cambria Math"/>
                                </a:rPr>
                                <m:t>𝑦</m:t>
                              </m:r>
                            </m:e>
                            <m:sub>
                              <m:r>
                                <a:rPr lang="en-US" b="0" i="1" smtClean="0">
                                  <a:latin typeface="Cambria Math"/>
                                </a:rPr>
                                <m:t>𝑡</m:t>
                              </m:r>
                            </m:sub>
                          </m:sSub>
                        </m:e>
                      </m:d>
                      <m:r>
                        <a:rPr lang="en-US" b="0" i="1" smtClean="0">
                          <a:latin typeface="Cambria Math"/>
                        </a:rPr>
                        <m:t>= </m:t>
                      </m:r>
                      <m:f>
                        <m:fPr>
                          <m:ctrlPr>
                            <a:rPr lang="en-US" i="1" smtClean="0">
                              <a:latin typeface="Cambria Math"/>
                            </a:rPr>
                          </m:ctrlPr>
                        </m:fPr>
                        <m:num>
                          <m:r>
                            <a:rPr lang="en-US" i="1">
                              <a:latin typeface="Cambria Math"/>
                            </a:rPr>
                            <m:t>𝑝</m:t>
                          </m:r>
                          <m:d>
                            <m:dPr>
                              <m:ctrlPr>
                                <a:rPr lang="en-US" i="1">
                                  <a:latin typeface="Cambria Math"/>
                                </a:rPr>
                              </m:ctrlPr>
                            </m:dPr>
                            <m:e>
                              <m:sSub>
                                <m:sSubPr>
                                  <m:ctrlPr>
                                    <a:rPr lang="en-US" i="1">
                                      <a:latin typeface="Cambria Math"/>
                                    </a:rPr>
                                  </m:ctrlPr>
                                </m:sSubPr>
                                <m:e>
                                  <m:r>
                                    <a:rPr lang="en-US" b="0" i="1" smtClean="0">
                                      <a:latin typeface="Cambria Math"/>
                                    </a:rPr>
                                    <m:t>𝑥</m:t>
                                  </m:r>
                                </m:e>
                                <m:sub>
                                  <m:r>
                                    <a:rPr lang="en-US" b="0" i="1" smtClean="0">
                                      <a:latin typeface="Cambria Math"/>
                                    </a:rPr>
                                    <m:t>𝑡</m:t>
                                  </m:r>
                                </m:sub>
                              </m:sSub>
                            </m:e>
                            <m:e>
                              <m:sSub>
                                <m:sSubPr>
                                  <m:ctrlPr>
                                    <a:rPr lang="en-US" i="1">
                                      <a:latin typeface="Cambria Math"/>
                                    </a:rPr>
                                  </m:ctrlPr>
                                </m:sSubPr>
                                <m:e>
                                  <m:r>
                                    <a:rPr lang="en-US" b="0" i="1" smtClean="0">
                                      <a:latin typeface="Cambria Math"/>
                                    </a:rPr>
                                    <m:t>𝑥</m:t>
                                  </m:r>
                                </m:e>
                                <m:sub>
                                  <m:r>
                                    <a:rPr lang="en-US" b="0" i="1" smtClean="0">
                                      <a:latin typeface="Cambria Math"/>
                                    </a:rPr>
                                    <m:t>𝑡</m:t>
                                  </m:r>
                                  <m:r>
                                    <a:rPr lang="en-US" b="0" i="1" smtClean="0">
                                      <a:latin typeface="Cambria Math"/>
                                    </a:rPr>
                                    <m:t>−1</m:t>
                                  </m:r>
                                </m:sub>
                              </m:sSub>
                            </m:e>
                          </m:d>
                          <m:r>
                            <a:rPr lang="en-US" i="1">
                              <a:latin typeface="Cambria Math"/>
                            </a:rPr>
                            <m:t>𝑝</m:t>
                          </m:r>
                          <m:d>
                            <m:dPr>
                              <m:ctrlPr>
                                <a:rPr lang="en-US" i="1">
                                  <a:latin typeface="Cambria Math"/>
                                </a:rPr>
                              </m:ctrlPr>
                            </m:dPr>
                            <m:e>
                              <m:sSub>
                                <m:sSubPr>
                                  <m:ctrlPr>
                                    <a:rPr lang="en-US" i="1">
                                      <a:latin typeface="Cambria Math"/>
                                    </a:rPr>
                                  </m:ctrlPr>
                                </m:sSubPr>
                                <m:e>
                                  <m:r>
                                    <a:rPr lang="en-US" b="0" i="1" smtClean="0">
                                      <a:latin typeface="Cambria Math"/>
                                    </a:rPr>
                                    <m:t>𝑦</m:t>
                                  </m:r>
                                </m:e>
                                <m:sub>
                                  <m:r>
                                    <a:rPr lang="en-US" b="0" i="1" smtClean="0">
                                      <a:latin typeface="Cambria Math"/>
                                    </a:rPr>
                                    <m:t>𝑡</m:t>
                                  </m:r>
                                </m:sub>
                              </m:sSub>
                            </m:e>
                            <m:e>
                              <m:sSub>
                                <m:sSubPr>
                                  <m:ctrlPr>
                                    <a:rPr lang="en-US" i="1">
                                      <a:latin typeface="Cambria Math"/>
                                    </a:rPr>
                                  </m:ctrlPr>
                                </m:sSubPr>
                                <m:e>
                                  <m:r>
                                    <a:rPr lang="en-US" b="0" i="1" smtClean="0">
                                      <a:latin typeface="Cambria Math"/>
                                    </a:rPr>
                                    <m:t>𝑥</m:t>
                                  </m:r>
                                </m:e>
                                <m:sub>
                                  <m:r>
                                    <a:rPr lang="en-US" b="0" i="1" smtClean="0">
                                      <a:latin typeface="Cambria Math"/>
                                    </a:rPr>
                                    <m:t>𝑡</m:t>
                                  </m:r>
                                </m:sub>
                              </m:sSub>
                            </m:e>
                          </m:d>
                        </m:num>
                        <m:den>
                          <m:r>
                            <a:rPr lang="en-US" i="1">
                              <a:latin typeface="Cambria Math"/>
                            </a:rPr>
                            <m:t>𝑝</m:t>
                          </m:r>
                          <m:d>
                            <m:dPr>
                              <m:ctrlPr>
                                <a:rPr lang="en-US" i="1">
                                  <a:latin typeface="Cambria Math"/>
                                </a:rPr>
                              </m:ctrlPr>
                            </m:dPr>
                            <m:e>
                              <m:sSub>
                                <m:sSubPr>
                                  <m:ctrlPr>
                                    <a:rPr lang="en-US" i="1">
                                      <a:latin typeface="Cambria Math"/>
                                    </a:rPr>
                                  </m:ctrlPr>
                                </m:sSubPr>
                                <m:e>
                                  <m:r>
                                    <a:rPr lang="en-US" b="0" i="1" smtClean="0">
                                      <a:latin typeface="Cambria Math"/>
                                    </a:rPr>
                                    <m:t>𝑦</m:t>
                                  </m:r>
                                </m:e>
                                <m:sub>
                                  <m:r>
                                    <a:rPr lang="en-US" b="0" i="1" smtClean="0">
                                      <a:latin typeface="Cambria Math"/>
                                    </a:rPr>
                                    <m:t>𝑡</m:t>
                                  </m:r>
                                </m:sub>
                              </m:sSub>
                            </m:e>
                            <m:e>
                              <m:sSub>
                                <m:sSubPr>
                                  <m:ctrlPr>
                                    <a:rPr lang="en-US" i="1">
                                      <a:latin typeface="Cambria Math"/>
                                    </a:rPr>
                                  </m:ctrlPr>
                                </m:sSubPr>
                                <m:e>
                                  <m:r>
                                    <a:rPr lang="en-US" b="0" i="1" smtClean="0">
                                      <a:latin typeface="Cambria Math"/>
                                    </a:rPr>
                                    <m:t>𝑦</m:t>
                                  </m:r>
                                </m:e>
                                <m:sub>
                                  <m:r>
                                    <a:rPr lang="en-US" b="0" i="1" smtClean="0">
                                      <a:latin typeface="Cambria Math"/>
                                    </a:rPr>
                                    <m:t>𝑡</m:t>
                                  </m:r>
                                  <m:r>
                                    <a:rPr lang="en-US" b="0" i="1" smtClean="0">
                                      <a:latin typeface="Cambria Math"/>
                                    </a:rPr>
                                    <m:t>−1</m:t>
                                  </m:r>
                                </m:sub>
                              </m:sSub>
                            </m:e>
                          </m:d>
                        </m:den>
                      </m:f>
                      <m:r>
                        <a:rPr lang="en-US" i="1">
                          <a:latin typeface="Cambria Math"/>
                        </a:rPr>
                        <m:t>𝑝</m:t>
                      </m:r>
                      <m:d>
                        <m:dPr>
                          <m:ctrlPr>
                            <a:rPr lang="en-US" i="1">
                              <a:latin typeface="Cambria Math"/>
                            </a:rPr>
                          </m:ctrlPr>
                        </m:dPr>
                        <m:e>
                          <m:sSub>
                            <m:sSubPr>
                              <m:ctrlPr>
                                <a:rPr lang="en-US" i="1">
                                  <a:latin typeface="Cambria Math"/>
                                </a:rPr>
                              </m:ctrlPr>
                            </m:sSubPr>
                            <m:e>
                              <m:r>
                                <a:rPr lang="en-US" b="0" i="1" smtClean="0">
                                  <a:latin typeface="Cambria Math"/>
                                </a:rPr>
                                <m:t>𝑥</m:t>
                              </m:r>
                            </m:e>
                            <m:sub>
                              <m:r>
                                <a:rPr lang="en-US" b="0" i="1" smtClean="0">
                                  <a:latin typeface="Cambria Math"/>
                                </a:rPr>
                                <m:t>𝑡</m:t>
                              </m:r>
                              <m:r>
                                <a:rPr lang="en-US" b="0" i="1" smtClean="0">
                                  <a:latin typeface="Cambria Math"/>
                                </a:rPr>
                                <m:t>−1</m:t>
                              </m:r>
                            </m:sub>
                          </m:sSub>
                        </m:e>
                        <m:e>
                          <m:sSub>
                            <m:sSubPr>
                              <m:ctrlPr>
                                <a:rPr lang="en-US" i="1">
                                  <a:latin typeface="Cambria Math"/>
                                </a:rPr>
                              </m:ctrlPr>
                            </m:sSubPr>
                            <m:e>
                              <m:r>
                                <a:rPr lang="en-US" b="0" i="1" smtClean="0">
                                  <a:latin typeface="Cambria Math"/>
                                </a:rPr>
                                <m:t>𝑦</m:t>
                              </m:r>
                            </m:e>
                            <m:sub>
                              <m:r>
                                <a:rPr lang="en-US" b="0" i="1" smtClean="0">
                                  <a:latin typeface="Cambria Math"/>
                                </a:rPr>
                                <m:t>𝑡</m:t>
                              </m:r>
                              <m:r>
                                <a:rPr lang="en-US" b="0" i="1" smtClean="0">
                                  <a:latin typeface="Cambria Math"/>
                                </a:rPr>
                                <m:t>−1</m:t>
                              </m:r>
                            </m:sub>
                          </m:sSub>
                        </m:e>
                      </m:d>
                    </m:oMath>
                  </m:oMathPara>
                </a14:m>
                <a:endParaRPr lang="en-US" dirty="0">
                  <a:latin typeface="Georgia"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55283" y="3103097"/>
                <a:ext cx="4550220" cy="677173"/>
              </a:xfrm>
              <a:prstGeom prst="rect">
                <a:avLst/>
              </a:prstGeom>
              <a:blipFill rotWithShape="1">
                <a:blip r:embed="rId4"/>
                <a:stretch>
                  <a:fillRect/>
                </a:stretch>
              </a:blipFill>
            </p:spPr>
            <p:txBody>
              <a:bodyPr/>
              <a:lstStyle/>
              <a:p>
                <a:r>
                  <a:rPr lang="en-US">
                    <a:noFill/>
                  </a:rPr>
                  <a:t> </a:t>
                </a:r>
              </a:p>
            </p:txBody>
          </p:sp>
        </mc:Fallback>
      </mc:AlternateContent>
      <p:pic>
        <p:nvPicPr>
          <p:cNvPr id="1026" name="Picture 2" descr="F:\Research\Publications\Thesis\salilb_Thesis\Proposal\Paper\GolfcoursewClu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3702" y="1676400"/>
            <a:ext cx="3334098" cy="4495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6094" y="1752600"/>
            <a:ext cx="5396580" cy="646331"/>
          </a:xfrm>
          <a:prstGeom prst="rect">
            <a:avLst/>
          </a:prstGeom>
          <a:noFill/>
        </p:spPr>
        <p:txBody>
          <a:bodyPr wrap="square" rtlCol="0">
            <a:spAutoFit/>
          </a:bodyPr>
          <a:lstStyle/>
          <a:p>
            <a:r>
              <a:rPr lang="en-US" dirty="0" smtClean="0">
                <a:latin typeface="Georgia" pitchFamily="18" charset="0"/>
              </a:rPr>
              <a:t>Observation noise due to partial occlusion, distance of ball from club, other factors</a:t>
            </a:r>
          </a:p>
        </p:txBody>
      </p:sp>
      <mc:AlternateContent xmlns:mc="http://schemas.openxmlformats.org/markup-compatibility/2006" xmlns:a14="http://schemas.microsoft.com/office/drawing/2010/main">
        <mc:Choice Requires="a14">
          <p:sp>
            <p:nvSpPr>
              <p:cNvPr id="16" name="TextBox 15"/>
              <p:cNvSpPr txBox="1"/>
              <p:nvPr/>
            </p:nvSpPr>
            <p:spPr>
              <a:xfrm>
                <a:off x="233362" y="5047566"/>
                <a:ext cx="5405438" cy="746038"/>
              </a:xfrm>
              <a:prstGeom prst="rect">
                <a:avLst/>
              </a:prstGeom>
              <a:noFill/>
            </p:spPr>
            <p:txBody>
              <a:bodyPr wrap="square" rtlCol="0">
                <a:spAutoFit/>
              </a:bodyPr>
              <a:lstStyle/>
              <a:p>
                <a:r>
                  <a:rPr lang="en-US" sz="2000" dirty="0" smtClean="0">
                    <a:latin typeface="Georgia" pitchFamily="18" charset="0"/>
                  </a:rPr>
                  <a:t>Mathematically we can denote the set of </a:t>
                </a:r>
              </a:p>
              <a:p>
                <a:r>
                  <a:rPr lang="en-US" sz="2000" dirty="0" smtClean="0">
                    <a:latin typeface="Georgia" pitchFamily="18" charset="0"/>
                  </a:rPr>
                  <a:t>particles as, </a:t>
                </a:r>
                <a14:m>
                  <m:oMath xmlns:m="http://schemas.openxmlformats.org/officeDocument/2006/math">
                    <m:r>
                      <a:rPr lang="en-US" sz="2000" i="1">
                        <a:latin typeface="Cambria Math"/>
                        <a:ea typeface="Cambria Math"/>
                      </a:rPr>
                      <m:t>𝜒</m:t>
                    </m:r>
                    <m:r>
                      <a:rPr lang="en-US" sz="2000" i="1">
                        <a:latin typeface="Cambria Math"/>
                        <a:ea typeface="Cambria Math"/>
                      </a:rPr>
                      <m:t>= </m:t>
                    </m:r>
                    <m:d>
                      <m:dPr>
                        <m:begChr m:val="{"/>
                        <m:endChr m:val="}"/>
                        <m:ctrlPr>
                          <a:rPr lang="en-US" sz="2000" i="1">
                            <a:latin typeface="Cambria Math"/>
                            <a:ea typeface="Cambria Math"/>
                          </a:rPr>
                        </m:ctrlPr>
                      </m:dPr>
                      <m:e>
                        <m:sSubSup>
                          <m:sSubSupPr>
                            <m:ctrlPr>
                              <a:rPr lang="en-US" sz="2000" i="1">
                                <a:latin typeface="Cambria Math"/>
                              </a:rPr>
                            </m:ctrlPr>
                          </m:sSubSupPr>
                          <m:e>
                            <m:r>
                              <a:rPr lang="en-US" sz="2000" i="1">
                                <a:latin typeface="Cambria Math"/>
                              </a:rPr>
                              <m:t>𝑋</m:t>
                            </m:r>
                          </m:e>
                          <m:sub>
                            <m:r>
                              <a:rPr lang="en-US" sz="2000" i="1">
                                <a:latin typeface="Cambria Math"/>
                              </a:rPr>
                              <m:t>𝑡</m:t>
                            </m:r>
                          </m:sub>
                          <m:sup>
                            <m:r>
                              <a:rPr lang="en-US" sz="2000" i="1">
                                <a:latin typeface="Cambria Math"/>
                              </a:rPr>
                              <m:t>𝑘</m:t>
                            </m:r>
                          </m:sup>
                        </m:sSubSup>
                        <m:r>
                          <a:rPr lang="en-US" sz="2000" i="1">
                            <a:latin typeface="Cambria Math"/>
                          </a:rPr>
                          <m:t>,</m:t>
                        </m:r>
                        <m:sSubSup>
                          <m:sSubSupPr>
                            <m:ctrlPr>
                              <a:rPr lang="en-US" sz="2000" i="1">
                                <a:latin typeface="Cambria Math"/>
                              </a:rPr>
                            </m:ctrlPr>
                          </m:sSubSupPr>
                          <m:e>
                            <m:r>
                              <a:rPr lang="en-US" sz="2000" i="1">
                                <a:latin typeface="Cambria Math"/>
                              </a:rPr>
                              <m:t>𝑤</m:t>
                            </m:r>
                          </m:e>
                          <m:sub>
                            <m:r>
                              <a:rPr lang="en-US" sz="2000" i="1">
                                <a:latin typeface="Cambria Math"/>
                              </a:rPr>
                              <m:t>𝑡</m:t>
                            </m:r>
                          </m:sub>
                          <m:sup>
                            <m:r>
                              <a:rPr lang="en-US" sz="2000" i="1">
                                <a:latin typeface="Cambria Math"/>
                              </a:rPr>
                              <m:t>𝑘</m:t>
                            </m:r>
                          </m:sup>
                        </m:sSubSup>
                      </m:e>
                    </m:d>
                  </m:oMath>
                </a14:m>
                <a:endParaRPr lang="en-US" sz="2000" dirty="0">
                  <a:latin typeface="Georgia"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3362" y="5047566"/>
                <a:ext cx="5405438" cy="746038"/>
              </a:xfrm>
              <a:prstGeom prst="rect">
                <a:avLst/>
              </a:prstGeom>
              <a:blipFill rotWithShape="1">
                <a:blip r:embed="rId6"/>
                <a:stretch>
                  <a:fillRect l="-1127" t="-4918" b="-106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55283" y="3971836"/>
                <a:ext cx="5383517" cy="923330"/>
              </a:xfrm>
              <a:prstGeom prst="rect">
                <a:avLst/>
              </a:prstGeom>
              <a:noFill/>
            </p:spPr>
            <p:txBody>
              <a:bodyPr wrap="square" rtlCol="0">
                <a:spAutoFit/>
              </a:bodyPr>
              <a:lstStyle/>
              <a:p>
                <a:r>
                  <a:rPr lang="en-US" dirty="0" smtClean="0">
                    <a:latin typeface="Georgia" pitchFamily="18" charset="0"/>
                  </a:rPr>
                  <a:t>Since the transition from </a:t>
                </a:r>
                <a14:m>
                  <m:oMath xmlns:m="http://schemas.openxmlformats.org/officeDocument/2006/math">
                    <m:r>
                      <a:rPr lang="en-US" i="1">
                        <a:latin typeface="Cambria Math"/>
                      </a:rPr>
                      <m:t>𝑝</m:t>
                    </m:r>
                    <m:d>
                      <m:dPr>
                        <m:ctrlPr>
                          <a:rPr lang="en-US" i="1">
                            <a:latin typeface="Cambria Math"/>
                          </a:rPr>
                        </m:ctrlPr>
                      </m:dPr>
                      <m:e>
                        <m:sSub>
                          <m:sSubPr>
                            <m:ctrlPr>
                              <a:rPr lang="en-US" i="1">
                                <a:latin typeface="Cambria Math"/>
                              </a:rPr>
                            </m:ctrlPr>
                          </m:sSubPr>
                          <m:e>
                            <m:r>
                              <a:rPr lang="en-US" i="1">
                                <a:latin typeface="Cambria Math"/>
                              </a:rPr>
                              <m:t>𝑥</m:t>
                            </m:r>
                          </m:e>
                          <m:sub>
                            <m:r>
                              <a:rPr lang="en-US" i="1">
                                <a:latin typeface="Cambria Math"/>
                              </a:rPr>
                              <m:t>𝑡</m:t>
                            </m:r>
                          </m:sub>
                        </m:sSub>
                      </m:e>
                      <m:e>
                        <m:sSub>
                          <m:sSubPr>
                            <m:ctrlPr>
                              <a:rPr lang="en-US" i="1">
                                <a:latin typeface="Cambria Math"/>
                              </a:rPr>
                            </m:ctrlPr>
                          </m:sSubPr>
                          <m:e>
                            <m:r>
                              <a:rPr lang="en-US" i="1">
                                <a:latin typeface="Cambria Math"/>
                              </a:rPr>
                              <m:t>𝑦</m:t>
                            </m:r>
                          </m:e>
                          <m:sub>
                            <m:r>
                              <a:rPr lang="en-US" i="1">
                                <a:latin typeface="Cambria Math"/>
                              </a:rPr>
                              <m:t>𝑡</m:t>
                            </m:r>
                          </m:sub>
                        </m:sSub>
                      </m:e>
                    </m:d>
                  </m:oMath>
                </a14:m>
                <a:r>
                  <a:rPr lang="en-US" dirty="0" smtClean="0">
                    <a:latin typeface="Georgia" pitchFamily="18" charset="0"/>
                  </a:rPr>
                  <a:t> to </a:t>
                </a:r>
                <a14:m>
                  <m:oMath xmlns:m="http://schemas.openxmlformats.org/officeDocument/2006/math">
                    <m:r>
                      <a:rPr lang="en-US" i="1">
                        <a:latin typeface="Cambria Math"/>
                      </a:rPr>
                      <m:t>𝑝</m:t>
                    </m:r>
                    <m:d>
                      <m:dPr>
                        <m:ctrlPr>
                          <a:rPr lang="en-US" i="1">
                            <a:latin typeface="Cambria Math"/>
                          </a:rPr>
                        </m:ctrlPr>
                      </m:dPr>
                      <m:e>
                        <m:sSub>
                          <m:sSubPr>
                            <m:ctrlPr>
                              <a:rPr lang="en-US" i="1">
                                <a:latin typeface="Cambria Math"/>
                              </a:rPr>
                            </m:ctrlPr>
                          </m:sSubPr>
                          <m:e>
                            <m:r>
                              <a:rPr lang="en-US" i="1">
                                <a:latin typeface="Cambria Math"/>
                              </a:rPr>
                              <m:t>𝑥</m:t>
                            </m:r>
                          </m:e>
                          <m:sub>
                            <m:r>
                              <a:rPr lang="en-US" i="1">
                                <a:latin typeface="Cambria Math"/>
                              </a:rPr>
                              <m:t>𝑡</m:t>
                            </m:r>
                            <m:r>
                              <a:rPr lang="en-US" i="1">
                                <a:latin typeface="Cambria Math"/>
                              </a:rPr>
                              <m:t>−1</m:t>
                            </m:r>
                          </m:sub>
                        </m:sSub>
                      </m:e>
                      <m:e>
                        <m:sSub>
                          <m:sSubPr>
                            <m:ctrlPr>
                              <a:rPr lang="en-US" i="1">
                                <a:latin typeface="Cambria Math"/>
                              </a:rPr>
                            </m:ctrlPr>
                          </m:sSubPr>
                          <m:e>
                            <m:r>
                              <a:rPr lang="en-US" i="1">
                                <a:latin typeface="Cambria Math"/>
                              </a:rPr>
                              <m:t>𝑦</m:t>
                            </m:r>
                          </m:e>
                          <m:sub>
                            <m:r>
                              <a:rPr lang="en-US" i="1">
                                <a:latin typeface="Cambria Math"/>
                              </a:rPr>
                              <m:t>𝑡</m:t>
                            </m:r>
                            <m:r>
                              <a:rPr lang="en-US" i="1">
                                <a:latin typeface="Cambria Math"/>
                              </a:rPr>
                              <m:t>−1</m:t>
                            </m:r>
                          </m:sub>
                        </m:sSub>
                      </m:e>
                    </m:d>
                  </m:oMath>
                </a14:m>
                <a:r>
                  <a:rPr lang="en-US" dirty="0" smtClean="0">
                    <a:latin typeface="Georgia" pitchFamily="18" charset="0"/>
                  </a:rPr>
                  <a:t> is</a:t>
                </a:r>
              </a:p>
              <a:p>
                <a:r>
                  <a:rPr lang="en-US" dirty="0" smtClean="0">
                    <a:latin typeface="Georgia" pitchFamily="18" charset="0"/>
                  </a:rPr>
                  <a:t>often intractable, we use a set of particles to approximate the distribution</a:t>
                </a:r>
              </a:p>
            </p:txBody>
          </p:sp>
        </mc:Choice>
        <mc:Fallback xmlns="">
          <p:sp>
            <p:nvSpPr>
              <p:cNvPr id="18" name="TextBox 17"/>
              <p:cNvSpPr txBox="1">
                <a:spLocks noRot="1" noChangeAspect="1" noMove="1" noResize="1" noEditPoints="1" noAdjustHandles="1" noChangeArrowheads="1" noChangeShapeType="1" noTextEdit="1"/>
              </p:cNvSpPr>
              <p:nvPr/>
            </p:nvSpPr>
            <p:spPr>
              <a:xfrm>
                <a:off x="255283" y="3971836"/>
                <a:ext cx="5383517" cy="923330"/>
              </a:xfrm>
              <a:prstGeom prst="rect">
                <a:avLst/>
              </a:prstGeom>
              <a:blipFill rotWithShape="1">
                <a:blip r:embed="rId7"/>
                <a:stretch>
                  <a:fillRect l="-1019" t="-3311" r="-227" b="-9934"/>
                </a:stretch>
              </a:blipFill>
            </p:spPr>
            <p:txBody>
              <a:bodyPr/>
              <a:lstStyle/>
              <a:p>
                <a:r>
                  <a:rPr lang="en-US">
                    <a:noFill/>
                  </a:rPr>
                  <a:t> </a:t>
                </a:r>
              </a:p>
            </p:txBody>
          </p:sp>
        </mc:Fallback>
      </mc:AlternateContent>
    </p:spTree>
    <p:extLst>
      <p:ext uri="{BB962C8B-B14F-4D97-AF65-F5344CB8AC3E}">
        <p14:creationId xmlns:p14="http://schemas.microsoft.com/office/powerpoint/2010/main" val="2657155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304800" y="228600"/>
            <a:ext cx="6781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Verdana" charset="0"/>
            </a:endParaRPr>
          </a:p>
          <a:p>
            <a:pPr eaLnBrk="0" hangingPunct="0"/>
            <a:endParaRPr lang="en-US" dirty="0">
              <a:latin typeface="Calibri" charset="0"/>
            </a:endParaRPr>
          </a:p>
        </p:txBody>
      </p:sp>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457200"/>
            <a:ext cx="9144000" cy="1066800"/>
          </a:xfrm>
        </p:spPr>
        <p:txBody>
          <a:bodyPr>
            <a:noAutofit/>
          </a:bodyPr>
          <a:lstStyle/>
          <a:p>
            <a:r>
              <a:rPr lang="en-US" sz="3800" b="1" dirty="0" smtClean="0">
                <a:latin typeface="Georgia" pitchFamily="18" charset="0"/>
                <a:cs typeface="Arial" pitchFamily="34" charset="0"/>
              </a:rPr>
              <a:t>Augmentation</a:t>
            </a:r>
            <a:endParaRPr lang="en-US" sz="3800" b="1" dirty="0">
              <a:latin typeface="Georgia" pitchFamily="18" charset="0"/>
              <a:cs typeface="Arial" pitchFamily="34" charset="0"/>
            </a:endParaRPr>
          </a:p>
        </p:txBody>
      </p:sp>
      <p:sp>
        <p:nvSpPr>
          <p:cNvPr id="5" name="TextBox 4"/>
          <p:cNvSpPr txBox="1"/>
          <p:nvPr/>
        </p:nvSpPr>
        <p:spPr>
          <a:xfrm>
            <a:off x="5412747" y="3406914"/>
            <a:ext cx="3642344" cy="646331"/>
          </a:xfrm>
          <a:prstGeom prst="rect">
            <a:avLst/>
          </a:prstGeom>
          <a:noFill/>
        </p:spPr>
        <p:txBody>
          <a:bodyPr wrap="none" rtlCol="0">
            <a:spAutoFit/>
          </a:bodyPr>
          <a:lstStyle/>
          <a:p>
            <a:r>
              <a:rPr lang="en-US" dirty="0" smtClean="0">
                <a:latin typeface="Georgia" pitchFamily="18" charset="0"/>
                <a:cs typeface="Arial" pitchFamily="34" charset="0"/>
              </a:rPr>
              <a:t>INS (Inertial Navigation System)/</a:t>
            </a:r>
          </a:p>
          <a:p>
            <a:r>
              <a:rPr lang="en-US" dirty="0" smtClean="0">
                <a:latin typeface="Georgia" pitchFamily="18" charset="0"/>
                <a:cs typeface="Arial" pitchFamily="34" charset="0"/>
              </a:rPr>
              <a:t>IMU (Inertial Measurement Unit)</a:t>
            </a:r>
          </a:p>
        </p:txBody>
      </p:sp>
      <p:pic>
        <p:nvPicPr>
          <p:cNvPr id="18434" name="Picture 2" descr="F:\Research\Publications\Thesis\salilb_Thesis\Proposal\DG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91" y="1371599"/>
            <a:ext cx="13716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F:\Research\Publications\Thesis\salilb_Thesis\Proposal\WA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4134247"/>
            <a:ext cx="3048000" cy="2037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3523399"/>
            <a:ext cx="2694969" cy="369332"/>
          </a:xfrm>
          <a:prstGeom prst="rect">
            <a:avLst/>
          </a:prstGeom>
          <a:noFill/>
        </p:spPr>
        <p:txBody>
          <a:bodyPr wrap="none" rtlCol="0">
            <a:spAutoFit/>
          </a:bodyPr>
          <a:lstStyle/>
          <a:p>
            <a:r>
              <a:rPr lang="en-US" dirty="0">
                <a:latin typeface="Georgia" pitchFamily="18" charset="0"/>
                <a:cs typeface="Arial" pitchFamily="34" charset="0"/>
              </a:rPr>
              <a:t>DGPS (Differential GPS</a:t>
            </a:r>
            <a:r>
              <a:rPr lang="en-US" dirty="0" smtClean="0">
                <a:latin typeface="Georgia" pitchFamily="18" charset="0"/>
                <a:cs typeface="Arial" pitchFamily="34" charset="0"/>
              </a:rPr>
              <a:t>)</a:t>
            </a:r>
            <a:endParaRPr lang="en-US" dirty="0">
              <a:latin typeface="Georgia" pitchFamily="18" charset="0"/>
              <a:cs typeface="Arial" pitchFamily="34" charset="0"/>
            </a:endParaRPr>
          </a:p>
        </p:txBody>
      </p:sp>
      <p:sp>
        <p:nvSpPr>
          <p:cNvPr id="8" name="TextBox 7"/>
          <p:cNvSpPr txBox="1"/>
          <p:nvPr/>
        </p:nvSpPr>
        <p:spPr>
          <a:xfrm>
            <a:off x="4068113" y="6336268"/>
            <a:ext cx="4466287" cy="369332"/>
          </a:xfrm>
          <a:prstGeom prst="rect">
            <a:avLst/>
          </a:prstGeom>
          <a:noFill/>
        </p:spPr>
        <p:txBody>
          <a:bodyPr wrap="none" rtlCol="0">
            <a:spAutoFit/>
          </a:bodyPr>
          <a:lstStyle/>
          <a:p>
            <a:r>
              <a:rPr lang="en-US" dirty="0">
                <a:latin typeface="Georgia" pitchFamily="18" charset="0"/>
                <a:cs typeface="Arial" pitchFamily="34" charset="0"/>
              </a:rPr>
              <a:t>WAAS (Wide Area Augmentation System</a:t>
            </a:r>
            <a:r>
              <a:rPr lang="en-US" dirty="0" smtClean="0">
                <a:latin typeface="Georgia" pitchFamily="18" charset="0"/>
                <a:cs typeface="Arial" pitchFamily="34" charset="0"/>
              </a:rPr>
              <a:t>)</a:t>
            </a:r>
            <a:endParaRPr lang="en-US" dirty="0">
              <a:latin typeface="Georgia" pitchFamily="18" charset="0"/>
              <a:cs typeface="Arial" pitchFamily="34" charset="0"/>
            </a:endParaRPr>
          </a:p>
        </p:txBody>
      </p:sp>
      <p:pic>
        <p:nvPicPr>
          <p:cNvPr id="18438" name="Picture 6" descr="F:\Research\Publications\Thesis\salilb_Thesis\Proposal\Egnos_Deploymen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79" y="3886200"/>
            <a:ext cx="3121798" cy="22910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5110" y="6172200"/>
            <a:ext cx="3613490" cy="646331"/>
          </a:xfrm>
          <a:prstGeom prst="rect">
            <a:avLst/>
          </a:prstGeom>
          <a:noFill/>
        </p:spPr>
        <p:txBody>
          <a:bodyPr wrap="none" rtlCol="0">
            <a:spAutoFit/>
          </a:bodyPr>
          <a:lstStyle/>
          <a:p>
            <a:pPr algn="ctr"/>
            <a:r>
              <a:rPr lang="en-US" dirty="0">
                <a:latin typeface="Georgia" pitchFamily="18" charset="0"/>
                <a:cs typeface="Arial" pitchFamily="34" charset="0"/>
              </a:rPr>
              <a:t>EGNOS (European </a:t>
            </a:r>
            <a:r>
              <a:rPr lang="en-US" dirty="0" smtClean="0">
                <a:latin typeface="Georgia" pitchFamily="18" charset="0"/>
                <a:cs typeface="Arial" pitchFamily="34" charset="0"/>
              </a:rPr>
              <a:t>Geostationary</a:t>
            </a:r>
          </a:p>
          <a:p>
            <a:pPr algn="ctr"/>
            <a:r>
              <a:rPr lang="en-US" dirty="0" smtClean="0">
                <a:latin typeface="Georgia" pitchFamily="18" charset="0"/>
                <a:cs typeface="Arial" pitchFamily="34" charset="0"/>
              </a:rPr>
              <a:t> </a:t>
            </a:r>
            <a:r>
              <a:rPr lang="en-US" dirty="0">
                <a:latin typeface="Georgia" pitchFamily="18" charset="0"/>
                <a:cs typeface="Arial" pitchFamily="34" charset="0"/>
              </a:rPr>
              <a:t>Navigation Overlay Service</a:t>
            </a:r>
            <a:r>
              <a:rPr lang="en-US" dirty="0" smtClean="0">
                <a:latin typeface="Georgia" pitchFamily="18" charset="0"/>
                <a:cs typeface="Arial" pitchFamily="34" charset="0"/>
              </a:rPr>
              <a:t>)</a:t>
            </a:r>
            <a:endParaRPr lang="en-US" dirty="0"/>
          </a:p>
        </p:txBody>
      </p:sp>
      <p:pic>
        <p:nvPicPr>
          <p:cNvPr id="18439" name="Picture 7" descr="F:\Research\Publications\Thesis\salilb_Thesis\Proposal\IMU.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8375" y="1219200"/>
            <a:ext cx="2105025" cy="21717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615618" y="3516868"/>
            <a:ext cx="747320" cy="369332"/>
          </a:xfrm>
          <a:prstGeom prst="rect">
            <a:avLst/>
          </a:prstGeom>
          <a:noFill/>
        </p:spPr>
        <p:txBody>
          <a:bodyPr wrap="none" rtlCol="0">
            <a:spAutoFit/>
          </a:bodyPr>
          <a:lstStyle/>
          <a:p>
            <a:r>
              <a:rPr lang="en-US" dirty="0" smtClean="0">
                <a:latin typeface="Georgia" pitchFamily="18" charset="0"/>
                <a:cs typeface="Arial" pitchFamily="34" charset="0"/>
              </a:rPr>
              <a:t>Maps</a:t>
            </a:r>
            <a:endParaRPr lang="en-US" dirty="0">
              <a:latin typeface="Georgia" pitchFamily="18" charset="0"/>
              <a:cs typeface="Arial" pitchFamily="34" charset="0"/>
            </a:endParaRPr>
          </a:p>
        </p:txBody>
      </p:sp>
      <p:pic>
        <p:nvPicPr>
          <p:cNvPr id="9218" name="Picture 2" descr="F:\Research\Publications\Thesis\salilb_Thesis\Proposal\view-from-your-car-window-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1701103"/>
            <a:ext cx="2796956" cy="1727897"/>
          </a:xfrm>
          <a:prstGeom prst="rect">
            <a:avLst/>
          </a:prstGeom>
          <a:noFill/>
          <a:extLst>
            <a:ext uri="{909E8E84-426E-40DD-AFC4-6F175D3DCCD1}">
              <a14:hiddenFill xmlns:a14="http://schemas.microsoft.com/office/drawing/2010/main">
                <a:solidFill>
                  <a:srgbClr val="FFFFFF"/>
                </a:solidFill>
              </a14:hiddenFill>
            </a:ext>
          </a:extLst>
        </p:spPr>
      </p:pic>
      <p:sp>
        <p:nvSpPr>
          <p:cNvPr id="2" name="Down Arrow 1"/>
          <p:cNvSpPr/>
          <p:nvPr/>
        </p:nvSpPr>
        <p:spPr>
          <a:xfrm>
            <a:off x="4591538" y="2565051"/>
            <a:ext cx="415218" cy="711549"/>
          </a:xfrm>
          <a:prstGeom prst="downArrow">
            <a:avLst>
              <a:gd name="adj1" fmla="val 50000"/>
              <a:gd name="adj2" fmla="val 6258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3448538" y="2743200"/>
            <a:ext cx="415218" cy="533400"/>
          </a:xfrm>
          <a:prstGeom prst="downArrow">
            <a:avLst>
              <a:gd name="adj1" fmla="val 50000"/>
              <a:gd name="adj2" fmla="val 6258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210538" y="2014565"/>
            <a:ext cx="1164101" cy="523220"/>
          </a:xfrm>
          <a:prstGeom prst="rect">
            <a:avLst/>
          </a:prstGeom>
          <a:noFill/>
        </p:spPr>
        <p:txBody>
          <a:bodyPr wrap="none" rtlCol="0">
            <a:spAutoFit/>
          </a:bodyPr>
          <a:lstStyle/>
          <a:p>
            <a:r>
              <a:rPr lang="en-US" sz="1400" b="1" dirty="0" smtClean="0">
                <a:solidFill>
                  <a:srgbClr val="FF0000"/>
                </a:solidFill>
                <a:latin typeface="Georgia" pitchFamily="18" charset="0"/>
              </a:rPr>
              <a:t>Calculated</a:t>
            </a:r>
          </a:p>
          <a:p>
            <a:r>
              <a:rPr lang="en-US" sz="1400" b="1" dirty="0" smtClean="0">
                <a:solidFill>
                  <a:srgbClr val="FF0000"/>
                </a:solidFill>
                <a:latin typeface="Georgia" pitchFamily="18" charset="0"/>
              </a:rPr>
              <a:t> Position</a:t>
            </a:r>
            <a:endParaRPr lang="en-US" sz="1400" b="1" dirty="0">
              <a:solidFill>
                <a:srgbClr val="FF0000"/>
              </a:solidFill>
              <a:latin typeface="Georgia" pitchFamily="18" charset="0"/>
            </a:endParaRPr>
          </a:p>
        </p:txBody>
      </p:sp>
      <p:sp>
        <p:nvSpPr>
          <p:cNvPr id="21" name="TextBox 20"/>
          <p:cNvSpPr txBox="1"/>
          <p:nvPr/>
        </p:nvSpPr>
        <p:spPr>
          <a:xfrm>
            <a:off x="2915138" y="2166965"/>
            <a:ext cx="1479892" cy="523220"/>
          </a:xfrm>
          <a:prstGeom prst="rect">
            <a:avLst/>
          </a:prstGeom>
          <a:noFill/>
        </p:spPr>
        <p:txBody>
          <a:bodyPr wrap="none" rtlCol="0">
            <a:spAutoFit/>
          </a:bodyPr>
          <a:lstStyle/>
          <a:p>
            <a:pPr algn="ctr"/>
            <a:r>
              <a:rPr lang="en-US" sz="1400" b="1" dirty="0" smtClean="0">
                <a:solidFill>
                  <a:srgbClr val="00B050"/>
                </a:solidFill>
                <a:latin typeface="Georgia" pitchFamily="18" charset="0"/>
              </a:rPr>
              <a:t>After </a:t>
            </a:r>
          </a:p>
          <a:p>
            <a:pPr algn="ctr"/>
            <a:r>
              <a:rPr lang="en-US" sz="1400" b="1" dirty="0" smtClean="0">
                <a:solidFill>
                  <a:srgbClr val="00B050"/>
                </a:solidFill>
                <a:latin typeface="Georgia" pitchFamily="18" charset="0"/>
              </a:rPr>
              <a:t>augmentation</a:t>
            </a:r>
            <a:endParaRPr lang="en-US" sz="1400" b="1" dirty="0">
              <a:solidFill>
                <a:srgbClr val="00B050"/>
              </a:solidFill>
              <a:latin typeface="Georgia" pitchFamily="18" charset="0"/>
            </a:endParaRPr>
          </a:p>
        </p:txBody>
      </p:sp>
    </p:spTree>
    <p:extLst>
      <p:ext uri="{BB962C8B-B14F-4D97-AF65-F5344CB8AC3E}">
        <p14:creationId xmlns:p14="http://schemas.microsoft.com/office/powerpoint/2010/main" val="265116641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600" b="1" dirty="0" smtClean="0">
                <a:latin typeface="Georgia" pitchFamily="18" charset="0"/>
                <a:ea typeface="ＭＳ Ｐゴシック" charset="-128"/>
                <a:cs typeface="Arial" pitchFamily="34" charset="0"/>
              </a:rPr>
              <a:t>Cooperative vs. Uncooperative sensors</a:t>
            </a:r>
          </a:p>
        </p:txBody>
      </p:sp>
      <p:sp>
        <p:nvSpPr>
          <p:cNvPr id="6" name="Subtitle 2"/>
          <p:cNvSpPr txBox="1">
            <a:spLocks/>
          </p:cNvSpPr>
          <p:nvPr/>
        </p:nvSpPr>
        <p:spPr>
          <a:xfrm>
            <a:off x="228600" y="1600200"/>
            <a:ext cx="8610600" cy="2057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US" sz="2800" dirty="0" smtClean="0">
                <a:solidFill>
                  <a:schemeClr val="tx1"/>
                </a:solidFill>
                <a:latin typeface="Georgia" pitchFamily="18" charset="0"/>
                <a:cs typeface="Arial" pitchFamily="34" charset="0"/>
              </a:rPr>
              <a:t>Cooperative sensors</a:t>
            </a:r>
          </a:p>
          <a:p>
            <a:pPr marL="914400" lvl="1" indent="-457200" algn="l">
              <a:buFont typeface="Arial" pitchFamily="34" charset="0"/>
              <a:buChar char="•"/>
            </a:pPr>
            <a:r>
              <a:rPr lang="en-US" sz="2400" dirty="0" smtClean="0">
                <a:solidFill>
                  <a:schemeClr val="tx1"/>
                </a:solidFill>
                <a:latin typeface="Georgia" pitchFamily="18" charset="0"/>
                <a:cs typeface="Arial" pitchFamily="34" charset="0"/>
              </a:rPr>
              <a:t>Approximate position is known</a:t>
            </a:r>
          </a:p>
          <a:p>
            <a:pPr marL="914400" lvl="1" indent="-457200" algn="l">
              <a:buFont typeface="Arial" pitchFamily="34" charset="0"/>
              <a:buChar char="•"/>
            </a:pPr>
            <a:r>
              <a:rPr lang="en-US" sz="2400" dirty="0" smtClean="0">
                <a:solidFill>
                  <a:schemeClr val="tx1"/>
                </a:solidFill>
                <a:latin typeface="Georgia" pitchFamily="18" charset="0"/>
                <a:cs typeface="Arial" pitchFamily="34" charset="0"/>
              </a:rPr>
              <a:t>Less accurate</a:t>
            </a:r>
          </a:p>
          <a:p>
            <a:pPr marL="914400" lvl="1" indent="-457200" algn="l">
              <a:buFont typeface="Arial" pitchFamily="34" charset="0"/>
              <a:buChar char="•"/>
            </a:pPr>
            <a:r>
              <a:rPr lang="en-US" sz="2400" dirty="0" smtClean="0">
                <a:solidFill>
                  <a:schemeClr val="tx1"/>
                </a:solidFill>
                <a:latin typeface="Georgia" pitchFamily="18" charset="0"/>
                <a:cs typeface="Arial" pitchFamily="34" charset="0"/>
              </a:rPr>
              <a:t>Example – UWB</a:t>
            </a:r>
          </a:p>
        </p:txBody>
      </p:sp>
      <p:sp>
        <p:nvSpPr>
          <p:cNvPr id="8" name="Subtitle 2"/>
          <p:cNvSpPr txBox="1">
            <a:spLocks/>
          </p:cNvSpPr>
          <p:nvPr/>
        </p:nvSpPr>
        <p:spPr>
          <a:xfrm>
            <a:off x="266700" y="3733800"/>
            <a:ext cx="8610600" cy="2209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US" sz="2800" dirty="0" smtClean="0">
                <a:solidFill>
                  <a:schemeClr val="tx1"/>
                </a:solidFill>
                <a:latin typeface="Georgia" pitchFamily="18" charset="0"/>
                <a:cs typeface="Arial" pitchFamily="34" charset="0"/>
              </a:rPr>
              <a:t>Uncooperative sensors</a:t>
            </a:r>
          </a:p>
          <a:p>
            <a:pPr marL="914400" lvl="1" indent="-457200" algn="l">
              <a:buFont typeface="Arial" pitchFamily="34" charset="0"/>
              <a:buChar char="•"/>
            </a:pPr>
            <a:r>
              <a:rPr lang="en-US" sz="2400" dirty="0" smtClean="0">
                <a:solidFill>
                  <a:schemeClr val="tx1"/>
                </a:solidFill>
                <a:latin typeface="Georgia" pitchFamily="18" charset="0"/>
                <a:cs typeface="Arial" pitchFamily="34" charset="0"/>
              </a:rPr>
              <a:t>Position unknown</a:t>
            </a:r>
          </a:p>
          <a:p>
            <a:pPr marL="914400" lvl="1" indent="-457200" algn="l">
              <a:buFont typeface="Arial" pitchFamily="34" charset="0"/>
              <a:buChar char="•"/>
            </a:pPr>
            <a:r>
              <a:rPr lang="en-US" sz="2400" dirty="0" smtClean="0">
                <a:solidFill>
                  <a:schemeClr val="tx1"/>
                </a:solidFill>
                <a:latin typeface="Georgia" pitchFamily="18" charset="0"/>
                <a:cs typeface="Arial" pitchFamily="34" charset="0"/>
              </a:rPr>
              <a:t>More accurate when position is known</a:t>
            </a:r>
          </a:p>
          <a:p>
            <a:pPr marL="914400" lvl="1" indent="-457200" algn="l">
              <a:buFont typeface="Arial" pitchFamily="34" charset="0"/>
              <a:buChar char="•"/>
            </a:pPr>
            <a:r>
              <a:rPr lang="en-US" sz="2400" dirty="0" smtClean="0">
                <a:solidFill>
                  <a:schemeClr val="tx1"/>
                </a:solidFill>
                <a:latin typeface="Georgia" pitchFamily="18" charset="0"/>
                <a:cs typeface="Arial" pitchFamily="34" charset="0"/>
              </a:rPr>
              <a:t>Example – LADAR</a:t>
            </a:r>
          </a:p>
        </p:txBody>
      </p:sp>
    </p:spTree>
    <p:extLst>
      <p:ext uri="{BB962C8B-B14F-4D97-AF65-F5344CB8AC3E}">
        <p14:creationId xmlns:p14="http://schemas.microsoft.com/office/powerpoint/2010/main" val="1515974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533400"/>
            <a:ext cx="9144000" cy="1066800"/>
          </a:xfrm>
        </p:spPr>
        <p:txBody>
          <a:bodyPr>
            <a:noAutofit/>
          </a:bodyPr>
          <a:lstStyle/>
          <a:p>
            <a:r>
              <a:rPr lang="en-US" b="1" dirty="0" smtClean="0">
                <a:latin typeface="Georgia" pitchFamily="18" charset="0"/>
                <a:ea typeface="ＭＳ Ｐゴシック" charset="-128"/>
                <a:cs typeface="Arial" pitchFamily="34" charset="0"/>
              </a:rPr>
              <a:t>Outline</a:t>
            </a:r>
          </a:p>
        </p:txBody>
      </p:sp>
      <p:sp>
        <p:nvSpPr>
          <p:cNvPr id="8" name="Subtitle 2"/>
          <p:cNvSpPr>
            <a:spLocks noGrp="1"/>
          </p:cNvSpPr>
          <p:nvPr>
            <p:ph type="subTitle" idx="1"/>
          </p:nvPr>
        </p:nvSpPr>
        <p:spPr>
          <a:xfrm>
            <a:off x="914400" y="1447800"/>
            <a:ext cx="7239000" cy="4953000"/>
          </a:xfrm>
        </p:spPr>
        <p:txBody>
          <a:bodyPr>
            <a:noAutofit/>
          </a:bodyPr>
          <a:lstStyle/>
          <a:p>
            <a:pPr marL="342900" indent="-342900" algn="l">
              <a:buFont typeface="Arial" pitchFamily="34" charset="0"/>
              <a:buChar char="•"/>
            </a:pPr>
            <a:r>
              <a:rPr lang="en-US" dirty="0" smtClean="0">
                <a:solidFill>
                  <a:srgbClr val="676969"/>
                </a:solidFill>
                <a:latin typeface="Georgia" pitchFamily="18" charset="0"/>
                <a:cs typeface="Arial" pitchFamily="34" charset="0"/>
              </a:rPr>
              <a:t>Motivation</a:t>
            </a:r>
          </a:p>
          <a:p>
            <a:pPr marL="342900" indent="-342900" algn="l">
              <a:buFont typeface="Arial" pitchFamily="34" charset="0"/>
              <a:buChar char="•"/>
            </a:pPr>
            <a:r>
              <a:rPr lang="en-US" dirty="0" smtClean="0">
                <a:solidFill>
                  <a:srgbClr val="676969"/>
                </a:solidFill>
                <a:latin typeface="Georgia" pitchFamily="18" charset="0"/>
                <a:cs typeface="Arial" pitchFamily="34" charset="0"/>
              </a:rPr>
              <a:t>Background</a:t>
            </a:r>
          </a:p>
          <a:p>
            <a:pPr marL="342900" indent="-342900" algn="l">
              <a:buFont typeface="Arial" pitchFamily="34" charset="0"/>
              <a:buChar char="•"/>
            </a:pPr>
            <a:r>
              <a:rPr lang="en-US" b="1" dirty="0" smtClean="0">
                <a:solidFill>
                  <a:schemeClr val="tx1"/>
                </a:solidFill>
                <a:latin typeface="Georgia" pitchFamily="18" charset="0"/>
                <a:cs typeface="Arial" pitchFamily="34" charset="0"/>
              </a:rPr>
              <a:t>Sensor Set Switching Noise</a:t>
            </a:r>
          </a:p>
          <a:p>
            <a:pPr marL="800100" lvl="1" indent="-342900" algn="l">
              <a:buFont typeface="Arial" pitchFamily="34" charset="0"/>
              <a:buChar char="•"/>
            </a:pPr>
            <a:r>
              <a:rPr lang="en-US" dirty="0" smtClean="0">
                <a:solidFill>
                  <a:srgbClr val="676969"/>
                </a:solidFill>
                <a:latin typeface="Georgia" pitchFamily="18" charset="0"/>
                <a:cs typeface="Arial" pitchFamily="34" charset="0"/>
              </a:rPr>
              <a:t>The Problem</a:t>
            </a:r>
          </a:p>
          <a:p>
            <a:pPr marL="800100" lvl="1" indent="-342900" algn="l">
              <a:buFont typeface="Arial" pitchFamily="34" charset="0"/>
              <a:buChar char="•"/>
            </a:pPr>
            <a:r>
              <a:rPr lang="en-US" b="1" dirty="0" smtClean="0">
                <a:solidFill>
                  <a:schemeClr val="tx1"/>
                </a:solidFill>
                <a:latin typeface="Georgia" pitchFamily="18" charset="0"/>
                <a:cs typeface="Arial" pitchFamily="34" charset="0"/>
              </a:rPr>
              <a:t>Methods</a:t>
            </a:r>
          </a:p>
          <a:p>
            <a:pPr marL="800100" lvl="1" indent="-342900" algn="l">
              <a:buFont typeface="Arial" pitchFamily="34" charset="0"/>
              <a:buChar char="•"/>
            </a:pPr>
            <a:r>
              <a:rPr lang="en-US" dirty="0" smtClean="0">
                <a:solidFill>
                  <a:srgbClr val="676969"/>
                </a:solidFill>
                <a:latin typeface="Georgia" pitchFamily="18" charset="0"/>
                <a:cs typeface="Arial" pitchFamily="34" charset="0"/>
              </a:rPr>
              <a:t>Results</a:t>
            </a:r>
          </a:p>
          <a:p>
            <a:pPr marL="800100" lvl="1" indent="-342900" algn="l">
              <a:buFont typeface="Arial" pitchFamily="34" charset="0"/>
              <a:buChar char="•"/>
            </a:pPr>
            <a:r>
              <a:rPr lang="en-US" dirty="0" smtClean="0">
                <a:solidFill>
                  <a:srgbClr val="676969"/>
                </a:solidFill>
                <a:latin typeface="Georgia" pitchFamily="18" charset="0"/>
                <a:cs typeface="Arial" pitchFamily="34" charset="0"/>
              </a:rPr>
              <a:t>Conclusion</a:t>
            </a:r>
          </a:p>
          <a:p>
            <a:pPr marL="342900" indent="-342900" algn="l">
              <a:buFont typeface="Arial" pitchFamily="34" charset="0"/>
              <a:buChar char="•"/>
            </a:pPr>
            <a:r>
              <a:rPr lang="en-US" dirty="0" smtClean="0">
                <a:solidFill>
                  <a:srgbClr val="676969"/>
                </a:solidFill>
                <a:latin typeface="Georgia" pitchFamily="18" charset="0"/>
                <a:cs typeface="Arial" pitchFamily="34" charset="0"/>
              </a:rPr>
              <a:t>Ongoing work</a:t>
            </a:r>
          </a:p>
        </p:txBody>
      </p:sp>
    </p:spTree>
    <p:extLst>
      <p:ext uri="{BB962C8B-B14F-4D97-AF65-F5344CB8AC3E}">
        <p14:creationId xmlns:p14="http://schemas.microsoft.com/office/powerpoint/2010/main" val="331778631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76200" y="457200"/>
            <a:ext cx="8915400" cy="1066800"/>
          </a:xfrm>
        </p:spPr>
        <p:txBody>
          <a:bodyPr>
            <a:noAutofit/>
          </a:bodyPr>
          <a:lstStyle/>
          <a:p>
            <a:r>
              <a:rPr lang="en-US" sz="3800" b="1" dirty="0" smtClean="0">
                <a:latin typeface="Georgia" pitchFamily="18" charset="0"/>
                <a:ea typeface="ＭＳ Ｐゴシック" charset="-128"/>
                <a:cs typeface="Arial" pitchFamily="34" charset="0"/>
              </a:rPr>
              <a:t>Raw measurements at a location</a:t>
            </a:r>
          </a:p>
        </p:txBody>
      </p:sp>
      <p:pic>
        <p:nvPicPr>
          <p:cNvPr id="4098" name="Picture 2" descr="F:\Research\RiggsIntermediateCollectionIdeal\Plots\RawMeas.jpg"/>
          <p:cNvPicPr>
            <a:picLocks noChangeArrowheads="1"/>
          </p:cNvPicPr>
          <p:nvPr/>
        </p:nvPicPr>
        <p:blipFill rotWithShape="1">
          <a:blip r:embed="rId4">
            <a:extLst>
              <a:ext uri="{28A0092B-C50C-407E-A947-70E740481C1C}">
                <a14:useLocalDpi xmlns:a14="http://schemas.microsoft.com/office/drawing/2010/main" val="0"/>
              </a:ext>
            </a:extLst>
          </a:blip>
          <a:srcRect l="5173" r="7931"/>
          <a:stretch/>
        </p:blipFill>
        <p:spPr bwMode="auto">
          <a:xfrm>
            <a:off x="1333342" y="1485898"/>
            <a:ext cx="6477316" cy="506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4125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381000"/>
            <a:ext cx="7772400" cy="1066800"/>
          </a:xfrm>
        </p:spPr>
        <p:txBody>
          <a:bodyPr>
            <a:noAutofit/>
          </a:bodyPr>
          <a:lstStyle/>
          <a:p>
            <a:r>
              <a:rPr lang="en-US" sz="3800" b="1" dirty="0" smtClean="0">
                <a:latin typeface="Georgia" pitchFamily="18" charset="0"/>
                <a:ea typeface="ＭＳ Ｐゴシック" charset="-128"/>
                <a:cs typeface="Arial" pitchFamily="34" charset="0"/>
              </a:rPr>
              <a:t>Development of noise models</a:t>
            </a:r>
          </a:p>
        </p:txBody>
      </p:sp>
      <p:grpSp>
        <p:nvGrpSpPr>
          <p:cNvPr id="3" name="Group 2"/>
          <p:cNvGrpSpPr/>
          <p:nvPr/>
        </p:nvGrpSpPr>
        <p:grpSpPr>
          <a:xfrm>
            <a:off x="3505200" y="1295400"/>
            <a:ext cx="5638800" cy="4841377"/>
            <a:chOff x="1447800" y="1295400"/>
            <a:chExt cx="5791200" cy="5390774"/>
          </a:xfrm>
        </p:grpSpPr>
        <p:pic>
          <p:nvPicPr>
            <p:cNvPr id="5122" name="Picture 2" descr="F:\Research\RiggsIntermediateCollectionIdeal\Plots\RawMeasS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12954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Research\RiggsIntermediateCollectionIdeal\Plots\RawMeasS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12954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search\RiggsIntermediateCollectionIdeal\Plots\RawMeasSS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0863" y="41148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F:\Research\RiggsIntermediateCollectionIdeal\Plots\RawMeasSS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0" y="4114800"/>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0777" y="3505200"/>
              <a:ext cx="2581156" cy="400110"/>
            </a:xfrm>
            <a:prstGeom prst="rect">
              <a:avLst/>
            </a:prstGeom>
            <a:noFill/>
          </p:spPr>
          <p:txBody>
            <a:bodyPr wrap="none" rtlCol="0">
              <a:spAutoFit/>
            </a:bodyPr>
            <a:lstStyle/>
            <a:p>
              <a:r>
                <a:rPr lang="en-US" sz="2000" dirty="0" smtClean="0">
                  <a:latin typeface="Georgia" pitchFamily="18" charset="0"/>
                </a:rPr>
                <a:t>Sensor set 1 – 76540</a:t>
              </a:r>
              <a:endParaRPr lang="en-US" sz="2000" dirty="0">
                <a:latin typeface="Georgia" pitchFamily="18" charset="0"/>
              </a:endParaRPr>
            </a:p>
          </p:txBody>
        </p:sp>
        <p:sp>
          <p:nvSpPr>
            <p:cNvPr id="13" name="TextBox 12"/>
            <p:cNvSpPr txBox="1"/>
            <p:nvPr/>
          </p:nvSpPr>
          <p:spPr>
            <a:xfrm>
              <a:off x="4628118" y="3505200"/>
              <a:ext cx="2478564" cy="400110"/>
            </a:xfrm>
            <a:prstGeom prst="rect">
              <a:avLst/>
            </a:prstGeom>
            <a:noFill/>
          </p:spPr>
          <p:txBody>
            <a:bodyPr wrap="none" rtlCol="0">
              <a:spAutoFit/>
            </a:bodyPr>
            <a:lstStyle/>
            <a:p>
              <a:r>
                <a:rPr lang="en-US" sz="2000" dirty="0" smtClean="0">
                  <a:latin typeface="Georgia" pitchFamily="18" charset="0"/>
                </a:rPr>
                <a:t>Sensor set 2 - 75420</a:t>
              </a:r>
              <a:endParaRPr lang="en-US" sz="2000" dirty="0">
                <a:latin typeface="Georgia" pitchFamily="18" charset="0"/>
              </a:endParaRPr>
            </a:p>
          </p:txBody>
        </p:sp>
        <p:sp>
          <p:nvSpPr>
            <p:cNvPr id="14" name="TextBox 13"/>
            <p:cNvSpPr txBox="1"/>
            <p:nvPr/>
          </p:nvSpPr>
          <p:spPr>
            <a:xfrm>
              <a:off x="1522410" y="6229290"/>
              <a:ext cx="2593980" cy="400110"/>
            </a:xfrm>
            <a:prstGeom prst="rect">
              <a:avLst/>
            </a:prstGeom>
            <a:noFill/>
          </p:spPr>
          <p:txBody>
            <a:bodyPr wrap="none" rtlCol="0">
              <a:spAutoFit/>
            </a:bodyPr>
            <a:lstStyle/>
            <a:p>
              <a:r>
                <a:rPr lang="en-US" sz="2000" dirty="0" smtClean="0">
                  <a:latin typeface="Georgia" pitchFamily="18" charset="0"/>
                </a:rPr>
                <a:t>Sensor set 3 – 65410</a:t>
              </a:r>
              <a:endParaRPr lang="en-US" sz="2000" dirty="0">
                <a:latin typeface="Georgia" pitchFamily="18" charset="0"/>
              </a:endParaRPr>
            </a:p>
          </p:txBody>
        </p:sp>
        <p:sp>
          <p:nvSpPr>
            <p:cNvPr id="15" name="TextBox 14"/>
            <p:cNvSpPr txBox="1"/>
            <p:nvPr/>
          </p:nvSpPr>
          <p:spPr>
            <a:xfrm>
              <a:off x="4648957" y="6240660"/>
              <a:ext cx="2502748" cy="445514"/>
            </a:xfrm>
            <a:prstGeom prst="rect">
              <a:avLst/>
            </a:prstGeom>
            <a:noFill/>
          </p:spPr>
          <p:txBody>
            <a:bodyPr wrap="none" rtlCol="0">
              <a:spAutoFit/>
            </a:bodyPr>
            <a:lstStyle/>
            <a:p>
              <a:r>
                <a:rPr lang="en-US" sz="2000" dirty="0" smtClean="0">
                  <a:latin typeface="Georgia" pitchFamily="18" charset="0"/>
                </a:rPr>
                <a:t>Sensor set 4 - 76541</a:t>
              </a:r>
              <a:endParaRPr lang="en-US" sz="2000" dirty="0">
                <a:latin typeface="Georgia" pitchFamily="18" charset="0"/>
              </a:endParaRPr>
            </a:p>
          </p:txBody>
        </p:sp>
      </p:grpSp>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6215650"/>
            <a:ext cx="2590800" cy="56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F:\Research\Publications\UWB\SWPF\RiggsLayou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 y="1547949"/>
            <a:ext cx="3543300" cy="43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156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47700" y="381000"/>
            <a:ext cx="7772400" cy="1066800"/>
          </a:xfrm>
        </p:spPr>
        <p:txBody>
          <a:bodyPr>
            <a:noAutofit/>
          </a:bodyPr>
          <a:lstStyle/>
          <a:p>
            <a:r>
              <a:rPr lang="en-US" sz="3800" b="1" dirty="0" smtClean="0">
                <a:latin typeface="Georgia" pitchFamily="18" charset="0"/>
                <a:ea typeface="ＭＳ Ｐゴシック" charset="-128"/>
                <a:cs typeface="Arial" pitchFamily="34" charset="0"/>
              </a:rPr>
              <a:t>Sensor sets</a:t>
            </a:r>
          </a:p>
        </p:txBody>
      </p:sp>
      <p:pic>
        <p:nvPicPr>
          <p:cNvPr id="4100" name="Picture 4" descr="F:\Research\RiggsIntermediateCollectionIdeal\Plots\HistSSCalibP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946" y="1447800"/>
            <a:ext cx="6604108" cy="518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6574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F:\Research\Publications\Thesis\salilb_Thesis\Plots\Iteration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232" y="1591083"/>
            <a:ext cx="6193536" cy="46451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Research\Publications\Thesis\salilb_Thesis\Plots\Iteration2.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600200"/>
            <a:ext cx="6193536" cy="46451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search\Publications\Thesis\salilb_Thesis\Plots\Iteration1.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613841"/>
            <a:ext cx="6190488" cy="4642866"/>
          </a:xfrm>
          <a:prstGeom prst="rect">
            <a:avLst/>
          </a:prstGeom>
          <a:noFill/>
          <a:extLst>
            <a:ext uri="{909E8E84-426E-40DD-AFC4-6F175D3DCCD1}">
              <a14:hiddenFill xmlns:a14="http://schemas.microsoft.com/office/drawing/2010/main">
                <a:solidFill>
                  <a:srgbClr val="FFFFFF"/>
                </a:solidFill>
              </a14:hiddenFill>
            </a:ext>
          </a:extLst>
        </p:spPr>
      </p:pic>
      <p:sp>
        <p:nvSpPr>
          <p:cNvPr id="35843" name="Rectangle 7"/>
          <p:cNvSpPr>
            <a:spLocks noChangeArrowheads="1"/>
          </p:cNvSpPr>
          <p:nvPr/>
        </p:nvSpPr>
        <p:spPr bwMode="auto">
          <a:xfrm>
            <a:off x="0" y="5334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381000"/>
            <a:ext cx="9144000" cy="1066800"/>
          </a:xfrm>
        </p:spPr>
        <p:txBody>
          <a:bodyPr>
            <a:noAutofit/>
          </a:bodyPr>
          <a:lstStyle/>
          <a:p>
            <a:r>
              <a:rPr lang="en-US" sz="3600" b="1" dirty="0" smtClean="0">
                <a:latin typeface="Georgia" pitchFamily="18" charset="0"/>
                <a:ea typeface="ＭＳ Ｐゴシック" charset="-128"/>
                <a:cs typeface="Arial" pitchFamily="34" charset="0"/>
              </a:rPr>
              <a:t>Demo of basic particle filter</a:t>
            </a:r>
          </a:p>
        </p:txBody>
      </p:sp>
      <p:pic>
        <p:nvPicPr>
          <p:cNvPr id="1028" name="Picture 4" descr="F:\Research\Publications\Thesis\salilb_Thesis\Proposal\PF\Plots\Iteration0.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600200"/>
            <a:ext cx="6193536" cy="464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414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5334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304800"/>
            <a:ext cx="9144000" cy="1066800"/>
          </a:xfrm>
        </p:spPr>
        <p:txBody>
          <a:bodyPr>
            <a:noAutofit/>
          </a:bodyPr>
          <a:lstStyle/>
          <a:p>
            <a:r>
              <a:rPr lang="en-US" sz="3600" b="1" dirty="0" smtClean="0">
                <a:latin typeface="Georgia" pitchFamily="18" charset="0"/>
                <a:ea typeface="ＭＳ Ｐゴシック" charset="-128"/>
                <a:cs typeface="Arial" pitchFamily="34" charset="0"/>
              </a:rPr>
              <a:t>Video demo of basic particle filter</a:t>
            </a:r>
          </a:p>
        </p:txBody>
      </p:sp>
      <p:pic>
        <p:nvPicPr>
          <p:cNvPr id="4" name="PFSlow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3600" y="1143000"/>
            <a:ext cx="7416800" cy="5562600"/>
          </a:xfrm>
          <a:prstGeom prst="rect">
            <a:avLst/>
          </a:prstGeom>
        </p:spPr>
      </p:pic>
    </p:spTree>
    <p:extLst>
      <p:ext uri="{BB962C8B-B14F-4D97-AF65-F5344CB8AC3E}">
        <p14:creationId xmlns:p14="http://schemas.microsoft.com/office/powerpoint/2010/main" val="61472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609600"/>
            <a:ext cx="8839200" cy="1066800"/>
          </a:xfrm>
        </p:spPr>
        <p:txBody>
          <a:bodyPr>
            <a:noAutofit/>
          </a:bodyPr>
          <a:lstStyle/>
          <a:p>
            <a:r>
              <a:rPr lang="en-US" sz="3800" b="1" dirty="0" smtClean="0">
                <a:latin typeface="Georgia" pitchFamily="18" charset="0"/>
                <a:ea typeface="ＭＳ Ｐゴシック" charset="-128"/>
                <a:cs typeface="Arial" pitchFamily="34" charset="0"/>
              </a:rPr>
              <a:t>UWB system operation</a:t>
            </a:r>
          </a:p>
        </p:txBody>
      </p:sp>
      <p:grpSp>
        <p:nvGrpSpPr>
          <p:cNvPr id="2" name="Group 1"/>
          <p:cNvGrpSpPr/>
          <p:nvPr/>
        </p:nvGrpSpPr>
        <p:grpSpPr>
          <a:xfrm>
            <a:off x="306885" y="1808202"/>
            <a:ext cx="9273417" cy="3906798"/>
            <a:chOff x="306885" y="1644134"/>
            <a:chExt cx="9273417" cy="3906798"/>
          </a:xfrm>
        </p:grpSpPr>
        <p:sp>
          <p:nvSpPr>
            <p:cNvPr id="3" name="Rounded Rectangle 2"/>
            <p:cNvSpPr/>
            <p:nvPr/>
          </p:nvSpPr>
          <p:spPr>
            <a:xfrm>
              <a:off x="1371600" y="2209800"/>
              <a:ext cx="609600" cy="53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371600" y="4800600"/>
              <a:ext cx="609600" cy="53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495800" y="2209800"/>
              <a:ext cx="609600" cy="53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495800" y="4800600"/>
              <a:ext cx="609600" cy="53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3" idx="3"/>
              <a:endCxn id="12" idx="1"/>
            </p:cNvCxnSpPr>
            <p:nvPr/>
          </p:nvCxnSpPr>
          <p:spPr>
            <a:xfrm>
              <a:off x="1981200" y="2476500"/>
              <a:ext cx="2514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3"/>
              <a:endCxn id="14" idx="1"/>
            </p:cNvCxnSpPr>
            <p:nvPr/>
          </p:nvCxnSpPr>
          <p:spPr>
            <a:xfrm>
              <a:off x="1981200" y="5067300"/>
              <a:ext cx="2514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2" idx="2"/>
              <a:endCxn id="14" idx="0"/>
            </p:cNvCxnSpPr>
            <p:nvPr/>
          </p:nvCxnSpPr>
          <p:spPr>
            <a:xfrm>
              <a:off x="4800600" y="2743200"/>
              <a:ext cx="0" cy="2057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230541" y="3619500"/>
              <a:ext cx="15240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543800" y="2971800"/>
              <a:ext cx="685800" cy="16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Elbow Connector 29"/>
            <p:cNvCxnSpPr>
              <a:endCxn id="3" idx="0"/>
            </p:cNvCxnSpPr>
            <p:nvPr/>
          </p:nvCxnSpPr>
          <p:spPr>
            <a:xfrm rot="10800000">
              <a:off x="1676400" y="2209800"/>
              <a:ext cx="3810000" cy="1409700"/>
            </a:xfrm>
            <a:prstGeom prst="bentConnector4">
              <a:avLst>
                <a:gd name="adj1" fmla="val -285"/>
                <a:gd name="adj2" fmla="val 116216"/>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12" idx="3"/>
            </p:cNvCxnSpPr>
            <p:nvPr/>
          </p:nvCxnSpPr>
          <p:spPr>
            <a:xfrm rot="16200000" flipV="1">
              <a:off x="4841966" y="2739935"/>
              <a:ext cx="1143001" cy="616131"/>
            </a:xfrm>
            <a:prstGeom prst="bentConnector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Elbow Connector 38"/>
            <p:cNvCxnSpPr>
              <a:endCxn id="11" idx="2"/>
            </p:cNvCxnSpPr>
            <p:nvPr/>
          </p:nvCxnSpPr>
          <p:spPr>
            <a:xfrm rot="10800000" flipV="1">
              <a:off x="1676400" y="3924300"/>
              <a:ext cx="4273732" cy="1409700"/>
            </a:xfrm>
            <a:prstGeom prst="bentConnector4">
              <a:avLst>
                <a:gd name="adj1" fmla="val -331"/>
                <a:gd name="adj2" fmla="val 116216"/>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Elbow Connector 44"/>
            <p:cNvCxnSpPr>
              <a:endCxn id="14" idx="3"/>
            </p:cNvCxnSpPr>
            <p:nvPr/>
          </p:nvCxnSpPr>
          <p:spPr>
            <a:xfrm rot="5400000">
              <a:off x="5096692" y="3933008"/>
              <a:ext cx="1143000" cy="1125584"/>
            </a:xfrm>
            <a:prstGeom prst="bentConnector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851" name="Straight Connector 35850"/>
            <p:cNvCxnSpPr>
              <a:stCxn id="23" idx="1"/>
              <a:endCxn id="22" idx="3"/>
            </p:cNvCxnSpPr>
            <p:nvPr/>
          </p:nvCxnSpPr>
          <p:spPr>
            <a:xfrm flipH="1">
              <a:off x="6754541" y="3771900"/>
              <a:ext cx="7892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853" name="Oval 35852"/>
            <p:cNvSpPr/>
            <p:nvPr/>
          </p:nvSpPr>
          <p:spPr>
            <a:xfrm>
              <a:off x="2971800" y="3600450"/>
              <a:ext cx="228600" cy="209550"/>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854" name="TextBox 35853"/>
            <p:cNvSpPr txBox="1"/>
            <p:nvPr/>
          </p:nvSpPr>
          <p:spPr>
            <a:xfrm>
              <a:off x="377177" y="2831068"/>
              <a:ext cx="1064715" cy="369332"/>
            </a:xfrm>
            <a:prstGeom prst="rect">
              <a:avLst/>
            </a:prstGeom>
            <a:noFill/>
          </p:spPr>
          <p:txBody>
            <a:bodyPr wrap="none" rtlCol="0">
              <a:spAutoFit/>
            </a:bodyPr>
            <a:lstStyle/>
            <a:p>
              <a:pPr algn="r"/>
              <a:r>
                <a:rPr lang="en-US" dirty="0" smtClean="0">
                  <a:latin typeface="Georgia" pitchFamily="18" charset="0"/>
                </a:rPr>
                <a:t>Receiver</a:t>
              </a:r>
              <a:endParaRPr lang="en-US" dirty="0">
                <a:latin typeface="Georgia" pitchFamily="18" charset="0"/>
              </a:endParaRPr>
            </a:p>
          </p:txBody>
        </p:sp>
        <p:sp>
          <p:nvSpPr>
            <p:cNvPr id="52" name="TextBox 51"/>
            <p:cNvSpPr txBox="1"/>
            <p:nvPr/>
          </p:nvSpPr>
          <p:spPr>
            <a:xfrm>
              <a:off x="3699664" y="2863334"/>
              <a:ext cx="1064715" cy="646331"/>
            </a:xfrm>
            <a:prstGeom prst="rect">
              <a:avLst/>
            </a:prstGeom>
            <a:noFill/>
          </p:spPr>
          <p:txBody>
            <a:bodyPr wrap="none" rtlCol="0">
              <a:spAutoFit/>
            </a:bodyPr>
            <a:lstStyle/>
            <a:p>
              <a:pPr algn="ctr"/>
              <a:r>
                <a:rPr lang="en-US" dirty="0" smtClean="0">
                  <a:latin typeface="Georgia" pitchFamily="18" charset="0"/>
                </a:rPr>
                <a:t>Receiver</a:t>
              </a:r>
            </a:p>
            <a:p>
              <a:pPr algn="ctr"/>
              <a:r>
                <a:rPr lang="en-US" dirty="0" smtClean="0">
                  <a:latin typeface="Georgia" pitchFamily="18" charset="0"/>
                </a:rPr>
                <a:t>(master)</a:t>
              </a:r>
              <a:endParaRPr lang="en-US" dirty="0">
                <a:latin typeface="Georgia" pitchFamily="18" charset="0"/>
              </a:endParaRPr>
            </a:p>
          </p:txBody>
        </p:sp>
        <p:sp>
          <p:nvSpPr>
            <p:cNvPr id="53" name="TextBox 52"/>
            <p:cNvSpPr txBox="1"/>
            <p:nvPr/>
          </p:nvSpPr>
          <p:spPr>
            <a:xfrm>
              <a:off x="306885" y="5181600"/>
              <a:ext cx="1064715" cy="369332"/>
            </a:xfrm>
            <a:prstGeom prst="rect">
              <a:avLst/>
            </a:prstGeom>
            <a:noFill/>
          </p:spPr>
          <p:txBody>
            <a:bodyPr wrap="none" rtlCol="0">
              <a:spAutoFit/>
            </a:bodyPr>
            <a:lstStyle/>
            <a:p>
              <a:pPr algn="r"/>
              <a:r>
                <a:rPr lang="en-US" dirty="0" smtClean="0">
                  <a:latin typeface="Georgia" pitchFamily="18" charset="0"/>
                </a:rPr>
                <a:t>Receiver</a:t>
              </a:r>
              <a:endParaRPr lang="en-US" dirty="0">
                <a:latin typeface="Georgia" pitchFamily="18" charset="0"/>
              </a:endParaRPr>
            </a:p>
          </p:txBody>
        </p:sp>
        <p:sp>
          <p:nvSpPr>
            <p:cNvPr id="54" name="TextBox 53"/>
            <p:cNvSpPr txBox="1"/>
            <p:nvPr/>
          </p:nvSpPr>
          <p:spPr>
            <a:xfrm>
              <a:off x="3431085" y="5181600"/>
              <a:ext cx="1064715" cy="369332"/>
            </a:xfrm>
            <a:prstGeom prst="rect">
              <a:avLst/>
            </a:prstGeom>
            <a:noFill/>
          </p:spPr>
          <p:txBody>
            <a:bodyPr wrap="none" rtlCol="0">
              <a:spAutoFit/>
            </a:bodyPr>
            <a:lstStyle/>
            <a:p>
              <a:pPr algn="r"/>
              <a:r>
                <a:rPr lang="en-US" dirty="0" smtClean="0">
                  <a:latin typeface="Georgia" pitchFamily="18" charset="0"/>
                </a:rPr>
                <a:t>Receiver</a:t>
              </a:r>
              <a:endParaRPr lang="en-US" dirty="0">
                <a:latin typeface="Georgia" pitchFamily="18" charset="0"/>
              </a:endParaRPr>
            </a:p>
          </p:txBody>
        </p:sp>
        <p:sp>
          <p:nvSpPr>
            <p:cNvPr id="55" name="TextBox 54"/>
            <p:cNvSpPr txBox="1"/>
            <p:nvPr/>
          </p:nvSpPr>
          <p:spPr>
            <a:xfrm>
              <a:off x="2472686" y="4202668"/>
              <a:ext cx="1261114" cy="369332"/>
            </a:xfrm>
            <a:prstGeom prst="rect">
              <a:avLst/>
            </a:prstGeom>
            <a:noFill/>
            <a:ln>
              <a:noFill/>
            </a:ln>
          </p:spPr>
          <p:txBody>
            <a:bodyPr wrap="none" rtlCol="0">
              <a:spAutoFit/>
            </a:bodyPr>
            <a:lstStyle/>
            <a:p>
              <a:pPr algn="r"/>
              <a:r>
                <a:rPr lang="en-US" dirty="0" smtClean="0"/>
                <a:t>Transmitter</a:t>
              </a:r>
              <a:endParaRPr lang="en-US" dirty="0"/>
            </a:p>
          </p:txBody>
        </p:sp>
        <p:sp>
          <p:nvSpPr>
            <p:cNvPr id="56" name="TextBox 55"/>
            <p:cNvSpPr txBox="1"/>
            <p:nvPr/>
          </p:nvSpPr>
          <p:spPr>
            <a:xfrm>
              <a:off x="4920449" y="3962400"/>
              <a:ext cx="870751" cy="369332"/>
            </a:xfrm>
            <a:prstGeom prst="rect">
              <a:avLst/>
            </a:prstGeom>
            <a:noFill/>
          </p:spPr>
          <p:txBody>
            <a:bodyPr wrap="none" rtlCol="0">
              <a:spAutoFit/>
            </a:bodyPr>
            <a:lstStyle/>
            <a:p>
              <a:pPr algn="r"/>
              <a:r>
                <a:rPr lang="en-US" dirty="0" smtClean="0">
                  <a:latin typeface="Georgia" pitchFamily="18" charset="0"/>
                </a:rPr>
                <a:t>Switch</a:t>
              </a:r>
              <a:endParaRPr lang="en-US" dirty="0">
                <a:latin typeface="Georgia" pitchFamily="18" charset="0"/>
              </a:endParaRPr>
            </a:p>
          </p:txBody>
        </p:sp>
        <p:sp>
          <p:nvSpPr>
            <p:cNvPr id="57" name="TextBox 56"/>
            <p:cNvSpPr txBox="1"/>
            <p:nvPr/>
          </p:nvSpPr>
          <p:spPr>
            <a:xfrm>
              <a:off x="7238477" y="4800600"/>
              <a:ext cx="1212191" cy="369332"/>
            </a:xfrm>
            <a:prstGeom prst="rect">
              <a:avLst/>
            </a:prstGeom>
            <a:noFill/>
          </p:spPr>
          <p:txBody>
            <a:bodyPr wrap="none" rtlCol="0">
              <a:spAutoFit/>
            </a:bodyPr>
            <a:lstStyle/>
            <a:p>
              <a:pPr algn="r"/>
              <a:r>
                <a:rPr lang="en-US" dirty="0" smtClean="0">
                  <a:latin typeface="Georgia" pitchFamily="18" charset="0"/>
                </a:rPr>
                <a:t>Computer</a:t>
              </a:r>
              <a:endParaRPr lang="en-US" dirty="0">
                <a:latin typeface="Georgia" pitchFamily="18" charset="0"/>
              </a:endParaRPr>
            </a:p>
          </p:txBody>
        </p:sp>
        <p:grpSp>
          <p:nvGrpSpPr>
            <p:cNvPr id="35856" name="Group 35855"/>
            <p:cNvGrpSpPr/>
            <p:nvPr/>
          </p:nvGrpSpPr>
          <p:grpSpPr>
            <a:xfrm>
              <a:off x="3048000" y="3276600"/>
              <a:ext cx="533400" cy="685800"/>
              <a:chOff x="2971800" y="3276600"/>
              <a:chExt cx="533400" cy="685800"/>
            </a:xfrm>
          </p:grpSpPr>
          <p:sp>
            <p:nvSpPr>
              <p:cNvPr id="35855" name="Arc 35854"/>
              <p:cNvSpPr/>
              <p:nvPr/>
            </p:nvSpPr>
            <p:spPr>
              <a:xfrm>
                <a:off x="3048000" y="3429000"/>
                <a:ext cx="310708" cy="45273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Arc 58"/>
              <p:cNvSpPr/>
              <p:nvPr/>
            </p:nvSpPr>
            <p:spPr>
              <a:xfrm>
                <a:off x="2971800" y="3352800"/>
                <a:ext cx="463108" cy="6096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Arc 59"/>
              <p:cNvSpPr/>
              <p:nvPr/>
            </p:nvSpPr>
            <p:spPr>
              <a:xfrm>
                <a:off x="2971800" y="3276600"/>
                <a:ext cx="533400" cy="6858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 name="Group 61"/>
            <p:cNvGrpSpPr/>
            <p:nvPr/>
          </p:nvGrpSpPr>
          <p:grpSpPr>
            <a:xfrm flipV="1">
              <a:off x="3048000" y="3625334"/>
              <a:ext cx="533400" cy="565666"/>
              <a:chOff x="2971800" y="3276600"/>
              <a:chExt cx="533400" cy="685800"/>
            </a:xfrm>
          </p:grpSpPr>
          <p:sp>
            <p:nvSpPr>
              <p:cNvPr id="63" name="Arc 62"/>
              <p:cNvSpPr/>
              <p:nvPr/>
            </p:nvSpPr>
            <p:spPr>
              <a:xfrm>
                <a:off x="3048000" y="3429000"/>
                <a:ext cx="310708" cy="45273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Arc 63"/>
              <p:cNvSpPr/>
              <p:nvPr/>
            </p:nvSpPr>
            <p:spPr>
              <a:xfrm>
                <a:off x="2971800" y="3352800"/>
                <a:ext cx="463108" cy="6096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Arc 64"/>
              <p:cNvSpPr/>
              <p:nvPr/>
            </p:nvSpPr>
            <p:spPr>
              <a:xfrm>
                <a:off x="2971800" y="3276600"/>
                <a:ext cx="533400" cy="6858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6" name="Group 65"/>
            <p:cNvGrpSpPr/>
            <p:nvPr/>
          </p:nvGrpSpPr>
          <p:grpSpPr>
            <a:xfrm flipH="1">
              <a:off x="2590800" y="3276600"/>
              <a:ext cx="533400" cy="685800"/>
              <a:chOff x="2971800" y="3276600"/>
              <a:chExt cx="533400" cy="685800"/>
            </a:xfrm>
          </p:grpSpPr>
          <p:sp>
            <p:nvSpPr>
              <p:cNvPr id="67" name="Arc 66"/>
              <p:cNvSpPr/>
              <p:nvPr/>
            </p:nvSpPr>
            <p:spPr>
              <a:xfrm>
                <a:off x="3048000" y="3429000"/>
                <a:ext cx="310708" cy="45273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Arc 67"/>
              <p:cNvSpPr/>
              <p:nvPr/>
            </p:nvSpPr>
            <p:spPr>
              <a:xfrm>
                <a:off x="2971800" y="3352800"/>
                <a:ext cx="463108" cy="6096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Arc 68"/>
              <p:cNvSpPr/>
              <p:nvPr/>
            </p:nvSpPr>
            <p:spPr>
              <a:xfrm>
                <a:off x="2971800" y="3276600"/>
                <a:ext cx="533400" cy="6858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Group 69"/>
            <p:cNvGrpSpPr/>
            <p:nvPr/>
          </p:nvGrpSpPr>
          <p:grpSpPr>
            <a:xfrm flipH="1" flipV="1">
              <a:off x="2590800" y="3625334"/>
              <a:ext cx="533400" cy="565666"/>
              <a:chOff x="2971800" y="3276600"/>
              <a:chExt cx="533400" cy="685800"/>
            </a:xfrm>
          </p:grpSpPr>
          <p:sp>
            <p:nvSpPr>
              <p:cNvPr id="71" name="Arc 70"/>
              <p:cNvSpPr/>
              <p:nvPr/>
            </p:nvSpPr>
            <p:spPr>
              <a:xfrm>
                <a:off x="3048000" y="3429000"/>
                <a:ext cx="310708" cy="45273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Arc 71"/>
              <p:cNvSpPr/>
              <p:nvPr/>
            </p:nvSpPr>
            <p:spPr>
              <a:xfrm>
                <a:off x="2971800" y="3352800"/>
                <a:ext cx="463108" cy="6096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Arc 72"/>
              <p:cNvSpPr/>
              <p:nvPr/>
            </p:nvSpPr>
            <p:spPr>
              <a:xfrm>
                <a:off x="2971800" y="3276600"/>
                <a:ext cx="533400" cy="6858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5861" name="Straight Connector 35860"/>
            <p:cNvCxnSpPr/>
            <p:nvPr/>
          </p:nvCxnSpPr>
          <p:spPr>
            <a:xfrm>
              <a:off x="5791200" y="1828800"/>
              <a:ext cx="6585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477000" y="1644134"/>
              <a:ext cx="1367362" cy="369332"/>
            </a:xfrm>
            <a:prstGeom prst="rect">
              <a:avLst/>
            </a:prstGeom>
            <a:noFill/>
          </p:spPr>
          <p:txBody>
            <a:bodyPr wrap="none" rtlCol="0">
              <a:spAutoFit/>
            </a:bodyPr>
            <a:lstStyle/>
            <a:p>
              <a:pPr algn="r"/>
              <a:r>
                <a:rPr lang="en-US" dirty="0" smtClean="0"/>
                <a:t>Timing cable</a:t>
              </a:r>
              <a:endParaRPr lang="en-US" dirty="0"/>
            </a:p>
          </p:txBody>
        </p:sp>
        <p:sp>
          <p:nvSpPr>
            <p:cNvPr id="83" name="TextBox 82"/>
            <p:cNvSpPr txBox="1"/>
            <p:nvPr/>
          </p:nvSpPr>
          <p:spPr>
            <a:xfrm>
              <a:off x="5992541" y="1952285"/>
              <a:ext cx="3587761" cy="369332"/>
            </a:xfrm>
            <a:prstGeom prst="rect">
              <a:avLst/>
            </a:prstGeom>
            <a:noFill/>
          </p:spPr>
          <p:txBody>
            <a:bodyPr wrap="square" rtlCol="0">
              <a:spAutoFit/>
            </a:bodyPr>
            <a:lstStyle/>
            <a:p>
              <a:pPr algn="ctr"/>
              <a:r>
                <a:rPr lang="en-US" dirty="0" smtClean="0"/>
                <a:t>Power over Ethernet cable</a:t>
              </a:r>
              <a:endParaRPr lang="en-US" dirty="0"/>
            </a:p>
          </p:txBody>
        </p:sp>
        <p:cxnSp>
          <p:nvCxnSpPr>
            <p:cNvPr id="84" name="Straight Connector 83"/>
            <p:cNvCxnSpPr/>
            <p:nvPr/>
          </p:nvCxnSpPr>
          <p:spPr>
            <a:xfrm>
              <a:off x="5791200" y="2133600"/>
              <a:ext cx="65854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23850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457200"/>
            <a:ext cx="9448800" cy="1066800"/>
          </a:xfrm>
        </p:spPr>
        <p:txBody>
          <a:bodyPr>
            <a:noAutofit/>
          </a:bodyPr>
          <a:lstStyle/>
          <a:p>
            <a:r>
              <a:rPr lang="en-US" sz="4000" b="1" dirty="0" smtClean="0">
                <a:latin typeface="Georgia" pitchFamily="18" charset="0"/>
                <a:ea typeface="ＭＳ Ｐゴシック" charset="-128"/>
                <a:cs typeface="Arial" pitchFamily="34" charset="0"/>
              </a:rPr>
              <a:t>Tuning </a:t>
            </a:r>
            <a:r>
              <a:rPr lang="en-US" sz="4000" b="1" dirty="0">
                <a:latin typeface="Georgia" pitchFamily="18" charset="0"/>
                <a:ea typeface="ＭＳ Ｐゴシック" charset="-128"/>
                <a:cs typeface="Arial" pitchFamily="34" charset="0"/>
              </a:rPr>
              <a:t>d</a:t>
            </a:r>
            <a:r>
              <a:rPr lang="en-US" sz="4000" b="1" dirty="0" smtClean="0">
                <a:latin typeface="Georgia" pitchFamily="18" charset="0"/>
                <a:ea typeface="ＭＳ Ｐゴシック" charset="-128"/>
                <a:cs typeface="Arial" pitchFamily="34" charset="0"/>
              </a:rPr>
              <a:t>ynamic noise</a:t>
            </a:r>
          </a:p>
        </p:txBody>
      </p:sp>
      <mc:AlternateContent xmlns:mc="http://schemas.openxmlformats.org/markup-compatibility/2006" xmlns:a14="http://schemas.microsoft.com/office/drawing/2010/main">
        <mc:Choice Requires="a14">
          <p:sp>
            <p:nvSpPr>
              <p:cNvPr id="12" name="TextBox 11"/>
              <p:cNvSpPr txBox="1"/>
              <p:nvPr/>
            </p:nvSpPr>
            <p:spPr>
              <a:xfrm>
                <a:off x="410653" y="1752600"/>
                <a:ext cx="7821437" cy="2230932"/>
              </a:xfrm>
              <a:prstGeom prst="rect">
                <a:avLst/>
              </a:prstGeom>
              <a:noFill/>
            </p:spPr>
            <p:txBody>
              <a:bodyPr wrap="none" rtlCol="0">
                <a:spAutoFit/>
              </a:bodyPr>
              <a:lstStyle/>
              <a:p>
                <a:r>
                  <a:rPr lang="en-US" sz="2000" dirty="0" smtClean="0">
                    <a:latin typeface="Georgia" pitchFamily="18" charset="0"/>
                  </a:rPr>
                  <a:t>The state transition equations </a:t>
                </a:r>
                <a:r>
                  <a:rPr lang="en-US" sz="2000" b="1" i="1" dirty="0" smtClean="0">
                    <a:latin typeface="Georgia" pitchFamily="18" charset="0"/>
                  </a:rPr>
                  <a:t>‘f’</a:t>
                </a:r>
                <a:r>
                  <a:rPr lang="en-US" sz="2000" dirty="0" smtClean="0">
                    <a:latin typeface="Georgia" pitchFamily="18" charset="0"/>
                  </a:rPr>
                  <a:t> are given by</a:t>
                </a:r>
              </a:p>
              <a:p>
                <a:r>
                  <a:rPr lang="en-US" sz="2000" b="0" dirty="0" smtClean="0">
                    <a:latin typeface="Georgia" pitchFamily="18" charset="0"/>
                  </a:rPr>
                  <a:t>                             </a:t>
                </a:r>
                <a14:m>
                  <m:oMath xmlns:m="http://schemas.openxmlformats.org/officeDocument/2006/math">
                    <m:r>
                      <a:rPr lang="en-US" sz="2000" b="1" i="1" smtClean="0">
                        <a:latin typeface="Cambria Math"/>
                      </a:rPr>
                      <m:t>𝒇</m:t>
                    </m:r>
                    <m:r>
                      <a:rPr lang="en-US" sz="2000" i="0">
                        <a:latin typeface="Cambria Math"/>
                      </a:rPr>
                      <m:t>= </m:t>
                    </m:r>
                    <m:d>
                      <m:dPr>
                        <m:begChr m:val="["/>
                        <m:endChr m:val="]"/>
                        <m:ctrlPr>
                          <a:rPr lang="en-US" sz="2000" i="1">
                            <a:latin typeface="Cambria Math"/>
                          </a:rPr>
                        </m:ctrlPr>
                      </m:dPr>
                      <m:e>
                        <m:eqArr>
                          <m:eqArrPr>
                            <m:ctrlPr>
                              <a:rPr lang="en-US" sz="2000" i="1">
                                <a:latin typeface="Cambria Math"/>
                              </a:rPr>
                            </m:ctrlPr>
                          </m:eqArrPr>
                          <m:e>
                            <m:sSub>
                              <m:sSubPr>
                                <m:ctrlPr>
                                  <a:rPr lang="en-US" sz="2000" i="1">
                                    <a:latin typeface="Cambria Math"/>
                                  </a:rPr>
                                </m:ctrlPr>
                              </m:sSubPr>
                              <m:e>
                                <m:r>
                                  <m:rPr>
                                    <m:sty m:val="p"/>
                                  </m:rPr>
                                  <a:rPr lang="en-US" sz="2000" i="0">
                                    <a:latin typeface="Cambria Math"/>
                                  </a:rPr>
                                  <m:t>x</m:t>
                                </m:r>
                              </m:e>
                              <m:sub>
                                <m:r>
                                  <m:rPr>
                                    <m:sty m:val="p"/>
                                  </m:rPr>
                                  <a:rPr lang="en-US" sz="2000" i="0">
                                    <a:latin typeface="Cambria Math"/>
                                  </a:rPr>
                                  <m:t>t</m:t>
                                </m:r>
                                <m:r>
                                  <a:rPr lang="en-US" sz="2000" b="0" i="0" smtClean="0">
                                    <a:latin typeface="Cambria Math"/>
                                  </a:rPr>
                                  <m:t>+1</m:t>
                                </m:r>
                              </m:sub>
                            </m:sSub>
                            <m:r>
                              <a:rPr lang="en-US" sz="2000" b="0" i="0" smtClean="0">
                                <a:latin typeface="Cambria Math"/>
                              </a:rPr>
                              <m:t>=</m:t>
                            </m:r>
                            <m:sSub>
                              <m:sSubPr>
                                <m:ctrlPr>
                                  <a:rPr lang="en-US" sz="2000" i="1">
                                    <a:latin typeface="Cambria Math"/>
                                  </a:rPr>
                                </m:ctrlPr>
                              </m:sSubPr>
                              <m:e>
                                <m:r>
                                  <m:rPr>
                                    <m:sty m:val="p"/>
                                  </m:rPr>
                                  <a:rPr lang="en-US" sz="2000" i="0">
                                    <a:latin typeface="Cambria Math"/>
                                  </a:rPr>
                                  <m:t>x</m:t>
                                </m:r>
                              </m:e>
                              <m:sub>
                                <m:r>
                                  <m:rPr>
                                    <m:sty m:val="p"/>
                                  </m:rPr>
                                  <a:rPr lang="en-US" sz="2000" i="0">
                                    <a:latin typeface="Cambria Math"/>
                                  </a:rPr>
                                  <m:t>t</m:t>
                                </m:r>
                              </m:sub>
                            </m:sSub>
                            <m:r>
                              <a:rPr lang="en-US" sz="2000" b="0" i="0" smtClean="0">
                                <a:latin typeface="Cambria Math"/>
                              </a:rPr>
                              <m:t>+</m:t>
                            </m:r>
                            <m:r>
                              <m:rPr>
                                <m:sty m:val="p"/>
                              </m:rPr>
                              <a:rPr lang="en-US" sz="2000" b="0" i="0" smtClean="0">
                                <a:latin typeface="Cambria Math"/>
                              </a:rPr>
                              <m:t>T</m:t>
                            </m:r>
                            <m:acc>
                              <m:accPr>
                                <m:chr m:val="̇"/>
                                <m:ctrlPr>
                                  <a:rPr lang="en-US" sz="2000" i="1">
                                    <a:latin typeface="Cambria Math"/>
                                  </a:rPr>
                                </m:ctrlPr>
                              </m:accPr>
                              <m:e>
                                <m:sSub>
                                  <m:sSubPr>
                                    <m:ctrlPr>
                                      <a:rPr lang="en-US" sz="2000" i="1">
                                        <a:latin typeface="Cambria Math"/>
                                      </a:rPr>
                                    </m:ctrlPr>
                                  </m:sSubPr>
                                  <m:e>
                                    <m:r>
                                      <m:rPr>
                                        <m:sty m:val="p"/>
                                      </m:rPr>
                                      <a:rPr lang="en-US" sz="2000" i="0">
                                        <a:latin typeface="Cambria Math"/>
                                      </a:rPr>
                                      <m:t>x</m:t>
                                    </m:r>
                                  </m:e>
                                  <m:sub>
                                    <m:r>
                                      <m:rPr>
                                        <m:sty m:val="p"/>
                                      </m:rPr>
                                      <a:rPr lang="en-US" sz="2000" i="0">
                                        <a:latin typeface="Cambria Math"/>
                                      </a:rPr>
                                      <m:t>t</m:t>
                                    </m:r>
                                  </m:sub>
                                </m:sSub>
                              </m:e>
                            </m:acc>
                          </m:e>
                          <m:e>
                            <m:sSub>
                              <m:sSubPr>
                                <m:ctrlPr>
                                  <a:rPr lang="en-US" sz="2000" i="1" smtClean="0">
                                    <a:latin typeface="Cambria Math"/>
                                  </a:rPr>
                                </m:ctrlPr>
                              </m:sSubPr>
                              <m:e>
                                <m:acc>
                                  <m:accPr>
                                    <m:chr m:val="̇"/>
                                    <m:ctrlPr>
                                      <a:rPr lang="en-US" sz="2000" b="0" i="1" smtClean="0">
                                        <a:latin typeface="Cambria Math"/>
                                      </a:rPr>
                                    </m:ctrlPr>
                                  </m:accPr>
                                  <m:e>
                                    <m:r>
                                      <m:rPr>
                                        <m:sty m:val="p"/>
                                      </m:rPr>
                                      <a:rPr lang="en-US" sz="2000" b="0" i="0" smtClean="0">
                                        <a:latin typeface="Cambria Math"/>
                                      </a:rPr>
                                      <m:t>x</m:t>
                                    </m:r>
                                  </m:e>
                                </m:acc>
                              </m:e>
                              <m:sub>
                                <m:r>
                                  <m:rPr>
                                    <m:sty m:val="p"/>
                                  </m:rPr>
                                  <a:rPr lang="en-US" sz="2000" b="0" i="0" smtClean="0">
                                    <a:latin typeface="Cambria Math"/>
                                  </a:rPr>
                                  <m:t>t</m:t>
                                </m:r>
                                <m:r>
                                  <a:rPr lang="en-US" sz="2000" b="0" i="0" smtClean="0">
                                    <a:latin typeface="Cambria Math"/>
                                  </a:rPr>
                                  <m:t>+1</m:t>
                                </m:r>
                              </m:sub>
                            </m:sSub>
                            <m:r>
                              <a:rPr lang="en-US" sz="2000" b="0" i="0" smtClean="0">
                                <a:latin typeface="Cambria Math"/>
                              </a:rPr>
                              <m:t>=</m:t>
                            </m:r>
                            <m:sSub>
                              <m:sSubPr>
                                <m:ctrlPr>
                                  <a:rPr lang="en-US" sz="2000" i="1">
                                    <a:latin typeface="Cambria Math"/>
                                  </a:rPr>
                                </m:ctrlPr>
                              </m:sSubPr>
                              <m:e>
                                <m:acc>
                                  <m:accPr>
                                    <m:chr m:val="̇"/>
                                    <m:ctrlPr>
                                      <a:rPr lang="en-US" sz="2000" i="1">
                                        <a:latin typeface="Cambria Math"/>
                                      </a:rPr>
                                    </m:ctrlPr>
                                  </m:accPr>
                                  <m:e>
                                    <m:r>
                                      <m:rPr>
                                        <m:sty m:val="p"/>
                                      </m:rPr>
                                      <a:rPr lang="en-US" sz="2000" i="0">
                                        <a:latin typeface="Cambria Math"/>
                                      </a:rPr>
                                      <m:t>x</m:t>
                                    </m:r>
                                  </m:e>
                                </m:acc>
                              </m:e>
                              <m:sub>
                                <m:r>
                                  <m:rPr>
                                    <m:sty m:val="p"/>
                                  </m:rPr>
                                  <a:rPr lang="en-US" sz="2000" i="0">
                                    <a:latin typeface="Cambria Math"/>
                                  </a:rPr>
                                  <m:t>t</m:t>
                                </m:r>
                              </m:sub>
                            </m:sSub>
                            <m:r>
                              <a:rPr lang="en-US" sz="2000" b="0" i="0" smtClean="0">
                                <a:latin typeface="Cambria Math"/>
                              </a:rPr>
                              <m:t>+</m:t>
                            </m:r>
                            <m:r>
                              <a:rPr lang="en-US" sz="2000" b="0" i="0" smtClean="0">
                                <a:latin typeface="Cambria Math"/>
                                <a:ea typeface="Cambria Math"/>
                              </a:rPr>
                              <m:t>Ɲ(0,</m:t>
                            </m:r>
                            <m:sSub>
                              <m:sSubPr>
                                <m:ctrlPr>
                                  <a:rPr lang="en-US" sz="2000" b="0" i="1" smtClean="0">
                                    <a:latin typeface="Cambria Math"/>
                                    <a:ea typeface="Cambria Math"/>
                                  </a:rPr>
                                </m:ctrlPr>
                              </m:sSubPr>
                              <m:e>
                                <m:r>
                                  <m:rPr>
                                    <m:sty m:val="p"/>
                                  </m:rPr>
                                  <a:rPr lang="en-US" sz="2000" i="0">
                                    <a:latin typeface="Cambria Math"/>
                                    <a:ea typeface="Cambria Math"/>
                                  </a:rPr>
                                  <m:t>σ</m:t>
                                </m:r>
                              </m:e>
                              <m:sub>
                                <m:r>
                                  <a:rPr lang="en-US" sz="2000" b="0" i="1" smtClean="0">
                                    <a:latin typeface="Cambria Math"/>
                                    <a:ea typeface="Cambria Math"/>
                                  </a:rPr>
                                  <m:t>𝑑</m:t>
                                </m:r>
                              </m:sub>
                            </m:sSub>
                            <m:r>
                              <a:rPr lang="en-US" sz="2000" b="0" i="0" smtClean="0">
                                <a:latin typeface="Cambria Math"/>
                                <a:ea typeface="Cambria Math"/>
                              </a:rPr>
                              <m:t>)</m:t>
                            </m:r>
                          </m:e>
                          <m:e>
                            <m:sSub>
                              <m:sSubPr>
                                <m:ctrlPr>
                                  <a:rPr lang="en-US" sz="2000" i="1">
                                    <a:latin typeface="Cambria Math"/>
                                  </a:rPr>
                                </m:ctrlPr>
                              </m:sSubPr>
                              <m:e>
                                <m:r>
                                  <m:rPr>
                                    <m:sty m:val="p"/>
                                  </m:rPr>
                                  <a:rPr lang="en-US" sz="2000" b="0" i="0" smtClean="0">
                                    <a:latin typeface="Cambria Math"/>
                                  </a:rPr>
                                  <m:t>y</m:t>
                                </m:r>
                              </m:e>
                              <m:sub>
                                <m:r>
                                  <m:rPr>
                                    <m:sty m:val="p"/>
                                  </m:rPr>
                                  <a:rPr lang="en-US" sz="2000" i="0">
                                    <a:latin typeface="Cambria Math"/>
                                  </a:rPr>
                                  <m:t>t</m:t>
                                </m:r>
                                <m:r>
                                  <a:rPr lang="en-US" sz="2000" i="0">
                                    <a:latin typeface="Cambria Math"/>
                                  </a:rPr>
                                  <m:t>+1</m:t>
                                </m:r>
                              </m:sub>
                            </m:sSub>
                            <m:r>
                              <a:rPr lang="en-US" sz="2000" i="0">
                                <a:latin typeface="Cambria Math"/>
                              </a:rPr>
                              <m:t>=</m:t>
                            </m:r>
                            <m:sSub>
                              <m:sSubPr>
                                <m:ctrlPr>
                                  <a:rPr lang="en-US" sz="2000" i="1">
                                    <a:latin typeface="Cambria Math"/>
                                  </a:rPr>
                                </m:ctrlPr>
                              </m:sSubPr>
                              <m:e>
                                <m:r>
                                  <m:rPr>
                                    <m:sty m:val="p"/>
                                  </m:rPr>
                                  <a:rPr lang="en-US" sz="2000" b="0" i="0" smtClean="0">
                                    <a:latin typeface="Cambria Math"/>
                                  </a:rPr>
                                  <m:t>y</m:t>
                                </m:r>
                              </m:e>
                              <m:sub>
                                <m:r>
                                  <m:rPr>
                                    <m:sty m:val="p"/>
                                  </m:rPr>
                                  <a:rPr lang="en-US" sz="2000" i="0">
                                    <a:latin typeface="Cambria Math"/>
                                  </a:rPr>
                                  <m:t>t</m:t>
                                </m:r>
                              </m:sub>
                            </m:sSub>
                            <m:r>
                              <a:rPr lang="en-US" sz="2000" i="0">
                                <a:latin typeface="Cambria Math"/>
                              </a:rPr>
                              <m:t>+</m:t>
                            </m:r>
                            <m:r>
                              <m:rPr>
                                <m:sty m:val="p"/>
                              </m:rPr>
                              <a:rPr lang="en-US" sz="2000" i="0">
                                <a:latin typeface="Cambria Math"/>
                              </a:rPr>
                              <m:t>T</m:t>
                            </m:r>
                            <m:acc>
                              <m:accPr>
                                <m:chr m:val="̇"/>
                                <m:ctrlPr>
                                  <a:rPr lang="en-US" sz="2000" i="1">
                                    <a:latin typeface="Cambria Math"/>
                                  </a:rPr>
                                </m:ctrlPr>
                              </m:accPr>
                              <m:e>
                                <m:sSub>
                                  <m:sSubPr>
                                    <m:ctrlPr>
                                      <a:rPr lang="en-US" sz="2000" i="1" smtClean="0">
                                        <a:latin typeface="Cambria Math"/>
                                      </a:rPr>
                                    </m:ctrlPr>
                                  </m:sSubPr>
                                  <m:e>
                                    <m:r>
                                      <m:rPr>
                                        <m:sty m:val="p"/>
                                      </m:rPr>
                                      <a:rPr lang="en-US" sz="2000" b="0" i="0" smtClean="0">
                                        <a:latin typeface="Cambria Math"/>
                                      </a:rPr>
                                      <m:t>y</m:t>
                                    </m:r>
                                  </m:e>
                                  <m:sub>
                                    <m:r>
                                      <m:rPr>
                                        <m:sty m:val="p"/>
                                      </m:rPr>
                                      <a:rPr lang="en-US" sz="2000" i="0">
                                        <a:latin typeface="Cambria Math"/>
                                      </a:rPr>
                                      <m:t>t</m:t>
                                    </m:r>
                                  </m:sub>
                                </m:sSub>
                              </m:e>
                            </m:acc>
                          </m:e>
                          <m:e>
                            <m:sSub>
                              <m:sSubPr>
                                <m:ctrlPr>
                                  <a:rPr lang="en-US" sz="2000" i="1">
                                    <a:latin typeface="Cambria Math"/>
                                  </a:rPr>
                                </m:ctrlPr>
                              </m:sSubPr>
                              <m:e>
                                <m:acc>
                                  <m:accPr>
                                    <m:chr m:val="̇"/>
                                    <m:ctrlPr>
                                      <a:rPr lang="en-US" sz="2000" i="1">
                                        <a:latin typeface="Cambria Math"/>
                                      </a:rPr>
                                    </m:ctrlPr>
                                  </m:accPr>
                                  <m:e>
                                    <m:r>
                                      <m:rPr>
                                        <m:sty m:val="p"/>
                                      </m:rPr>
                                      <a:rPr lang="en-US" sz="2000" b="0" i="0" smtClean="0">
                                        <a:latin typeface="Cambria Math"/>
                                      </a:rPr>
                                      <m:t>y</m:t>
                                    </m:r>
                                  </m:e>
                                </m:acc>
                              </m:e>
                              <m:sub>
                                <m:r>
                                  <m:rPr>
                                    <m:sty m:val="p"/>
                                  </m:rPr>
                                  <a:rPr lang="en-US" sz="2000" i="0">
                                    <a:latin typeface="Cambria Math"/>
                                  </a:rPr>
                                  <m:t>t</m:t>
                                </m:r>
                                <m:r>
                                  <a:rPr lang="en-US" sz="2000" i="0">
                                    <a:latin typeface="Cambria Math"/>
                                  </a:rPr>
                                  <m:t>+1</m:t>
                                </m:r>
                              </m:sub>
                            </m:sSub>
                            <m:r>
                              <a:rPr lang="en-US" sz="2000" i="0">
                                <a:latin typeface="Cambria Math"/>
                              </a:rPr>
                              <m:t>=</m:t>
                            </m:r>
                            <m:sSub>
                              <m:sSubPr>
                                <m:ctrlPr>
                                  <a:rPr lang="en-US" sz="2000" i="1">
                                    <a:latin typeface="Cambria Math"/>
                                  </a:rPr>
                                </m:ctrlPr>
                              </m:sSubPr>
                              <m:e>
                                <m:acc>
                                  <m:accPr>
                                    <m:chr m:val="̇"/>
                                    <m:ctrlPr>
                                      <a:rPr lang="en-US" sz="2000" i="1">
                                        <a:latin typeface="Cambria Math"/>
                                      </a:rPr>
                                    </m:ctrlPr>
                                  </m:accPr>
                                  <m:e>
                                    <m:r>
                                      <m:rPr>
                                        <m:sty m:val="p"/>
                                      </m:rPr>
                                      <a:rPr lang="en-US" sz="2000" b="0" i="0" smtClean="0">
                                        <a:latin typeface="Cambria Math"/>
                                      </a:rPr>
                                      <m:t>y</m:t>
                                    </m:r>
                                  </m:e>
                                </m:acc>
                              </m:e>
                              <m:sub>
                                <m:r>
                                  <m:rPr>
                                    <m:sty m:val="p"/>
                                  </m:rPr>
                                  <a:rPr lang="en-US" sz="2000" i="0">
                                    <a:latin typeface="Cambria Math"/>
                                  </a:rPr>
                                  <m:t>t</m:t>
                                </m:r>
                              </m:sub>
                            </m:sSub>
                            <m:r>
                              <a:rPr lang="en-US" sz="2000" i="0">
                                <a:latin typeface="Cambria Math"/>
                              </a:rPr>
                              <m:t>+</m:t>
                            </m:r>
                            <m:r>
                              <a:rPr lang="en-US" sz="2000" i="0">
                                <a:latin typeface="Cambria Math"/>
                                <a:ea typeface="Cambria Math"/>
                              </a:rPr>
                              <m:t>Ɲ(0,</m:t>
                            </m:r>
                            <m:sSub>
                              <m:sSubPr>
                                <m:ctrlPr>
                                  <a:rPr lang="en-US" sz="2000" i="1">
                                    <a:latin typeface="Cambria Math"/>
                                    <a:ea typeface="Cambria Math"/>
                                  </a:rPr>
                                </m:ctrlPr>
                              </m:sSubPr>
                              <m:e>
                                <m:r>
                                  <m:rPr>
                                    <m:sty m:val="p"/>
                                  </m:rPr>
                                  <a:rPr lang="en-US" sz="2000" i="0">
                                    <a:latin typeface="Cambria Math"/>
                                    <a:ea typeface="Cambria Math"/>
                                  </a:rPr>
                                  <m:t>σ</m:t>
                                </m:r>
                              </m:e>
                              <m:sub>
                                <m:r>
                                  <a:rPr lang="en-US" sz="2000" b="0" i="1" smtClean="0">
                                    <a:latin typeface="Cambria Math"/>
                                    <a:ea typeface="Cambria Math"/>
                                  </a:rPr>
                                  <m:t>𝑑</m:t>
                                </m:r>
                              </m:sub>
                            </m:sSub>
                            <m:r>
                              <a:rPr lang="en-US" sz="2000" i="0">
                                <a:latin typeface="Cambria Math"/>
                                <a:ea typeface="Cambria Math"/>
                              </a:rPr>
                              <m:t>)</m:t>
                            </m:r>
                          </m:e>
                        </m:eqArr>
                      </m:e>
                    </m:d>
                  </m:oMath>
                </a14:m>
                <a:r>
                  <a:rPr lang="en-US" sz="2000" dirty="0" smtClean="0">
                    <a:latin typeface="Georgia" pitchFamily="18" charset="0"/>
                  </a:rPr>
                  <a:t>                                    (2)</a:t>
                </a:r>
              </a:p>
              <a:p>
                <a:r>
                  <a:rPr lang="en-US" sz="2000" dirty="0" smtClean="0">
                    <a:latin typeface="Georgia" pitchFamily="18" charset="0"/>
                  </a:rPr>
                  <a:t>where, </a:t>
                </a:r>
                <a14:m>
                  <m:oMath xmlns:m="http://schemas.openxmlformats.org/officeDocument/2006/math">
                    <m:r>
                      <a:rPr lang="en-US" sz="2000">
                        <a:latin typeface="Cambria Math"/>
                        <a:ea typeface="Cambria Math"/>
                      </a:rPr>
                      <m:t>Ɲ(0,</m:t>
                    </m:r>
                    <m:sSub>
                      <m:sSubPr>
                        <m:ctrlPr>
                          <a:rPr lang="en-US" sz="2000" i="1">
                            <a:latin typeface="Cambria Math"/>
                            <a:ea typeface="Cambria Math"/>
                          </a:rPr>
                        </m:ctrlPr>
                      </m:sSubPr>
                      <m:e>
                        <m:r>
                          <m:rPr>
                            <m:sty m:val="p"/>
                          </m:rPr>
                          <a:rPr lang="en-US" sz="2000">
                            <a:latin typeface="Cambria Math"/>
                            <a:ea typeface="Cambria Math"/>
                          </a:rPr>
                          <m:t>σ</m:t>
                        </m:r>
                      </m:e>
                      <m:sub>
                        <m:r>
                          <a:rPr lang="en-US" sz="2000" i="1">
                            <a:latin typeface="Cambria Math"/>
                            <a:ea typeface="Cambria Math"/>
                          </a:rPr>
                          <m:t>𝑑</m:t>
                        </m:r>
                      </m:sub>
                    </m:sSub>
                    <m:r>
                      <a:rPr lang="en-US" sz="2000" b="0" i="1" smtClean="0">
                        <a:latin typeface="Cambria Math"/>
                        <a:ea typeface="Cambria Math"/>
                      </a:rPr>
                      <m:t>)</m:t>
                    </m:r>
                  </m:oMath>
                </a14:m>
                <a:r>
                  <a:rPr lang="en-US" sz="2000" dirty="0" smtClean="0">
                    <a:latin typeface="Georgia" pitchFamily="18" charset="0"/>
                  </a:rPr>
                  <a:t> is a continuous zero-mean Gaussian dynamic noise </a:t>
                </a:r>
              </a:p>
              <a:p>
                <a:r>
                  <a:rPr lang="en-US" sz="2000" dirty="0" smtClean="0">
                    <a:latin typeface="Georgia" pitchFamily="18" charset="0"/>
                  </a:rPr>
                  <a:t>in the system</a:t>
                </a:r>
                <a:endParaRPr lang="en-US" sz="2000" dirty="0">
                  <a:latin typeface="Georgia"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10653" y="1752600"/>
                <a:ext cx="7821437" cy="2230932"/>
              </a:xfrm>
              <a:prstGeom prst="rect">
                <a:avLst/>
              </a:prstGeom>
              <a:blipFill rotWithShape="1">
                <a:blip r:embed="rId4"/>
                <a:stretch>
                  <a:fillRect l="-779" t="-1644" b="-3836"/>
                </a:stretch>
              </a:blipFill>
            </p:spPr>
            <p:txBody>
              <a:bodyPr/>
              <a:lstStyle/>
              <a:p>
                <a:r>
                  <a:rPr lang="en-US">
                    <a:noFill/>
                  </a:rPr>
                  <a:t> </a:t>
                </a:r>
              </a:p>
            </p:txBody>
          </p:sp>
        </mc:Fallback>
      </mc:AlternateContent>
      <p:grpSp>
        <p:nvGrpSpPr>
          <p:cNvPr id="2" name="Group 1"/>
          <p:cNvGrpSpPr/>
          <p:nvPr/>
        </p:nvGrpSpPr>
        <p:grpSpPr>
          <a:xfrm>
            <a:off x="4968440" y="2362200"/>
            <a:ext cx="2738079" cy="794266"/>
            <a:chOff x="5034321" y="5225534"/>
            <a:chExt cx="2738079" cy="794266"/>
          </a:xfrm>
        </p:grpSpPr>
        <p:cxnSp>
          <p:nvCxnSpPr>
            <p:cNvPr id="8" name="Straight Arrow Connector 7"/>
            <p:cNvCxnSpPr/>
            <p:nvPr/>
          </p:nvCxnSpPr>
          <p:spPr>
            <a:xfrm flipH="1">
              <a:off x="5034321" y="5372100"/>
              <a:ext cx="838200" cy="381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034321" y="5524500"/>
              <a:ext cx="838200" cy="4953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72521" y="5225534"/>
              <a:ext cx="1899879" cy="369332"/>
            </a:xfrm>
            <a:prstGeom prst="rect">
              <a:avLst/>
            </a:prstGeom>
            <a:noFill/>
          </p:spPr>
          <p:txBody>
            <a:bodyPr wrap="none" rtlCol="0">
              <a:spAutoFit/>
            </a:bodyPr>
            <a:lstStyle/>
            <a:p>
              <a:r>
                <a:rPr lang="en-US" b="1" dirty="0">
                  <a:solidFill>
                    <a:srgbClr val="FF0000"/>
                  </a:solidFill>
                  <a:latin typeface="Georgia" pitchFamily="18" charset="0"/>
                </a:rPr>
                <a:t>d</a:t>
              </a:r>
              <a:r>
                <a:rPr lang="en-US" b="1" dirty="0" smtClean="0">
                  <a:solidFill>
                    <a:srgbClr val="FF0000"/>
                  </a:solidFill>
                  <a:latin typeface="Georgia" pitchFamily="18" charset="0"/>
                </a:rPr>
                <a:t>ynamic noise</a:t>
              </a:r>
              <a:endParaRPr lang="en-US" b="1" dirty="0">
                <a:solidFill>
                  <a:srgbClr val="FF0000"/>
                </a:solidFill>
                <a:latin typeface="Georgia" pitchFamily="18" charset="0"/>
              </a:endParaRPr>
            </a:p>
          </p:txBody>
        </p:sp>
      </p:grpSp>
      <mc:AlternateContent xmlns:mc="http://schemas.openxmlformats.org/markup-compatibility/2006" xmlns:a14="http://schemas.microsoft.com/office/drawing/2010/main">
        <mc:Choice Requires="a14">
          <p:sp>
            <p:nvSpPr>
              <p:cNvPr id="14" name="TextBox 13"/>
              <p:cNvSpPr txBox="1"/>
              <p:nvPr/>
            </p:nvSpPr>
            <p:spPr>
              <a:xfrm>
                <a:off x="401927" y="4019490"/>
                <a:ext cx="7966220" cy="400110"/>
              </a:xfrm>
              <a:prstGeom prst="rect">
                <a:avLst/>
              </a:prstGeom>
              <a:noFill/>
            </p:spPr>
            <p:txBody>
              <a:bodyPr wrap="none" rtlCol="0">
                <a:spAutoFit/>
              </a:bodyPr>
              <a:lstStyle/>
              <a:p>
                <a:r>
                  <a:rPr lang="en-US" sz="2000" dirty="0" smtClean="0">
                    <a:latin typeface="Georgia" pitchFamily="18" charset="0"/>
                  </a:rPr>
                  <a:t>Lower values of </a:t>
                </a:r>
                <a14:m>
                  <m:oMath xmlns:m="http://schemas.openxmlformats.org/officeDocument/2006/math">
                    <m:sSub>
                      <m:sSubPr>
                        <m:ctrlPr>
                          <a:rPr lang="en-US" sz="2000" i="1">
                            <a:latin typeface="Cambria Math"/>
                            <a:ea typeface="Cambria Math"/>
                          </a:rPr>
                        </m:ctrlPr>
                      </m:sSubPr>
                      <m:e>
                        <m:r>
                          <m:rPr>
                            <m:sty m:val="p"/>
                          </m:rPr>
                          <a:rPr lang="en-US" sz="2000">
                            <a:latin typeface="Cambria Math"/>
                            <a:ea typeface="Cambria Math"/>
                          </a:rPr>
                          <m:t>σ</m:t>
                        </m:r>
                      </m:e>
                      <m:sub>
                        <m:r>
                          <a:rPr lang="en-US" sz="2000" i="1">
                            <a:latin typeface="Cambria Math"/>
                            <a:ea typeface="Cambria Math"/>
                          </a:rPr>
                          <m:t>𝑑</m:t>
                        </m:r>
                      </m:sub>
                    </m:sSub>
                  </m:oMath>
                </a14:m>
                <a:r>
                  <a:rPr lang="en-US" sz="2000" dirty="0" smtClean="0">
                    <a:latin typeface="Georgia" pitchFamily="18" charset="0"/>
                  </a:rPr>
                  <a:t> -&gt; dynamics </a:t>
                </a:r>
                <a:r>
                  <a:rPr lang="en-US" sz="2000" dirty="0">
                    <a:latin typeface="Georgia" pitchFamily="18" charset="0"/>
                  </a:rPr>
                  <a:t>weighted higher </a:t>
                </a:r>
                <a:r>
                  <a:rPr lang="en-US" sz="2000" dirty="0" smtClean="0">
                    <a:latin typeface="Georgia" pitchFamily="18" charset="0"/>
                  </a:rPr>
                  <a:t> -&gt; more smoothing</a:t>
                </a:r>
              </a:p>
            </p:txBody>
          </p:sp>
        </mc:Choice>
        <mc:Fallback xmlns="">
          <p:sp>
            <p:nvSpPr>
              <p:cNvPr id="14" name="TextBox 13"/>
              <p:cNvSpPr txBox="1">
                <a:spLocks noRot="1" noChangeAspect="1" noMove="1" noResize="1" noEditPoints="1" noAdjustHandles="1" noChangeArrowheads="1" noChangeShapeType="1" noTextEdit="1"/>
              </p:cNvSpPr>
              <p:nvPr/>
            </p:nvSpPr>
            <p:spPr>
              <a:xfrm>
                <a:off x="401927" y="4019490"/>
                <a:ext cx="7966220" cy="400110"/>
              </a:xfrm>
              <a:prstGeom prst="rect">
                <a:avLst/>
              </a:prstGeom>
              <a:blipFill rotWithShape="1">
                <a:blip r:embed="rId5"/>
                <a:stretch>
                  <a:fillRect l="-842" t="-909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01927" y="4495800"/>
                <a:ext cx="8453533" cy="400110"/>
              </a:xfrm>
              <a:prstGeom prst="rect">
                <a:avLst/>
              </a:prstGeom>
              <a:noFill/>
            </p:spPr>
            <p:txBody>
              <a:bodyPr wrap="none" rtlCol="0">
                <a:spAutoFit/>
              </a:bodyPr>
              <a:lstStyle/>
              <a:p>
                <a:r>
                  <a:rPr lang="en-US" sz="2000" dirty="0">
                    <a:latin typeface="Georgia" pitchFamily="18" charset="0"/>
                  </a:rPr>
                  <a:t>Higher values of </a:t>
                </a:r>
                <a14:m>
                  <m:oMath xmlns:m="http://schemas.openxmlformats.org/officeDocument/2006/math">
                    <m:sSub>
                      <m:sSubPr>
                        <m:ctrlPr>
                          <a:rPr lang="en-US" sz="2000" i="1">
                            <a:latin typeface="Cambria Math"/>
                            <a:ea typeface="Cambria Math"/>
                          </a:rPr>
                        </m:ctrlPr>
                      </m:sSubPr>
                      <m:e>
                        <m:r>
                          <m:rPr>
                            <m:sty m:val="p"/>
                          </m:rPr>
                          <a:rPr lang="en-US" sz="2000">
                            <a:latin typeface="Cambria Math"/>
                            <a:ea typeface="Cambria Math"/>
                          </a:rPr>
                          <m:t>σ</m:t>
                        </m:r>
                      </m:e>
                      <m:sub>
                        <m:r>
                          <a:rPr lang="en-US" sz="2000" i="1">
                            <a:latin typeface="Cambria Math"/>
                            <a:ea typeface="Cambria Math"/>
                          </a:rPr>
                          <m:t>𝑑</m:t>
                        </m:r>
                      </m:sub>
                    </m:sSub>
                  </m:oMath>
                </a14:m>
                <a:r>
                  <a:rPr lang="en-US" sz="2000" dirty="0">
                    <a:latin typeface="Georgia" pitchFamily="18" charset="0"/>
                  </a:rPr>
                  <a:t> -&gt; measurements weighted higher  -&gt; less </a:t>
                </a:r>
                <a:r>
                  <a:rPr lang="en-US" sz="2000" dirty="0" smtClean="0">
                    <a:latin typeface="Georgia" pitchFamily="18" charset="0"/>
                  </a:rPr>
                  <a:t>smoothing</a:t>
                </a:r>
                <a:endParaRPr lang="en-US" sz="2000" dirty="0">
                  <a:latin typeface="Georgia"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01927" y="4495800"/>
                <a:ext cx="8453533" cy="400110"/>
              </a:xfrm>
              <a:prstGeom prst="rect">
                <a:avLst/>
              </a:prstGeom>
              <a:blipFill rotWithShape="1">
                <a:blip r:embed="rId6"/>
                <a:stretch>
                  <a:fillRect l="-793" t="-9231" b="-24615"/>
                </a:stretch>
              </a:blipFill>
            </p:spPr>
            <p:txBody>
              <a:bodyPr/>
              <a:lstStyle/>
              <a:p>
                <a:r>
                  <a:rPr lang="en-US">
                    <a:noFill/>
                  </a:rPr>
                  <a:t> </a:t>
                </a:r>
              </a:p>
            </p:txBody>
          </p:sp>
        </mc:Fallback>
      </mc:AlternateContent>
    </p:spTree>
    <p:extLst>
      <p:ext uri="{BB962C8B-B14F-4D97-AF65-F5344CB8AC3E}">
        <p14:creationId xmlns:p14="http://schemas.microsoft.com/office/powerpoint/2010/main" val="3359606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533400"/>
            <a:ext cx="9448800" cy="1066800"/>
          </a:xfrm>
        </p:spPr>
        <p:txBody>
          <a:bodyPr>
            <a:noAutofit/>
          </a:bodyPr>
          <a:lstStyle/>
          <a:p>
            <a:r>
              <a:rPr lang="en-US" sz="3800" b="1" dirty="0" smtClean="0">
                <a:latin typeface="Georgia" pitchFamily="18" charset="0"/>
                <a:ea typeface="ＭＳ Ｐゴシック" charset="-128"/>
                <a:cs typeface="Arial" pitchFamily="34" charset="0"/>
              </a:rPr>
              <a:t>Tuning dynamic noise – example</a:t>
            </a:r>
          </a:p>
        </p:txBody>
      </p:sp>
      <p:pic>
        <p:nvPicPr>
          <p:cNvPr id="8194" name="Picture 2" descr="F:\Research\RiggsIntermediateCollectionIdeal\Plots\Complete_X_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416" y="1353312"/>
            <a:ext cx="2767584" cy="207568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Research\RiggsIntermediateCollectionIdeal\Plots\BestBasicPF_X_12_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8035" y="1371600"/>
            <a:ext cx="2767584" cy="20756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Research\RiggsIntermediateCollectionIdeal\Plots\BestBasicPF_X_12_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371600"/>
            <a:ext cx="2767584" cy="207568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F:\Research\RiggsIntermediateCollectionIdeal\Plots\BestBasicPF_X_12_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416" y="4114800"/>
            <a:ext cx="2767584" cy="20756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Research\RiggsIntermediateCollectionIdeal\Plots\BestBasicPF_X_12_4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8208" y="4114800"/>
            <a:ext cx="2767584" cy="2075688"/>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F:\Research\RiggsIntermediateCollectionIdeal\Plots\BestBasicPF_X_12_10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4114800"/>
            <a:ext cx="2767584" cy="2075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3549134"/>
            <a:ext cx="2193229" cy="369332"/>
          </a:xfrm>
          <a:prstGeom prst="rect">
            <a:avLst/>
          </a:prstGeom>
          <a:noFill/>
        </p:spPr>
        <p:txBody>
          <a:bodyPr wrap="none" rtlCol="0">
            <a:spAutoFit/>
          </a:bodyPr>
          <a:lstStyle/>
          <a:p>
            <a:r>
              <a:rPr lang="en-US" dirty="0" smtClean="0">
                <a:latin typeface="Georgia" pitchFamily="18" charset="0"/>
              </a:rPr>
              <a:t>Raw measurements</a:t>
            </a:r>
            <a:endParaRPr lang="en-US" dirty="0">
              <a:latin typeface="Georgia" pitchFamily="18" charset="0"/>
            </a:endParaRPr>
          </a:p>
        </p:txBody>
      </p:sp>
      <p:sp>
        <p:nvSpPr>
          <p:cNvPr id="18" name="TextBox 17"/>
          <p:cNvSpPr txBox="1"/>
          <p:nvPr/>
        </p:nvSpPr>
        <p:spPr>
          <a:xfrm>
            <a:off x="3729461" y="3558234"/>
            <a:ext cx="1685077" cy="369332"/>
          </a:xfrm>
          <a:prstGeom prst="rect">
            <a:avLst/>
          </a:prstGeom>
          <a:noFill/>
        </p:spPr>
        <p:txBody>
          <a:bodyPr wrap="none" rtlCol="0">
            <a:spAutoFit/>
          </a:bodyPr>
          <a:lstStyle/>
          <a:p>
            <a:r>
              <a:rPr lang="el-GR" dirty="0" smtClean="0">
                <a:latin typeface="Georgia"/>
              </a:rPr>
              <a:t>σ</a:t>
            </a:r>
            <a:r>
              <a:rPr lang="en-US" baseline="-25000" dirty="0" smtClean="0">
                <a:latin typeface="Georgia" pitchFamily="18" charset="0"/>
              </a:rPr>
              <a:t>d</a:t>
            </a:r>
            <a:r>
              <a:rPr lang="en-US" dirty="0">
                <a:latin typeface="Georgia"/>
              </a:rPr>
              <a:t> </a:t>
            </a:r>
            <a:r>
              <a:rPr lang="en-US" dirty="0" smtClean="0">
                <a:latin typeface="Georgia"/>
              </a:rPr>
              <a:t>= 0.55 cm/s</a:t>
            </a:r>
            <a:endParaRPr lang="en-US" baseline="-25000" dirty="0">
              <a:latin typeface="Georgia" pitchFamily="18" charset="0"/>
            </a:endParaRPr>
          </a:p>
        </p:txBody>
      </p:sp>
      <p:sp>
        <p:nvSpPr>
          <p:cNvPr id="19" name="TextBox 18"/>
          <p:cNvSpPr txBox="1"/>
          <p:nvPr/>
        </p:nvSpPr>
        <p:spPr>
          <a:xfrm>
            <a:off x="6637253" y="3549916"/>
            <a:ext cx="1555234" cy="369332"/>
          </a:xfrm>
          <a:prstGeom prst="rect">
            <a:avLst/>
          </a:prstGeom>
          <a:noFill/>
        </p:spPr>
        <p:txBody>
          <a:bodyPr wrap="none" rtlCol="0">
            <a:spAutoFit/>
          </a:bodyPr>
          <a:lstStyle/>
          <a:p>
            <a:r>
              <a:rPr lang="el-GR" dirty="0" smtClean="0">
                <a:latin typeface="Georgia"/>
              </a:rPr>
              <a:t>σ</a:t>
            </a:r>
            <a:r>
              <a:rPr lang="en-US" baseline="-25000" dirty="0" smtClean="0">
                <a:latin typeface="Georgia" pitchFamily="18" charset="0"/>
              </a:rPr>
              <a:t>d</a:t>
            </a:r>
            <a:r>
              <a:rPr lang="en-US" dirty="0">
                <a:latin typeface="Georgia"/>
              </a:rPr>
              <a:t> </a:t>
            </a:r>
            <a:r>
              <a:rPr lang="en-US" dirty="0" smtClean="0">
                <a:latin typeface="Georgia"/>
              </a:rPr>
              <a:t>= 2.3 cm/s</a:t>
            </a:r>
            <a:endParaRPr lang="en-US" baseline="-25000" dirty="0">
              <a:latin typeface="Georgia" pitchFamily="18" charset="0"/>
            </a:endParaRPr>
          </a:p>
        </p:txBody>
      </p:sp>
      <p:sp>
        <p:nvSpPr>
          <p:cNvPr id="20" name="TextBox 19"/>
          <p:cNvSpPr txBox="1"/>
          <p:nvPr/>
        </p:nvSpPr>
        <p:spPr>
          <a:xfrm>
            <a:off x="694669" y="6260068"/>
            <a:ext cx="1566454" cy="369332"/>
          </a:xfrm>
          <a:prstGeom prst="rect">
            <a:avLst/>
          </a:prstGeom>
          <a:noFill/>
        </p:spPr>
        <p:txBody>
          <a:bodyPr wrap="none" rtlCol="0">
            <a:spAutoFit/>
          </a:bodyPr>
          <a:lstStyle/>
          <a:p>
            <a:r>
              <a:rPr lang="el-GR" dirty="0" smtClean="0">
                <a:latin typeface="Georgia"/>
              </a:rPr>
              <a:t>σ</a:t>
            </a:r>
            <a:r>
              <a:rPr lang="en-US" baseline="-25000" dirty="0" smtClean="0">
                <a:latin typeface="Georgia" pitchFamily="18" charset="0"/>
              </a:rPr>
              <a:t>d</a:t>
            </a:r>
            <a:r>
              <a:rPr lang="en-US" dirty="0">
                <a:latin typeface="Georgia"/>
              </a:rPr>
              <a:t> </a:t>
            </a:r>
            <a:r>
              <a:rPr lang="en-US" dirty="0" smtClean="0">
                <a:latin typeface="Georgia"/>
              </a:rPr>
              <a:t>= 2.8 cm/s</a:t>
            </a:r>
            <a:endParaRPr lang="en-US" baseline="-25000" dirty="0">
              <a:latin typeface="Georgia" pitchFamily="18" charset="0"/>
            </a:endParaRPr>
          </a:p>
        </p:txBody>
      </p:sp>
      <p:sp>
        <p:nvSpPr>
          <p:cNvPr id="21" name="TextBox 20"/>
          <p:cNvSpPr txBox="1"/>
          <p:nvPr/>
        </p:nvSpPr>
        <p:spPr>
          <a:xfrm>
            <a:off x="3788772" y="6260068"/>
            <a:ext cx="1542410" cy="369332"/>
          </a:xfrm>
          <a:prstGeom prst="rect">
            <a:avLst/>
          </a:prstGeom>
          <a:noFill/>
        </p:spPr>
        <p:txBody>
          <a:bodyPr wrap="none" rtlCol="0">
            <a:spAutoFit/>
          </a:bodyPr>
          <a:lstStyle/>
          <a:p>
            <a:r>
              <a:rPr lang="el-GR" dirty="0" smtClean="0">
                <a:latin typeface="Georgia"/>
              </a:rPr>
              <a:t>σ</a:t>
            </a:r>
            <a:r>
              <a:rPr lang="en-US" baseline="-25000" dirty="0" smtClean="0">
                <a:latin typeface="Georgia" pitchFamily="18" charset="0"/>
              </a:rPr>
              <a:t>d</a:t>
            </a:r>
            <a:r>
              <a:rPr lang="en-US" dirty="0">
                <a:latin typeface="Georgia"/>
              </a:rPr>
              <a:t> </a:t>
            </a:r>
            <a:r>
              <a:rPr lang="en-US" dirty="0" smtClean="0">
                <a:latin typeface="Georgia"/>
              </a:rPr>
              <a:t>= 3.7 cm/s</a:t>
            </a:r>
            <a:endParaRPr lang="en-US" baseline="-25000" dirty="0">
              <a:latin typeface="Georgia" pitchFamily="18" charset="0"/>
            </a:endParaRPr>
          </a:p>
        </p:txBody>
      </p:sp>
      <p:sp>
        <p:nvSpPr>
          <p:cNvPr id="22" name="TextBox 21"/>
          <p:cNvSpPr txBox="1"/>
          <p:nvPr/>
        </p:nvSpPr>
        <p:spPr>
          <a:xfrm>
            <a:off x="6923292" y="6260068"/>
            <a:ext cx="1685077" cy="369332"/>
          </a:xfrm>
          <a:prstGeom prst="rect">
            <a:avLst/>
          </a:prstGeom>
          <a:noFill/>
        </p:spPr>
        <p:txBody>
          <a:bodyPr wrap="none" rtlCol="0">
            <a:spAutoFit/>
          </a:bodyPr>
          <a:lstStyle/>
          <a:p>
            <a:r>
              <a:rPr lang="el-GR" dirty="0" smtClean="0">
                <a:latin typeface="Georgia"/>
              </a:rPr>
              <a:t>σ</a:t>
            </a:r>
            <a:r>
              <a:rPr lang="en-US" baseline="-25000" dirty="0" smtClean="0">
                <a:latin typeface="Georgia" pitchFamily="18" charset="0"/>
              </a:rPr>
              <a:t>d</a:t>
            </a:r>
            <a:r>
              <a:rPr lang="en-US" dirty="0">
                <a:latin typeface="Georgia"/>
              </a:rPr>
              <a:t> </a:t>
            </a:r>
            <a:r>
              <a:rPr lang="en-US" dirty="0" smtClean="0">
                <a:latin typeface="Georgia"/>
              </a:rPr>
              <a:t>= 55.0 cm/s</a:t>
            </a:r>
            <a:endParaRPr lang="en-US" baseline="-25000" dirty="0">
              <a:latin typeface="Georgia" pitchFamily="18" charset="0"/>
            </a:endParaRPr>
          </a:p>
        </p:txBody>
      </p:sp>
    </p:spTree>
    <p:extLst>
      <p:ext uri="{BB962C8B-B14F-4D97-AF65-F5344CB8AC3E}">
        <p14:creationId xmlns:p14="http://schemas.microsoft.com/office/powerpoint/2010/main" val="288057653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0" y="485504"/>
            <a:ext cx="9448800" cy="1066800"/>
          </a:xfrm>
        </p:spPr>
        <p:txBody>
          <a:bodyPr>
            <a:noAutofit/>
          </a:bodyPr>
          <a:lstStyle/>
          <a:p>
            <a:r>
              <a:rPr lang="en-US" sz="3800" b="1" dirty="0">
                <a:latin typeface="Georgia" pitchFamily="18" charset="0"/>
                <a:cs typeface="Arial" pitchFamily="34" charset="0"/>
              </a:rPr>
              <a:t>Filtering – </a:t>
            </a:r>
            <a:r>
              <a:rPr lang="en-US" sz="3800" b="1" dirty="0" smtClean="0">
                <a:latin typeface="Georgia" pitchFamily="18" charset="0"/>
                <a:cs typeface="Arial" pitchFamily="34" charset="0"/>
              </a:rPr>
              <a:t>State variables</a:t>
            </a:r>
            <a:endParaRPr lang="en-US" sz="3800" b="1" dirty="0" smtClean="0">
              <a:latin typeface="Georgia" pitchFamily="18" charset="0"/>
              <a:ea typeface="ＭＳ Ｐゴシック" charset="-128"/>
              <a:cs typeface="Arial" pitchFamily="34" charset="0"/>
            </a:endParaRPr>
          </a:p>
        </p:txBody>
      </p:sp>
      <mc:AlternateContent xmlns:mc="http://schemas.openxmlformats.org/markup-compatibility/2006">
        <mc:Choice xmlns:a14="http://schemas.microsoft.com/office/drawing/2010/main" Requires="a14">
          <p:sp>
            <p:nvSpPr>
              <p:cNvPr id="10" name="TextBox 9"/>
              <p:cNvSpPr txBox="1"/>
              <p:nvPr/>
            </p:nvSpPr>
            <p:spPr>
              <a:xfrm>
                <a:off x="196122" y="1704704"/>
                <a:ext cx="8838317" cy="3301160"/>
              </a:xfrm>
              <a:prstGeom prst="rect">
                <a:avLst/>
              </a:prstGeom>
              <a:noFill/>
            </p:spPr>
            <p:txBody>
              <a:bodyPr wrap="none" rtlCol="0">
                <a:spAutoFit/>
              </a:bodyPr>
              <a:lstStyle/>
              <a:p>
                <a:r>
                  <a:rPr lang="en-US" sz="2400" dirty="0" smtClean="0">
                    <a:latin typeface="Georgia" pitchFamily="18" charset="0"/>
                  </a:rPr>
                  <a:t>Let the initial state of the system be defined by </a:t>
                </a:r>
                <a:r>
                  <a:rPr lang="en-US" sz="2400" b="1" i="1" dirty="0" err="1" smtClean="0">
                    <a:latin typeface="Georgia" pitchFamily="18" charset="0"/>
                  </a:rPr>
                  <a:t>X</a:t>
                </a:r>
                <a:r>
                  <a:rPr lang="en-US" sz="2400" i="1" baseline="-25000" dirty="0" err="1" smtClean="0">
                    <a:latin typeface="Georgia" pitchFamily="18" charset="0"/>
                  </a:rPr>
                  <a:t>t</a:t>
                </a:r>
                <a:endParaRPr lang="en-US" sz="2400" i="1" baseline="-25000" dirty="0" smtClean="0">
                  <a:latin typeface="Georgia" pitchFamily="18" charset="0"/>
                </a:endParaRPr>
              </a:p>
              <a:p>
                <a:endParaRPr lang="en-US" sz="2400" b="1" i="1" dirty="0">
                  <a:latin typeface="Georgia" pitchFamily="18" charset="0"/>
                </a:endParaRPr>
              </a:p>
              <a:p>
                <a:r>
                  <a:rPr lang="en-US" sz="2400" b="1" i="1" dirty="0" smtClean="0">
                    <a:latin typeface="Georgia" pitchFamily="18" charset="0"/>
                  </a:rPr>
                  <a:t>                          </a:t>
                </a:r>
                <a14:m>
                  <m:oMath xmlns:m="http://schemas.openxmlformats.org/officeDocument/2006/math">
                    <m:r>
                      <a:rPr lang="en-US" sz="2400" b="1" i="1" smtClean="0">
                        <a:latin typeface="Cambria Math"/>
                      </a:rPr>
                      <m:t>𝑿</m:t>
                    </m:r>
                    <m:r>
                      <a:rPr lang="en-US" sz="2400" b="1" i="1" baseline="-25000" smtClean="0">
                        <a:latin typeface="Cambria Math"/>
                      </a:rPr>
                      <m:t>𝒕</m:t>
                    </m:r>
                    <m:r>
                      <a:rPr lang="en-US" sz="2400" b="0" i="1" smtClean="0">
                        <a:latin typeface="Cambria Math"/>
                      </a:rPr>
                      <m:t>= </m:t>
                    </m:r>
                    <m:d>
                      <m:dPr>
                        <m:begChr m:val="["/>
                        <m:endChr m:val="]"/>
                        <m:ctrlPr>
                          <a:rPr lang="en-US" sz="2400" i="1" smtClean="0">
                            <a:latin typeface="Cambria Math"/>
                          </a:rPr>
                        </m:ctrlPr>
                      </m:dPr>
                      <m:e>
                        <m:eqArr>
                          <m:eqArrPr>
                            <m:ctrlPr>
                              <a:rPr lang="en-US" sz="2400" i="1" smtClean="0">
                                <a:latin typeface="Cambria Math"/>
                              </a:rPr>
                            </m:ctrlPr>
                          </m:eqArrPr>
                          <m:e>
                            <m:sSub>
                              <m:sSubPr>
                                <m:ctrlPr>
                                  <a:rPr lang="en-US" sz="2400" i="1" smtClean="0">
                                    <a:latin typeface="Cambria Math"/>
                                  </a:rPr>
                                </m:ctrlPr>
                              </m:sSubPr>
                              <m:e>
                                <m:r>
                                  <a:rPr lang="en-US" sz="2400" b="0" i="1" smtClean="0">
                                    <a:latin typeface="Cambria Math"/>
                                  </a:rPr>
                                  <m:t>𝑥</m:t>
                                </m:r>
                              </m:e>
                              <m:sub>
                                <m:r>
                                  <a:rPr lang="en-US" sz="2400" b="0" i="1" smtClean="0">
                                    <a:latin typeface="Cambria Math"/>
                                  </a:rPr>
                                  <m:t>𝑡</m:t>
                                </m:r>
                              </m:sub>
                            </m:sSub>
                          </m:e>
                          <m:e>
                            <m:acc>
                              <m:accPr>
                                <m:chr m:val="̇"/>
                                <m:ctrlPr>
                                  <a:rPr lang="en-US" sz="2400" i="1">
                                    <a:latin typeface="Cambria Math"/>
                                  </a:rPr>
                                </m:ctrlPr>
                              </m:accPr>
                              <m:e>
                                <m:sSub>
                                  <m:sSubPr>
                                    <m:ctrlPr>
                                      <a:rPr lang="en-US" sz="2400" i="1">
                                        <a:latin typeface="Cambria Math"/>
                                      </a:rPr>
                                    </m:ctrlPr>
                                  </m:sSubPr>
                                  <m:e>
                                    <m:r>
                                      <a:rPr lang="en-US" sz="2400" b="0" i="1" smtClean="0">
                                        <a:latin typeface="Cambria Math"/>
                                      </a:rPr>
                                      <m:t>𝑥</m:t>
                                    </m:r>
                                  </m:e>
                                  <m:sub>
                                    <m:r>
                                      <a:rPr lang="en-US" sz="2400" i="1">
                                        <a:latin typeface="Cambria Math"/>
                                      </a:rPr>
                                      <m:t>𝑡</m:t>
                                    </m:r>
                                  </m:sub>
                                </m:sSub>
                              </m:e>
                            </m:acc>
                          </m:e>
                          <m:e>
                            <m:sSub>
                              <m:sSubPr>
                                <m:ctrlPr>
                                  <a:rPr lang="en-US" sz="2400" i="1">
                                    <a:latin typeface="Cambria Math"/>
                                  </a:rPr>
                                </m:ctrlPr>
                              </m:sSubPr>
                              <m:e>
                                <m:r>
                                  <a:rPr lang="en-US" sz="2400" b="0" i="1" smtClean="0">
                                    <a:latin typeface="Cambria Math"/>
                                  </a:rPr>
                                  <m:t>𝑦</m:t>
                                </m:r>
                              </m:e>
                              <m:sub>
                                <m:r>
                                  <a:rPr lang="en-US" sz="2400" i="1">
                                    <a:latin typeface="Cambria Math"/>
                                  </a:rPr>
                                  <m:t>𝑡</m:t>
                                </m:r>
                              </m:sub>
                            </m:sSub>
                          </m:e>
                          <m:e>
                            <m:acc>
                              <m:accPr>
                                <m:chr m:val="̇"/>
                                <m:ctrlPr>
                                  <a:rPr lang="en-US" sz="2400" i="1">
                                    <a:latin typeface="Cambria Math"/>
                                  </a:rPr>
                                </m:ctrlPr>
                              </m:accPr>
                              <m:e>
                                <m:sSub>
                                  <m:sSubPr>
                                    <m:ctrlPr>
                                      <a:rPr lang="en-US" sz="2400" i="1" smtClean="0">
                                        <a:latin typeface="Cambria Math"/>
                                      </a:rPr>
                                    </m:ctrlPr>
                                  </m:sSubPr>
                                  <m:e>
                                    <m:r>
                                      <a:rPr lang="en-US" sz="2400" b="0" i="1" smtClean="0">
                                        <a:latin typeface="Cambria Math"/>
                                      </a:rPr>
                                      <m:t>𝑦</m:t>
                                    </m:r>
                                  </m:e>
                                  <m:sub>
                                    <m:r>
                                      <a:rPr lang="en-US" sz="2400" b="0" i="1">
                                        <a:latin typeface="Cambria Math"/>
                                      </a:rPr>
                                      <m:t>𝑡</m:t>
                                    </m:r>
                                  </m:sub>
                                </m:sSub>
                              </m:e>
                            </m:acc>
                          </m:e>
                        </m:eqArr>
                      </m:e>
                    </m:d>
                  </m:oMath>
                </a14:m>
                <a:r>
                  <a:rPr lang="en-US" sz="2400" dirty="0" smtClean="0">
                    <a:latin typeface="Georgia" pitchFamily="18" charset="0"/>
                  </a:rPr>
                  <a:t>                                                                   (1)</a:t>
                </a:r>
              </a:p>
              <a:p>
                <a:endParaRPr lang="en-US" sz="2400" dirty="0" smtClean="0">
                  <a:latin typeface="Georgia" pitchFamily="18" charset="0"/>
                </a:endParaRPr>
              </a:p>
              <a:p>
                <a:r>
                  <a:rPr lang="en-US" sz="2400" dirty="0" smtClean="0">
                    <a:latin typeface="Georgia" pitchFamily="18" charset="0"/>
                  </a:rPr>
                  <a:t>where </a:t>
                </a:r>
                <a14:m>
                  <m:oMath xmlns:m="http://schemas.openxmlformats.org/officeDocument/2006/math">
                    <m:sSub>
                      <m:sSubPr>
                        <m:ctrlPr>
                          <a:rPr lang="en-US" sz="2400" i="1">
                            <a:latin typeface="Cambria Math"/>
                          </a:rPr>
                        </m:ctrlPr>
                      </m:sSubPr>
                      <m:e>
                        <m:r>
                          <a:rPr lang="en-US" sz="2400" i="1">
                            <a:latin typeface="Cambria Math"/>
                          </a:rPr>
                          <m:t>𝑥</m:t>
                        </m:r>
                      </m:e>
                      <m:sub>
                        <m:r>
                          <a:rPr lang="en-US" sz="2400" i="1">
                            <a:latin typeface="Cambria Math"/>
                          </a:rPr>
                          <m:t>𝑡</m:t>
                        </m:r>
                      </m:sub>
                    </m:sSub>
                  </m:oMath>
                </a14:m>
                <a:r>
                  <a:rPr lang="en-US" sz="2400" dirty="0" smtClean="0">
                    <a:latin typeface="Georgia" pitchFamily="18" charset="0"/>
                  </a:rPr>
                  <a:t>, </a:t>
                </a:r>
                <a14:m>
                  <m:oMath xmlns:m="http://schemas.openxmlformats.org/officeDocument/2006/math">
                    <m:sSub>
                      <m:sSubPr>
                        <m:ctrlPr>
                          <a:rPr lang="en-US" sz="2400" i="1">
                            <a:latin typeface="Cambria Math"/>
                          </a:rPr>
                        </m:ctrlPr>
                      </m:sSubPr>
                      <m:e>
                        <m:r>
                          <a:rPr lang="en-US" sz="2400" b="0" i="1" smtClean="0">
                            <a:latin typeface="Cambria Math"/>
                          </a:rPr>
                          <m:t>𝑦</m:t>
                        </m:r>
                      </m:e>
                      <m:sub>
                        <m:r>
                          <a:rPr lang="en-US" sz="2400" i="1">
                            <a:latin typeface="Cambria Math"/>
                          </a:rPr>
                          <m:t>𝑡</m:t>
                        </m:r>
                      </m:sub>
                    </m:sSub>
                  </m:oMath>
                </a14:m>
                <a:r>
                  <a:rPr lang="en-US" sz="2400" dirty="0" smtClean="0">
                    <a:latin typeface="Georgia" pitchFamily="18" charset="0"/>
                  </a:rPr>
                  <a:t> are the positions along x and y axes at time t and</a:t>
                </a:r>
              </a:p>
              <a:p>
                <a:r>
                  <a:rPr lang="en-US" sz="2400" dirty="0" smtClean="0">
                    <a:latin typeface="Georgia" pitchFamily="18" charset="0"/>
                  </a:rPr>
                  <a:t>            </a:t>
                </a:r>
                <a14:m>
                  <m:oMath xmlns:m="http://schemas.openxmlformats.org/officeDocument/2006/math">
                    <m:r>
                      <a:rPr lang="en-US" sz="2400" b="0" i="0" smtClean="0">
                        <a:latin typeface="Cambria Math"/>
                      </a:rPr>
                      <m:t> </m:t>
                    </m:r>
                    <m:acc>
                      <m:accPr>
                        <m:chr m:val="̇"/>
                        <m:ctrlPr>
                          <a:rPr lang="en-US" sz="2400" i="1">
                            <a:latin typeface="Cambria Math"/>
                          </a:rPr>
                        </m:ctrlPr>
                      </m:accPr>
                      <m:e>
                        <m:sSub>
                          <m:sSubPr>
                            <m:ctrlPr>
                              <a:rPr lang="en-US" sz="2400" i="1">
                                <a:latin typeface="Cambria Math"/>
                              </a:rPr>
                            </m:ctrlPr>
                          </m:sSubPr>
                          <m:e>
                            <m:r>
                              <a:rPr lang="en-US" sz="2400" i="1">
                                <a:latin typeface="Cambria Math"/>
                              </a:rPr>
                              <m:t>𝑥</m:t>
                            </m:r>
                          </m:e>
                          <m:sub>
                            <m:r>
                              <a:rPr lang="en-US" sz="2400" i="1">
                                <a:latin typeface="Cambria Math"/>
                              </a:rPr>
                              <m:t>𝑡</m:t>
                            </m:r>
                          </m:sub>
                        </m:sSub>
                      </m:e>
                    </m:acc>
                    <m:r>
                      <m:rPr>
                        <m:nor/>
                      </m:rPr>
                      <a:rPr lang="en-US" sz="2400" dirty="0">
                        <a:latin typeface="Georgia" pitchFamily="18" charset="0"/>
                      </a:rPr>
                      <m:t>,</m:t>
                    </m:r>
                    <m:r>
                      <m:rPr>
                        <m:nor/>
                      </m:rPr>
                      <a:rPr lang="en-US" sz="2400" b="0" i="0" dirty="0" smtClean="0">
                        <a:latin typeface="Georgia" pitchFamily="18" charset="0"/>
                      </a:rPr>
                      <m:t> </m:t>
                    </m:r>
                    <m:acc>
                      <m:accPr>
                        <m:chr m:val="̇"/>
                        <m:ctrlPr>
                          <a:rPr lang="en-US" sz="2400" i="1">
                            <a:latin typeface="Cambria Math"/>
                          </a:rPr>
                        </m:ctrlPr>
                      </m:accPr>
                      <m:e>
                        <m:sSub>
                          <m:sSubPr>
                            <m:ctrlPr>
                              <a:rPr lang="en-US" sz="2400" i="1">
                                <a:latin typeface="Cambria Math"/>
                              </a:rPr>
                            </m:ctrlPr>
                          </m:sSubPr>
                          <m:e>
                            <m:r>
                              <a:rPr lang="en-US" sz="2400" b="0" i="1" smtClean="0">
                                <a:latin typeface="Cambria Math"/>
                              </a:rPr>
                              <m:t>𝑦</m:t>
                            </m:r>
                          </m:e>
                          <m:sub>
                            <m:r>
                              <a:rPr lang="en-US" sz="2400" i="1">
                                <a:latin typeface="Cambria Math"/>
                              </a:rPr>
                              <m:t>𝑡</m:t>
                            </m:r>
                          </m:sub>
                        </m:sSub>
                      </m:e>
                    </m:acc>
                  </m:oMath>
                </a14:m>
                <a:r>
                  <a:rPr lang="en-US" sz="2400" dirty="0" smtClean="0">
                    <a:latin typeface="Georgia" pitchFamily="18" charset="0"/>
                  </a:rPr>
                  <a:t> are the velocities along the same axes</a:t>
                </a:r>
              </a:p>
            </p:txBody>
          </p:sp>
        </mc:Choice>
        <mc:Fallback>
          <p:sp>
            <p:nvSpPr>
              <p:cNvPr id="10" name="TextBox 9"/>
              <p:cNvSpPr txBox="1">
                <a:spLocks noRot="1" noChangeAspect="1" noMove="1" noResize="1" noEditPoints="1" noAdjustHandles="1" noChangeArrowheads="1" noChangeShapeType="1" noTextEdit="1"/>
              </p:cNvSpPr>
              <p:nvPr/>
            </p:nvSpPr>
            <p:spPr>
              <a:xfrm>
                <a:off x="196122" y="1704704"/>
                <a:ext cx="8838317" cy="3301160"/>
              </a:xfrm>
              <a:prstGeom prst="rect">
                <a:avLst/>
              </a:prstGeom>
              <a:blipFill rotWithShape="1">
                <a:blip r:embed="rId4"/>
                <a:stretch>
                  <a:fillRect l="-1034" t="-1479" r="-69" b="-3512"/>
                </a:stretch>
              </a:blipFill>
            </p:spPr>
            <p:txBody>
              <a:bodyPr/>
              <a:lstStyle/>
              <a:p>
                <a:r>
                  <a:rPr lang="en-US">
                    <a:noFill/>
                  </a:rPr>
                  <a:t> </a:t>
                </a:r>
              </a:p>
            </p:txBody>
          </p:sp>
        </mc:Fallback>
      </mc:AlternateContent>
    </p:spTree>
    <p:extLst>
      <p:ext uri="{BB962C8B-B14F-4D97-AF65-F5344CB8AC3E}">
        <p14:creationId xmlns:p14="http://schemas.microsoft.com/office/powerpoint/2010/main" val="3622463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800" b="1" dirty="0" smtClean="0">
                <a:latin typeface="Georgia" pitchFamily="18" charset="0"/>
                <a:ea typeface="ＭＳ Ｐゴシック" charset="-128"/>
                <a:cs typeface="Arial" pitchFamily="34" charset="0"/>
              </a:rPr>
              <a:t>Tuning dynamic noise - </a:t>
            </a:r>
            <a:r>
              <a:rPr lang="en-US" sz="3800" b="1" dirty="0">
                <a:latin typeface="Georgia" pitchFamily="18" charset="0"/>
                <a:ea typeface="ＭＳ Ｐゴシック" charset="-128"/>
                <a:cs typeface="Arial" pitchFamily="34" charset="0"/>
              </a:rPr>
              <a:t>e</a:t>
            </a:r>
            <a:r>
              <a:rPr lang="en-US" sz="3800" b="1" dirty="0" smtClean="0">
                <a:latin typeface="Georgia" pitchFamily="18" charset="0"/>
                <a:ea typeface="ＭＳ Ｐゴシック" charset="-128"/>
                <a:cs typeface="Arial" pitchFamily="34" charset="0"/>
              </a:rPr>
              <a:t>rror curve</a:t>
            </a:r>
          </a:p>
        </p:txBody>
      </p:sp>
      <p:pic>
        <p:nvPicPr>
          <p:cNvPr id="9218" name="Picture 2" descr="F:\Research\RiggsIntermediateCollectionIdeal\Plots\EC_CompFilters_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1600200"/>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2255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600" b="1" dirty="0" smtClean="0">
                <a:latin typeface="Georgia" pitchFamily="18" charset="0"/>
                <a:ea typeface="ＭＳ Ｐゴシック" charset="-128"/>
                <a:cs typeface="Arial" pitchFamily="34" charset="0"/>
              </a:rPr>
              <a:t>How to combine these?</a:t>
            </a:r>
          </a:p>
        </p:txBody>
      </p:sp>
      <p:pic>
        <p:nvPicPr>
          <p:cNvPr id="2057" name="Picture 9" descr="F:\Research\Publications\Thesis\salilb_Thesis\Proposal\DataAssociation.png"/>
          <p:cNvPicPr>
            <a:picLocks noChangeAspect="1" noChangeArrowheads="1"/>
          </p:cNvPicPr>
          <p:nvPr/>
        </p:nvPicPr>
        <p:blipFill rotWithShape="1">
          <a:blip r:embed="rId4">
            <a:extLst>
              <a:ext uri="{28A0092B-C50C-407E-A947-70E740481C1C}">
                <a14:useLocalDpi xmlns:a14="http://schemas.microsoft.com/office/drawing/2010/main" val="0"/>
              </a:ext>
            </a:extLst>
          </a:blip>
          <a:srcRect l="357" t="24934" r="2143" b="42248"/>
          <a:stretch/>
        </p:blipFill>
        <p:spPr bwMode="auto">
          <a:xfrm>
            <a:off x="30479" y="1752600"/>
            <a:ext cx="9052983"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277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600" b="1" dirty="0" smtClean="0">
                <a:latin typeface="Georgia" pitchFamily="18" charset="0"/>
                <a:ea typeface="ＭＳ Ｐゴシック" charset="-128"/>
                <a:cs typeface="Arial" pitchFamily="34" charset="0"/>
              </a:rPr>
              <a:t>Synchronized UWB and LADAR</a:t>
            </a:r>
          </a:p>
        </p:txBody>
      </p:sp>
      <p:pic>
        <p:nvPicPr>
          <p:cNvPr id="8" name="Picture 4" descr="F:\Research\UWB+LADAR\Plots\SyncData_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371600"/>
            <a:ext cx="5943600" cy="4457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67000" y="5936159"/>
            <a:ext cx="3810000" cy="830997"/>
          </a:xfrm>
          <a:prstGeom prst="rect">
            <a:avLst/>
          </a:prstGeom>
          <a:noFill/>
        </p:spPr>
        <p:txBody>
          <a:bodyPr wrap="square" rtlCol="0">
            <a:spAutoFit/>
          </a:bodyPr>
          <a:lstStyle/>
          <a:p>
            <a:pPr marL="342900" indent="-342900">
              <a:buFont typeface="Arial" pitchFamily="34" charset="0"/>
              <a:buChar char="•"/>
            </a:pPr>
            <a:r>
              <a:rPr lang="en-US" sz="2400" dirty="0" smtClean="0">
                <a:latin typeface="Georgia" pitchFamily="18" charset="0"/>
                <a:cs typeface="Arial" pitchFamily="34" charset="0"/>
              </a:rPr>
              <a:t>UWB error = </a:t>
            </a:r>
            <a:r>
              <a:rPr lang="en-US" sz="2400" b="1" dirty="0" smtClean="0">
                <a:latin typeface="Georgia" pitchFamily="18" charset="0"/>
                <a:cs typeface="Arial" pitchFamily="34" charset="0"/>
              </a:rPr>
              <a:t>35 cm </a:t>
            </a:r>
          </a:p>
          <a:p>
            <a:pPr marL="342900" indent="-342900">
              <a:buFont typeface="Arial" pitchFamily="34" charset="0"/>
              <a:buChar char="•"/>
            </a:pPr>
            <a:r>
              <a:rPr lang="en-US" sz="2400" dirty="0" smtClean="0">
                <a:latin typeface="Georgia" pitchFamily="18" charset="0"/>
                <a:cs typeface="Arial" pitchFamily="34" charset="0"/>
              </a:rPr>
              <a:t>LADAR error = </a:t>
            </a:r>
            <a:r>
              <a:rPr lang="en-US" sz="2400" b="1" dirty="0" smtClean="0">
                <a:latin typeface="Georgia" pitchFamily="18" charset="0"/>
                <a:cs typeface="Arial" pitchFamily="34" charset="0"/>
              </a:rPr>
              <a:t>14 cm</a:t>
            </a:r>
            <a:endParaRPr lang="en-US" sz="2400" b="1" dirty="0"/>
          </a:p>
        </p:txBody>
      </p:sp>
    </p:spTree>
    <p:extLst>
      <p:ext uri="{BB962C8B-B14F-4D97-AF65-F5344CB8AC3E}">
        <p14:creationId xmlns:p14="http://schemas.microsoft.com/office/powerpoint/2010/main" val="3395640675"/>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800" b="1" dirty="0" smtClean="0">
                <a:latin typeface="Georgia" pitchFamily="18" charset="0"/>
                <a:ea typeface="ＭＳ Ｐゴシック" charset="-128"/>
                <a:cs typeface="Arial" pitchFamily="34" charset="0"/>
              </a:rPr>
              <a:t>To do</a:t>
            </a:r>
          </a:p>
        </p:txBody>
      </p:sp>
      <p:sp>
        <p:nvSpPr>
          <p:cNvPr id="6" name="Subtitle 2"/>
          <p:cNvSpPr txBox="1">
            <a:spLocks/>
          </p:cNvSpPr>
          <p:nvPr/>
        </p:nvSpPr>
        <p:spPr>
          <a:xfrm>
            <a:off x="228600" y="1524000"/>
            <a:ext cx="8610600" cy="5181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US" sz="2800" dirty="0" smtClean="0">
                <a:solidFill>
                  <a:schemeClr val="tx1"/>
                </a:solidFill>
                <a:latin typeface="Georgia" pitchFamily="18" charset="0"/>
                <a:cs typeface="Arial" pitchFamily="34" charset="0"/>
              </a:rPr>
              <a:t>UWB measurements to guide tracking and solve data association problem in LADARs</a:t>
            </a:r>
          </a:p>
          <a:p>
            <a:pPr marL="457200" indent="-457200" algn="l">
              <a:buFont typeface="Arial" pitchFamily="34" charset="0"/>
              <a:buChar char="•"/>
            </a:pPr>
            <a:r>
              <a:rPr lang="en-US" sz="2800" dirty="0" smtClean="0">
                <a:solidFill>
                  <a:schemeClr val="tx1"/>
                </a:solidFill>
                <a:latin typeface="Georgia" pitchFamily="18" charset="0"/>
                <a:cs typeface="Arial" pitchFamily="34" charset="0"/>
              </a:rPr>
              <a:t>Develop a particle filtering framework to combine UWB and LADAR measurements</a:t>
            </a:r>
          </a:p>
        </p:txBody>
      </p:sp>
    </p:spTree>
    <p:extLst>
      <p:ext uri="{BB962C8B-B14F-4D97-AF65-F5344CB8AC3E}">
        <p14:creationId xmlns:p14="http://schemas.microsoft.com/office/powerpoint/2010/main" val="554768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7"/>
          <p:cNvSpPr>
            <a:spLocks noChangeArrowheads="1"/>
          </p:cNvSpPr>
          <p:nvPr/>
        </p:nvSpPr>
        <p:spPr bwMode="auto">
          <a:xfrm>
            <a:off x="0" y="609600"/>
            <a:ext cx="9144000" cy="76200"/>
          </a:xfrm>
          <a:prstGeom prst="rect">
            <a:avLst/>
          </a:prstGeom>
          <a:solidFill>
            <a:srgbClr val="FF6600"/>
          </a:solidFill>
          <a:ln w="9525">
            <a:solidFill>
              <a:schemeClr val="tx1"/>
            </a:solidFill>
            <a:round/>
            <a:headEnd/>
            <a:tailEnd/>
          </a:ln>
        </p:spPr>
        <p:txBody>
          <a:bodyPr/>
          <a:lstStyle/>
          <a:p>
            <a:pPr eaLnBrk="0" hangingPunct="0"/>
            <a:endParaRPr lang="en-US" dirty="0">
              <a:latin typeface="Calibri" charset="0"/>
            </a:endParaRPr>
          </a:p>
        </p:txBody>
      </p:sp>
      <p:pic>
        <p:nvPicPr>
          <p:cNvPr id="35847" name="Picture 7" descr="academicSymbolWdm_copu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238" y="115888"/>
            <a:ext cx="19605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 y="457200"/>
            <a:ext cx="9448800" cy="1066800"/>
          </a:xfrm>
        </p:spPr>
        <p:txBody>
          <a:bodyPr>
            <a:noAutofit/>
          </a:bodyPr>
          <a:lstStyle/>
          <a:p>
            <a:r>
              <a:rPr lang="en-US" sz="3800" b="1" dirty="0" smtClean="0">
                <a:latin typeface="Georgia" pitchFamily="18" charset="0"/>
                <a:ea typeface="ＭＳ Ｐゴシック" charset="-128"/>
                <a:cs typeface="Arial" pitchFamily="34" charset="0"/>
              </a:rPr>
              <a:t>Conclusion</a:t>
            </a:r>
          </a:p>
        </p:txBody>
      </p:sp>
      <p:sp>
        <p:nvSpPr>
          <p:cNvPr id="6" name="Subtitle 2"/>
          <p:cNvSpPr txBox="1">
            <a:spLocks/>
          </p:cNvSpPr>
          <p:nvPr/>
        </p:nvSpPr>
        <p:spPr>
          <a:xfrm>
            <a:off x="228600" y="1447800"/>
            <a:ext cx="8610600" cy="5181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itchFamily="34" charset="0"/>
              <a:buChar char="•"/>
            </a:pPr>
            <a:r>
              <a:rPr lang="en-US" sz="2800" dirty="0" smtClean="0">
                <a:solidFill>
                  <a:schemeClr val="tx1"/>
                </a:solidFill>
                <a:latin typeface="Georgia" pitchFamily="18" charset="0"/>
                <a:cs typeface="Arial" pitchFamily="34" charset="0"/>
              </a:rPr>
              <a:t>Identified and explored the effect of noise due to switching between different sensor sets in a multi-sensor local positioning system</a:t>
            </a:r>
          </a:p>
          <a:p>
            <a:pPr marL="457200" indent="-457200" algn="l">
              <a:buFont typeface="Arial" pitchFamily="34" charset="0"/>
              <a:buChar char="•"/>
            </a:pPr>
            <a:r>
              <a:rPr lang="en-US" sz="2800" dirty="0" smtClean="0">
                <a:solidFill>
                  <a:schemeClr val="tx1"/>
                </a:solidFill>
                <a:latin typeface="Georgia" pitchFamily="18" charset="0"/>
                <a:cs typeface="Arial" pitchFamily="34" charset="0"/>
              </a:rPr>
              <a:t>Developed mathematical noise models for the sensor sets from sparse data collection</a:t>
            </a:r>
          </a:p>
          <a:p>
            <a:pPr marL="457200" indent="-457200" algn="l">
              <a:buFont typeface="Arial" pitchFamily="34" charset="0"/>
              <a:buChar char="•"/>
            </a:pPr>
            <a:r>
              <a:rPr lang="en-US" sz="2800" dirty="0" smtClean="0">
                <a:solidFill>
                  <a:schemeClr val="tx1"/>
                </a:solidFill>
                <a:latin typeface="Georgia" pitchFamily="18" charset="0"/>
                <a:cs typeface="Arial" pitchFamily="34" charset="0"/>
              </a:rPr>
              <a:t>Developed a particle filter that can handle noise model switching</a:t>
            </a:r>
          </a:p>
          <a:p>
            <a:pPr marL="457200" indent="-457200" algn="l">
              <a:buFont typeface="Arial" pitchFamily="34" charset="0"/>
              <a:buChar char="•"/>
            </a:pPr>
            <a:r>
              <a:rPr lang="en-US" sz="2800" dirty="0" smtClean="0">
                <a:solidFill>
                  <a:schemeClr val="tx1"/>
                </a:solidFill>
                <a:latin typeface="Georgia" pitchFamily="18" charset="0"/>
                <a:cs typeface="Arial" pitchFamily="34" charset="0"/>
              </a:rPr>
              <a:t>Improved accuracies by approximately </a:t>
            </a:r>
            <a:r>
              <a:rPr lang="en-US" sz="2800" b="1" dirty="0" smtClean="0">
                <a:solidFill>
                  <a:schemeClr val="tx1"/>
                </a:solidFill>
                <a:latin typeface="Georgia" pitchFamily="18" charset="0"/>
                <a:cs typeface="Arial" pitchFamily="34" charset="0"/>
              </a:rPr>
              <a:t>15% </a:t>
            </a:r>
            <a:r>
              <a:rPr lang="en-US" sz="2800" dirty="0" smtClean="0">
                <a:solidFill>
                  <a:schemeClr val="tx1"/>
                </a:solidFill>
                <a:latin typeface="Georgia" pitchFamily="18" charset="0"/>
                <a:cs typeface="Arial" pitchFamily="34" charset="0"/>
              </a:rPr>
              <a:t>compared to the raw measurements and </a:t>
            </a:r>
            <a:r>
              <a:rPr lang="en-US" sz="2800" b="1" dirty="0" smtClean="0">
                <a:solidFill>
                  <a:schemeClr val="tx1"/>
                </a:solidFill>
                <a:latin typeface="Georgia" pitchFamily="18" charset="0"/>
                <a:cs typeface="Arial" pitchFamily="34" charset="0"/>
              </a:rPr>
              <a:t>10% </a:t>
            </a:r>
            <a:r>
              <a:rPr lang="en-US" sz="2800" dirty="0" smtClean="0">
                <a:solidFill>
                  <a:schemeClr val="tx1"/>
                </a:solidFill>
                <a:latin typeface="Georgia" pitchFamily="18" charset="0"/>
                <a:cs typeface="Arial" pitchFamily="34" charset="0"/>
              </a:rPr>
              <a:t>compared to the basic particle filtered output</a:t>
            </a:r>
          </a:p>
        </p:txBody>
      </p:sp>
    </p:spTree>
    <p:extLst>
      <p:ext uri="{BB962C8B-B14F-4D97-AF65-F5344CB8AC3E}">
        <p14:creationId xmlns:p14="http://schemas.microsoft.com/office/powerpoint/2010/main" val="88664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35573</TotalTime>
  <Words>8516</Words>
  <Application>Microsoft Office PowerPoint</Application>
  <PresentationFormat>On-screen Show (4:3)</PresentationFormat>
  <Paragraphs>988</Paragraphs>
  <Slides>94</Slides>
  <Notes>94</Notes>
  <HiddenSlides>25</HiddenSlides>
  <MMClips>7</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PowerPoint Presentation</vt:lpstr>
      <vt:lpstr>Outline</vt:lpstr>
      <vt:lpstr>Where am I?</vt:lpstr>
      <vt:lpstr>Video showing indoor tracking</vt:lpstr>
      <vt:lpstr>Outline</vt:lpstr>
      <vt:lpstr>Global Navigation Satellite System (GNSS)</vt:lpstr>
      <vt:lpstr>Noise modeling</vt:lpstr>
      <vt:lpstr>Augmentation</vt:lpstr>
      <vt:lpstr>Filtering – State variables</vt:lpstr>
      <vt:lpstr>Filtering – Motion model, linear constant velocity</vt:lpstr>
      <vt:lpstr>Filtering - Observation model</vt:lpstr>
      <vt:lpstr>Kalman Filter</vt:lpstr>
      <vt:lpstr>Basic particle filter</vt:lpstr>
      <vt:lpstr>Indoor tracking using Ultra-wideband</vt:lpstr>
      <vt:lpstr>Outline</vt:lpstr>
      <vt:lpstr>Related Work</vt:lpstr>
      <vt:lpstr>Indoor tracking using Ultra-wideband</vt:lpstr>
      <vt:lpstr>Trilateration</vt:lpstr>
      <vt:lpstr>Sensor set switching</vt:lpstr>
      <vt:lpstr>Demo of “jump” noise due to sensor set switching</vt:lpstr>
      <vt:lpstr>Objectives</vt:lpstr>
      <vt:lpstr>Set noise particle filter</vt:lpstr>
      <vt:lpstr>Test facility</vt:lpstr>
      <vt:lpstr>UWB sensor and tag</vt:lpstr>
      <vt:lpstr>Calibration</vt:lpstr>
      <vt:lpstr>Data collection</vt:lpstr>
      <vt:lpstr>Range of motions</vt:lpstr>
      <vt:lpstr>Example raw data</vt:lpstr>
      <vt:lpstr>Comparison between basic and switching particle filters</vt:lpstr>
      <vt:lpstr>Average error curve for all recordings</vt:lpstr>
      <vt:lpstr>Conclusion</vt:lpstr>
      <vt:lpstr>Outline</vt:lpstr>
      <vt:lpstr>Previous Work</vt:lpstr>
      <vt:lpstr>Indoor tracking using Ultra-wideband</vt:lpstr>
      <vt:lpstr>Augmenting UWB with differential sensor</vt:lpstr>
      <vt:lpstr>Data Fusion</vt:lpstr>
      <vt:lpstr>Framework</vt:lpstr>
      <vt:lpstr>Test facility</vt:lpstr>
      <vt:lpstr>Block diagram of sensor connection</vt:lpstr>
      <vt:lpstr>LADAR (Laser Detection and Ranging)</vt:lpstr>
      <vt:lpstr>Camera</vt:lpstr>
      <vt:lpstr>Demo of tracking using aided and unaided sensors</vt:lpstr>
      <vt:lpstr>Revisiting Kalman Filter</vt:lpstr>
      <vt:lpstr>Timing behavior of asynchronous measurements received from multiple sensors</vt:lpstr>
      <vt:lpstr>Switching observation model Kalman filter</vt:lpstr>
      <vt:lpstr>Switching observation model Kalman filter</vt:lpstr>
      <vt:lpstr>Switching observation model Kalman filter</vt:lpstr>
      <vt:lpstr>Switching observation model Kalman filter</vt:lpstr>
      <vt:lpstr>Switching observation model Kalman filter</vt:lpstr>
      <vt:lpstr>Switching observation model Kalman filter</vt:lpstr>
      <vt:lpstr>Switching observation model Kalman filter</vt:lpstr>
      <vt:lpstr>Data Collection</vt:lpstr>
      <vt:lpstr>Sample video of data collection</vt:lpstr>
      <vt:lpstr>Errors</vt:lpstr>
      <vt:lpstr>Augmenting UWB with LADAR</vt:lpstr>
      <vt:lpstr>Augmenting UWB with LADAR</vt:lpstr>
      <vt:lpstr>Augmenting UWB with LADAR</vt:lpstr>
      <vt:lpstr>Augmenting UWB with LADAR</vt:lpstr>
      <vt:lpstr>Error metrics</vt:lpstr>
      <vt:lpstr>MOT metrics UWB and LADAR</vt:lpstr>
      <vt:lpstr>Augmenting UWB with camera</vt:lpstr>
      <vt:lpstr>Augmenting UWB with camera</vt:lpstr>
      <vt:lpstr>Augmenting UWB with camera</vt:lpstr>
      <vt:lpstr>Augmenting UWB with camera</vt:lpstr>
      <vt:lpstr>MOT metrics UWB and Camera</vt:lpstr>
      <vt:lpstr>Conclusion</vt:lpstr>
      <vt:lpstr>Outline</vt:lpstr>
      <vt:lpstr>Conclusions and Future Work</vt:lpstr>
      <vt:lpstr>Questions?</vt:lpstr>
      <vt:lpstr>Outline</vt:lpstr>
      <vt:lpstr>Switching observation model Kalman filter</vt:lpstr>
      <vt:lpstr>Local Positioning Systems (LPS)</vt:lpstr>
      <vt:lpstr>Ultra-wideband (UWB) technology</vt:lpstr>
      <vt:lpstr>UWB Applications</vt:lpstr>
      <vt:lpstr>Trilateration</vt:lpstr>
      <vt:lpstr>UWB noise sources</vt:lpstr>
      <vt:lpstr>Particle filtering</vt:lpstr>
      <vt:lpstr>Particle filtering and golf</vt:lpstr>
      <vt:lpstr>Particle filtering and golf</vt:lpstr>
      <vt:lpstr>Cooperative vs. Uncooperative sensors</vt:lpstr>
      <vt:lpstr>Outline</vt:lpstr>
      <vt:lpstr>Raw measurements at a location</vt:lpstr>
      <vt:lpstr>Development of noise models</vt:lpstr>
      <vt:lpstr>Sensor sets</vt:lpstr>
      <vt:lpstr>Demo of basic particle filter</vt:lpstr>
      <vt:lpstr>Video demo of basic particle filter</vt:lpstr>
      <vt:lpstr>UWB system operation</vt:lpstr>
      <vt:lpstr>Tuning dynamic noise</vt:lpstr>
      <vt:lpstr>Tuning dynamic noise – example</vt:lpstr>
      <vt:lpstr>Tuning dynamic noise - error curve</vt:lpstr>
      <vt:lpstr>How to combine these?</vt:lpstr>
      <vt:lpstr>Synchronized UWB and LADAR</vt:lpstr>
      <vt:lpstr>To do</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Exam</dc:title>
  <dc:creator>Salil</dc:creator>
  <cp:lastModifiedBy>Salil</cp:lastModifiedBy>
  <cp:revision>961</cp:revision>
  <cp:lastPrinted>2012-11-26T18:45:36Z</cp:lastPrinted>
  <dcterms:created xsi:type="dcterms:W3CDTF">2006-08-16T00:00:00Z</dcterms:created>
  <dcterms:modified xsi:type="dcterms:W3CDTF">2012-11-26T19:11:38Z</dcterms:modified>
</cp:coreProperties>
</file>