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07" r:id="rId4"/>
    <p:sldId id="362" r:id="rId5"/>
    <p:sldId id="370" r:id="rId6"/>
    <p:sldId id="369" r:id="rId7"/>
    <p:sldId id="361" r:id="rId8"/>
    <p:sldId id="363" r:id="rId9"/>
    <p:sldId id="364" r:id="rId10"/>
    <p:sldId id="365" r:id="rId11"/>
    <p:sldId id="366" r:id="rId12"/>
    <p:sldId id="367" r:id="rId13"/>
    <p:sldId id="371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KyktvC7w7J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0980" y="5102377"/>
            <a:ext cx="6795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Real-time scheduling, resource blocking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82" y="1153562"/>
            <a:ext cx="531585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9036" y="3339962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=3</a:t>
            </a:r>
          </a:p>
          <a:p>
            <a:r>
              <a:rPr lang="en-US" dirty="0"/>
              <a:t> </a:t>
            </a:r>
            <a:r>
              <a:rPr lang="en-US" dirty="0" smtClean="0"/>
              <a:t>  let k=1…3</a:t>
            </a:r>
          </a:p>
          <a:p>
            <a:r>
              <a:rPr lang="en-US" dirty="0"/>
              <a:t> </a:t>
            </a:r>
            <a:r>
              <a:rPr lang="en-US" dirty="0" smtClean="0"/>
              <a:t>     let  l=1…floor(60/10)=6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51321" y="462040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(1,1)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54273" y="461952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5+8+9 &lt;= 10 ?  no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772459"/>
            <a:ext cx="4423209" cy="3023590"/>
            <a:chOff x="4573398" y="784183"/>
            <a:chExt cx="4423209" cy="30235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3398" y="784183"/>
              <a:ext cx="2066706" cy="2192833"/>
              <a:chOff x="304800" y="3367656"/>
              <a:chExt cx="2066706" cy="2192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46179" y="5191157"/>
                <a:ext cx="14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some (</a:t>
                </a:r>
                <a:r>
                  <a:rPr lang="en-US" dirty="0" err="1" smtClean="0"/>
                  <a:t>k,l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04800" y="3367656"/>
                <a:ext cx="980741" cy="374613"/>
                <a:chOff x="1981200" y="3581400"/>
                <a:chExt cx="980741" cy="3746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/>
                <p:cNvSpPr txBox="1"/>
                <p:nvPr/>
              </p:nvSpPr>
              <p:spPr>
                <a:xfrm>
                  <a:off x="2211415" y="358668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</a:t>
                  </a:r>
                  <a:r>
                    <a:rPr lang="en-US" dirty="0" smtClean="0"/>
                    <a:t>=1…n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09600" y="3856017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k=1…</a:t>
                </a:r>
                <a:r>
                  <a:rPr lang="en-US" dirty="0" err="1" smtClean="0"/>
                  <a:t>i</a:t>
                </a:r>
                <a:endParaRPr lang="en-US" dirty="0" smtClean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946179" y="4282056"/>
                <a:ext cx="1386510" cy="708592"/>
                <a:chOff x="2478143" y="2974063"/>
                <a:chExt cx="1386510" cy="708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/>
                <p:cNvSpPr txBox="1"/>
                <p:nvPr/>
              </p:nvSpPr>
              <p:spPr>
                <a:xfrm>
                  <a:off x="2478143" y="3143693"/>
                  <a:ext cx="9256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 l=1…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+9+0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55918"/>
              </p:ext>
            </p:extLst>
          </p:nvPr>
        </p:nvGraphicFramePr>
        <p:xfrm>
          <a:off x="893568" y="1347633"/>
          <a:ext cx="3015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80"/>
                <a:gridCol w="990600"/>
                <a:gridCol w="457200"/>
                <a:gridCol w="609600"/>
                <a:gridCol w="3810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0496" y="2843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overhead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21" y="551909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273" y="55182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10+8+9 &lt;= </a:t>
            </a:r>
            <a:r>
              <a:rPr lang="en-US" dirty="0" smtClean="0"/>
              <a:t>20 </a:t>
            </a:r>
            <a:r>
              <a:rPr lang="en-US" dirty="0" smtClean="0"/>
              <a:t>? 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20911" y="5349463"/>
                <a:ext cx="394550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+9+0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5349463"/>
                <a:ext cx="3945504" cy="7085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9036" y="3339962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=3</a:t>
            </a:r>
          </a:p>
          <a:p>
            <a:r>
              <a:rPr lang="en-US" dirty="0"/>
              <a:t> </a:t>
            </a:r>
            <a:r>
              <a:rPr lang="en-US" dirty="0" smtClean="0"/>
              <a:t>  let k=1…3</a:t>
            </a:r>
          </a:p>
          <a:p>
            <a:r>
              <a:rPr lang="en-US" dirty="0"/>
              <a:t> </a:t>
            </a:r>
            <a:r>
              <a:rPr lang="en-US" dirty="0" smtClean="0"/>
              <a:t>     let  l=1…floor(60/10)=6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51321" y="462040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(1,3)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54273" y="4619524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15+16+9 &lt;= 30 ?  no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772459"/>
            <a:ext cx="4423209" cy="3023590"/>
            <a:chOff x="4573398" y="784183"/>
            <a:chExt cx="4423209" cy="30235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3398" y="784183"/>
              <a:ext cx="2066706" cy="2192833"/>
              <a:chOff x="304800" y="3367656"/>
              <a:chExt cx="2066706" cy="2192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46179" y="5191157"/>
                <a:ext cx="14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some (</a:t>
                </a:r>
                <a:r>
                  <a:rPr lang="en-US" dirty="0" err="1" smtClean="0"/>
                  <a:t>k,l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04800" y="3367656"/>
                <a:ext cx="980741" cy="374613"/>
                <a:chOff x="1981200" y="3581400"/>
                <a:chExt cx="980741" cy="3746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/>
                <p:cNvSpPr txBox="1"/>
                <p:nvPr/>
              </p:nvSpPr>
              <p:spPr>
                <a:xfrm>
                  <a:off x="2211415" y="358668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</a:t>
                  </a:r>
                  <a:r>
                    <a:rPr lang="en-US" dirty="0" smtClean="0"/>
                    <a:t>=1…n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09600" y="3856017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k=1…</a:t>
                </a:r>
                <a:r>
                  <a:rPr lang="en-US" dirty="0" err="1" smtClean="0"/>
                  <a:t>i</a:t>
                </a:r>
                <a:endParaRPr lang="en-US" dirty="0" smtClean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946179" y="4282056"/>
                <a:ext cx="1386510" cy="708592"/>
                <a:chOff x="2478143" y="2974063"/>
                <a:chExt cx="1386510" cy="708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/>
                <p:cNvSpPr txBox="1"/>
                <p:nvPr/>
              </p:nvSpPr>
              <p:spPr>
                <a:xfrm>
                  <a:off x="2478143" y="3143693"/>
                  <a:ext cx="9256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 l=1…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+9+0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44514"/>
              </p:ext>
            </p:extLst>
          </p:nvPr>
        </p:nvGraphicFramePr>
        <p:xfrm>
          <a:off x="893568" y="1347633"/>
          <a:ext cx="3015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80"/>
                <a:gridCol w="990600"/>
                <a:gridCol w="457200"/>
                <a:gridCol w="609600"/>
                <a:gridCol w="3810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0496" y="2843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overhead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21" y="551909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273" y="551821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20+16+9 &lt;= 40 ? 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20911" y="5349463"/>
                <a:ext cx="394550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+9+0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5349463"/>
                <a:ext cx="3945504" cy="7085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5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9036" y="3339962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=3</a:t>
            </a:r>
          </a:p>
          <a:p>
            <a:r>
              <a:rPr lang="en-US" dirty="0"/>
              <a:t> </a:t>
            </a:r>
            <a:r>
              <a:rPr lang="en-US" dirty="0" smtClean="0"/>
              <a:t>  let k=1…3</a:t>
            </a:r>
          </a:p>
          <a:p>
            <a:r>
              <a:rPr lang="en-US" dirty="0"/>
              <a:t> </a:t>
            </a:r>
            <a:r>
              <a:rPr lang="en-US" dirty="0" smtClean="0"/>
              <a:t>     let  l=1…floor(60/10)=6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51321" y="462040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54273" y="4619524"/>
            <a:ext cx="214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25+16+9 &lt;= 50 ?  yes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772459"/>
            <a:ext cx="4423209" cy="3023590"/>
            <a:chOff x="4573398" y="784183"/>
            <a:chExt cx="4423209" cy="30235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3398" y="784183"/>
              <a:ext cx="2066706" cy="2192833"/>
              <a:chOff x="304800" y="3367656"/>
              <a:chExt cx="2066706" cy="2192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46179" y="5191157"/>
                <a:ext cx="14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some (</a:t>
                </a:r>
                <a:r>
                  <a:rPr lang="en-US" dirty="0" err="1" smtClean="0"/>
                  <a:t>k,l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04800" y="3367656"/>
                <a:ext cx="980741" cy="374613"/>
                <a:chOff x="1981200" y="3581400"/>
                <a:chExt cx="980741" cy="3746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/>
                <p:cNvSpPr txBox="1"/>
                <p:nvPr/>
              </p:nvSpPr>
              <p:spPr>
                <a:xfrm>
                  <a:off x="2211415" y="358668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</a:t>
                  </a:r>
                  <a:r>
                    <a:rPr lang="en-US" dirty="0" smtClean="0"/>
                    <a:t>=1…n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09600" y="3856017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k=1…</a:t>
                </a:r>
                <a:r>
                  <a:rPr lang="en-US" dirty="0" err="1" smtClean="0"/>
                  <a:t>i</a:t>
                </a:r>
                <a:endParaRPr lang="en-US" dirty="0" smtClean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946179" y="4282056"/>
                <a:ext cx="1386510" cy="708592"/>
                <a:chOff x="2478143" y="2974063"/>
                <a:chExt cx="1386510" cy="708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/>
                <p:cNvSpPr txBox="1"/>
                <p:nvPr/>
              </p:nvSpPr>
              <p:spPr>
                <a:xfrm>
                  <a:off x="2478143" y="3143693"/>
                  <a:ext cx="9256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 l=1…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+9+0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4450771"/>
                <a:ext cx="3945504" cy="708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5805"/>
              </p:ext>
            </p:extLst>
          </p:nvPr>
        </p:nvGraphicFramePr>
        <p:xfrm>
          <a:off x="893568" y="1347633"/>
          <a:ext cx="3015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80"/>
                <a:gridCol w="990600"/>
                <a:gridCol w="457200"/>
                <a:gridCol w="609600"/>
                <a:gridCol w="3810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0496" y="2843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overhead =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4849" y="4989733"/>
            <a:ext cx="24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tasks A,B,C schedulable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5569" y="577708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system is schedulable</a:t>
            </a:r>
          </a:p>
        </p:txBody>
      </p:sp>
    </p:spTree>
    <p:extLst>
      <p:ext uri="{BB962C8B-B14F-4D97-AF65-F5344CB8AC3E}">
        <p14:creationId xmlns:p14="http://schemas.microsoft.com/office/powerpoint/2010/main" val="277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654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Aperiodic tasks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436484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Aperiodic task = event that happens irregularly (not on fixed interval)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handled several ways: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Polling = check for event on regular interval; schedule check periodically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Deferred = queue events when they occur; schedule event handler periodically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Sporadic server = queue events when they occur; handle events during times when no periodic tasks are running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methods all depend on max event rate, queue capacity, and server event handling rate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43000" y="5717263"/>
            <a:ext cx="6781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084" y="5530334"/>
            <a:ext cx="75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447800" y="5487531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33600" y="548526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9800" y="548526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43200" y="548526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971800" y="5487531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16068" y="5485267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10200" y="5487531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91200" y="549054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400800" y="549054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91400" y="5485268"/>
            <a:ext cx="0" cy="459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228600"/>
            <a:ext cx="3891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Mars pathfinder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8433" y="1009358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NASA’s first robotic rover successfully landed on mars (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Mainstream news unaware that during Earth-&gt;Mars transit, the spacecraft was rebooting every few minutes and nobody could figure out why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Task traces and Earth-side simulations revealed a priority inversion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task table uploaded to spacecraft, rebooted, everything worked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Real-time scheduling entered mainstream engineering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4" y="3200400"/>
            <a:ext cx="6762109" cy="32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3445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vs push-through blocking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Calculating max blocking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RMA with blocking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 #8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Aperiodic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Mars Pathfinder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0" y="1095366"/>
            <a:ext cx="381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7446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Direct vs push-through blocking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01086"/>
              </p:ext>
            </p:extLst>
          </p:nvPr>
        </p:nvGraphicFramePr>
        <p:xfrm>
          <a:off x="997860" y="3257390"/>
          <a:ext cx="161868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85"/>
                <a:gridCol w="9906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7860" y="141234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= higher priority task waiting on lower priority task using needed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push-through = medium priority task delayed by priority inheritance of lower priority task</a:t>
            </a:r>
          </a:p>
        </p:txBody>
      </p:sp>
      <p:sp>
        <p:nvSpPr>
          <p:cNvPr id="4" name="Freeform 3"/>
          <p:cNvSpPr/>
          <p:nvPr/>
        </p:nvSpPr>
        <p:spPr>
          <a:xfrm>
            <a:off x="2633519" y="3794562"/>
            <a:ext cx="277044" cy="1404618"/>
          </a:xfrm>
          <a:custGeom>
            <a:avLst/>
            <a:gdLst>
              <a:gd name="connsiteX0" fmla="*/ 27161 w 277044"/>
              <a:gd name="connsiteY0" fmla="*/ 0 h 1086416"/>
              <a:gd name="connsiteX1" fmla="*/ 271604 w 277044"/>
              <a:gd name="connsiteY1" fmla="*/ 271604 h 1086416"/>
              <a:gd name="connsiteX2" fmla="*/ 181070 w 277044"/>
              <a:gd name="connsiteY2" fmla="*/ 841973 h 1086416"/>
              <a:gd name="connsiteX3" fmla="*/ 0 w 277044"/>
              <a:gd name="connsiteY3" fmla="*/ 1086416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44" h="1086416">
                <a:moveTo>
                  <a:pt x="27161" y="0"/>
                </a:moveTo>
                <a:cubicBezTo>
                  <a:pt x="136557" y="65637"/>
                  <a:pt x="245953" y="131275"/>
                  <a:pt x="271604" y="271604"/>
                </a:cubicBezTo>
                <a:cubicBezTo>
                  <a:pt x="297256" y="411933"/>
                  <a:pt x="226337" y="706171"/>
                  <a:pt x="181070" y="841973"/>
                </a:cubicBezTo>
                <a:cubicBezTo>
                  <a:pt x="135803" y="977775"/>
                  <a:pt x="67901" y="1032095"/>
                  <a:pt x="0" y="108641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19636" y="2836980"/>
            <a:ext cx="99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66369"/>
              </p:ext>
            </p:extLst>
          </p:nvPr>
        </p:nvGraphicFramePr>
        <p:xfrm>
          <a:off x="4759938" y="3289394"/>
          <a:ext cx="161868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85"/>
                <a:gridCol w="9906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Freeform 27"/>
          <p:cNvSpPr/>
          <p:nvPr/>
        </p:nvSpPr>
        <p:spPr>
          <a:xfrm>
            <a:off x="6395597" y="3826565"/>
            <a:ext cx="277044" cy="1384913"/>
          </a:xfrm>
          <a:custGeom>
            <a:avLst/>
            <a:gdLst>
              <a:gd name="connsiteX0" fmla="*/ 27161 w 277044"/>
              <a:gd name="connsiteY0" fmla="*/ 0 h 1086416"/>
              <a:gd name="connsiteX1" fmla="*/ 271604 w 277044"/>
              <a:gd name="connsiteY1" fmla="*/ 271604 h 1086416"/>
              <a:gd name="connsiteX2" fmla="*/ 181070 w 277044"/>
              <a:gd name="connsiteY2" fmla="*/ 841973 h 1086416"/>
              <a:gd name="connsiteX3" fmla="*/ 0 w 277044"/>
              <a:gd name="connsiteY3" fmla="*/ 1086416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44" h="1086416">
                <a:moveTo>
                  <a:pt x="27161" y="0"/>
                </a:moveTo>
                <a:cubicBezTo>
                  <a:pt x="136557" y="65637"/>
                  <a:pt x="245953" y="131275"/>
                  <a:pt x="271604" y="271604"/>
                </a:cubicBezTo>
                <a:cubicBezTo>
                  <a:pt x="297256" y="411933"/>
                  <a:pt x="226337" y="706171"/>
                  <a:pt x="181070" y="841973"/>
                </a:cubicBezTo>
                <a:cubicBezTo>
                  <a:pt x="135803" y="977775"/>
                  <a:pt x="67901" y="1032095"/>
                  <a:pt x="0" y="108641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41003" y="4906679"/>
            <a:ext cx="12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priority boosted to level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9598" y="284927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push-through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96036" y="4035206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</a:t>
            </a:r>
          </a:p>
          <a:p>
            <a:r>
              <a:rPr lang="en-US" dirty="0" smtClean="0"/>
              <a:t>on resource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8614" y="3678173"/>
            <a:ext cx="220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on resource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95597" y="5287679"/>
            <a:ext cx="474773" cy="7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57462" y="4552840"/>
            <a:ext cx="474773" cy="7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8271" y="4368928"/>
            <a:ext cx="147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on E</a:t>
            </a:r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8" grpId="0" animBg="1"/>
      <p:bldP spid="33" grpId="0"/>
      <p:bldP spid="34" grpId="0"/>
      <p:bldP spid="35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182" y="381000"/>
            <a:ext cx="5827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Calculating max blocking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51000"/>
              </p:ext>
            </p:extLst>
          </p:nvPr>
        </p:nvGraphicFramePr>
        <p:xfrm>
          <a:off x="1089198" y="2057400"/>
          <a:ext cx="717836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990600"/>
                <a:gridCol w="1219200"/>
                <a:gridCol w="1600200"/>
                <a:gridCol w="1676400"/>
                <a:gridCol w="1082359"/>
              </a:tblGrid>
              <a:tr h="6298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time using 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(direct)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(push-through)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1132" y="4758381"/>
            <a:ext cx="553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 blocking = max(direct, push-through) per task</a:t>
            </a:r>
          </a:p>
        </p:txBody>
      </p:sp>
    </p:spTree>
    <p:extLst>
      <p:ext uri="{BB962C8B-B14F-4D97-AF65-F5344CB8AC3E}">
        <p14:creationId xmlns:p14="http://schemas.microsoft.com/office/powerpoint/2010/main" val="13812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182" y="381000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27579"/>
              </p:ext>
            </p:extLst>
          </p:nvPr>
        </p:nvGraphicFramePr>
        <p:xfrm>
          <a:off x="1071091" y="1912544"/>
          <a:ext cx="71783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990600"/>
                <a:gridCol w="1219200"/>
                <a:gridCol w="1600200"/>
                <a:gridCol w="1676400"/>
                <a:gridCol w="1082359"/>
              </a:tblGrid>
              <a:tr h="6298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time using 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(direct)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(push-through)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</a:t>
                      </a:r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5636" y="257269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636" y="32683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5636" y="36575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5404" y="2911092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55404" y="4017878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55404" y="4749297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442234" y="4360752"/>
            <a:ext cx="4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465" y="2539496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174464" y="4749297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89967" y="2911092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9405" y="3269107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9404" y="3640300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9405" y="4020546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0351" y="4382684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1400" y="2557253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1210" y="2911092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7809" y="3267599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7809" y="3638791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4407" y="3990368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4407" y="4361560"/>
            <a:ext cx="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1922" y="4749297"/>
            <a:ext cx="3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1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463" y="457200"/>
            <a:ext cx="7021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Calculating total max blocking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688" y="442311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first, calculate max blocking per resource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 across resources to get total max blocking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4302"/>
              </p:ext>
            </p:extLst>
          </p:nvPr>
        </p:nvGraphicFramePr>
        <p:xfrm>
          <a:off x="914400" y="2358169"/>
          <a:ext cx="769619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8"/>
                <a:gridCol w="990600"/>
                <a:gridCol w="990600"/>
                <a:gridCol w="1295400"/>
                <a:gridCol w="1066800"/>
                <a:gridCol w="1295400"/>
                <a:gridCol w="14478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time using 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using 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blocking 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max blocking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611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RMA with resource blocking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907349"/>
            <a:ext cx="302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set of tasks is schedulable if: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9914" y="2466751"/>
            <a:ext cx="980741" cy="374613"/>
            <a:chOff x="1981200" y="3581400"/>
            <a:chExt cx="980741" cy="374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81200" y="358140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581400"/>
                  <a:ext cx="3818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2211415" y="3586681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=1…n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4714" y="2955112"/>
            <a:ext cx="102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k=1…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001293" y="3381151"/>
            <a:ext cx="1386510" cy="708592"/>
            <a:chOff x="2478143" y="2974063"/>
            <a:chExt cx="1386510" cy="70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19733" y="2974063"/>
                  <a:ext cx="644920" cy="7085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733" y="2974063"/>
                  <a:ext cx="644920" cy="7085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78143" y="3143693"/>
              <a:ext cx="92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let l=1…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01293" y="4089743"/>
            <a:ext cx="5305371" cy="912173"/>
            <a:chOff x="2933417" y="3611745"/>
            <a:chExt cx="5305371" cy="912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423320" y="3611745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320" y="3611745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2933417" y="3883165"/>
              <a:ext cx="14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or some (</a:t>
              </a:r>
              <a:r>
                <a:rPr lang="en-US" dirty="0" err="1" smtClean="0"/>
                <a:t>k,l</a:t>
              </a:r>
              <a:r>
                <a:rPr lang="en-US" dirty="0" smtClean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93745" y="3566150"/>
            <a:ext cx="189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max blocking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41675" y="3944878"/>
            <a:ext cx="0" cy="4162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53304"/>
              </p:ext>
            </p:extLst>
          </p:nvPr>
        </p:nvGraphicFramePr>
        <p:xfrm>
          <a:off x="893568" y="1347633"/>
          <a:ext cx="3015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80"/>
                <a:gridCol w="990600"/>
                <a:gridCol w="457200"/>
                <a:gridCol w="609600"/>
                <a:gridCol w="3810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1039036" y="3551511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=1</a:t>
            </a:r>
          </a:p>
          <a:p>
            <a:r>
              <a:rPr lang="en-US" dirty="0"/>
              <a:t> </a:t>
            </a:r>
            <a:r>
              <a:rPr lang="en-US" dirty="0" smtClean="0"/>
              <a:t>  let k=1…1</a:t>
            </a:r>
          </a:p>
          <a:p>
            <a:r>
              <a:rPr lang="en-US" dirty="0"/>
              <a:t> </a:t>
            </a:r>
            <a:r>
              <a:rPr lang="en-US" dirty="0" smtClean="0"/>
              <a:t>     let  l=1…floor(10/10)=1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613348" y="4851370"/>
                <a:ext cx="161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5+2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48" y="4851370"/>
                <a:ext cx="161614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1361725" y="484475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(1,1)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61725" y="5271019"/>
            <a:ext cx="335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7&lt;= 10 ?  yes, task A schedulable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772459"/>
            <a:ext cx="4423209" cy="3023590"/>
            <a:chOff x="4573398" y="784183"/>
            <a:chExt cx="4423209" cy="30235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3398" y="784183"/>
              <a:ext cx="2066706" cy="2192833"/>
              <a:chOff x="304800" y="3367656"/>
              <a:chExt cx="2066706" cy="2192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46179" y="5191157"/>
                <a:ext cx="14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some (</a:t>
                </a:r>
                <a:r>
                  <a:rPr lang="en-US" dirty="0" err="1" smtClean="0"/>
                  <a:t>k,l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04800" y="3367656"/>
                <a:ext cx="980741" cy="374613"/>
                <a:chOff x="1981200" y="3581400"/>
                <a:chExt cx="980741" cy="3746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/>
                <p:cNvSpPr txBox="1"/>
                <p:nvPr/>
              </p:nvSpPr>
              <p:spPr>
                <a:xfrm>
                  <a:off x="2211415" y="358668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</a:t>
                  </a:r>
                  <a:r>
                    <a:rPr lang="en-US" dirty="0" smtClean="0"/>
                    <a:t>=1…n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09600" y="3856017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k=1…</a:t>
                </a:r>
                <a:r>
                  <a:rPr lang="en-US" dirty="0" err="1" smtClean="0"/>
                  <a:t>i</a:t>
                </a:r>
                <a:endParaRPr lang="en-US" dirty="0" smtClean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946179" y="4282056"/>
                <a:ext cx="1386510" cy="708592"/>
                <a:chOff x="2478143" y="2974063"/>
                <a:chExt cx="1386510" cy="708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/>
                <p:cNvSpPr txBox="1"/>
                <p:nvPr/>
              </p:nvSpPr>
              <p:spPr>
                <a:xfrm>
                  <a:off x="2478143" y="3143693"/>
                  <a:ext cx="9256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 l=1…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1340496" y="2843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overhead = 0</a:t>
            </a:r>
          </a:p>
        </p:txBody>
      </p:sp>
    </p:spTree>
    <p:extLst>
      <p:ext uri="{BB962C8B-B14F-4D97-AF65-F5344CB8AC3E}">
        <p14:creationId xmlns:p14="http://schemas.microsoft.com/office/powerpoint/2010/main" val="24138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9036" y="3339962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=2</a:t>
            </a:r>
          </a:p>
          <a:p>
            <a:r>
              <a:rPr lang="en-US" dirty="0"/>
              <a:t> </a:t>
            </a:r>
            <a:r>
              <a:rPr lang="en-US" dirty="0" smtClean="0"/>
              <a:t>  let k=1…2</a:t>
            </a:r>
          </a:p>
          <a:p>
            <a:r>
              <a:rPr lang="en-US" dirty="0"/>
              <a:t> </a:t>
            </a:r>
            <a:r>
              <a:rPr lang="en-US" dirty="0" smtClean="0"/>
              <a:t>     let  l=1…floor(25/10)=</a:t>
            </a:r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1051321" y="458923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(1,1)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492594" y="458835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&lt;= 10 ?  no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772459"/>
            <a:ext cx="4423209" cy="3023590"/>
            <a:chOff x="4573398" y="784183"/>
            <a:chExt cx="4423209" cy="30235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3398" y="784183"/>
              <a:ext cx="2066706" cy="2192833"/>
              <a:chOff x="304800" y="3367656"/>
              <a:chExt cx="2066706" cy="2192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46179" y="5191157"/>
                <a:ext cx="14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some (</a:t>
                </a:r>
                <a:r>
                  <a:rPr lang="en-US" dirty="0" err="1" smtClean="0"/>
                  <a:t>k,l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04800" y="3367656"/>
                <a:ext cx="980741" cy="374613"/>
                <a:chOff x="1981200" y="3581400"/>
                <a:chExt cx="980741" cy="3746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1200" y="3581400"/>
                      <a:ext cx="381836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/>
                <p:cNvSpPr txBox="1"/>
                <p:nvPr/>
              </p:nvSpPr>
              <p:spPr>
                <a:xfrm>
                  <a:off x="2211415" y="358668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</a:t>
                  </a:r>
                  <a:r>
                    <a:rPr lang="en-US" dirty="0" smtClean="0"/>
                    <a:t>=1…n</a:t>
                  </a: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09600" y="3856017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k=1…</a:t>
                </a:r>
                <a:r>
                  <a:rPr lang="en-US" dirty="0" err="1" smtClean="0"/>
                  <a:t>i</a:t>
                </a:r>
                <a:endParaRPr lang="en-US" dirty="0" smtClean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946179" y="4282056"/>
                <a:ext cx="1386510" cy="708592"/>
                <a:chOff x="2478143" y="2974063"/>
                <a:chExt cx="1386510" cy="708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733" y="2974063"/>
                      <a:ext cx="644920" cy="70859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/>
                <p:cNvSpPr txBox="1"/>
                <p:nvPr/>
              </p:nvSpPr>
              <p:spPr>
                <a:xfrm>
                  <a:off x="2478143" y="3143693"/>
                  <a:ext cx="9256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 l=1…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139" y="2895600"/>
                  <a:ext cx="3815468" cy="9121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0911" y="4419600"/>
                <a:ext cx="2780826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+8+2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11" y="4419600"/>
                <a:ext cx="2780826" cy="708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02196"/>
              </p:ext>
            </p:extLst>
          </p:nvPr>
        </p:nvGraphicFramePr>
        <p:xfrm>
          <a:off x="893568" y="1347633"/>
          <a:ext cx="3015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80"/>
                <a:gridCol w="990600"/>
                <a:gridCol w="457200"/>
                <a:gridCol w="609600"/>
                <a:gridCol w="381000"/>
              </a:tblGrid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538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0496" y="2843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overhead =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6352" y="552043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k,l</a:t>
            </a:r>
            <a:r>
              <a:rPr lang="en-US" dirty="0" smtClean="0"/>
              <a:t>) = 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2595" y="5521853"/>
            <a:ext cx="266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&lt;= 20 ?  yes, tasks A&amp;B schedulable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95942" y="5350805"/>
                <a:ext cx="2780826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+8+2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2∙10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42" y="5350805"/>
                <a:ext cx="2780826" cy="7085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1222</Words>
  <Application>Microsoft Office PowerPoint</Application>
  <PresentationFormat>On-screen Show (4:3)</PresentationFormat>
  <Paragraphs>377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</cp:lastModifiedBy>
  <cp:revision>123</cp:revision>
  <dcterms:created xsi:type="dcterms:W3CDTF">2013-02-14T19:20:12Z</dcterms:created>
  <dcterms:modified xsi:type="dcterms:W3CDTF">2020-04-09T20:39:00Z</dcterms:modified>
</cp:coreProperties>
</file>