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07" r:id="rId4"/>
    <p:sldId id="375" r:id="rId5"/>
    <p:sldId id="374" r:id="rId6"/>
    <p:sldId id="373" r:id="rId7"/>
    <p:sldId id="376" r:id="rId8"/>
    <p:sldId id="377" r:id="rId9"/>
    <p:sldId id="378" r:id="rId10"/>
    <p:sldId id="380" r:id="rId11"/>
    <p:sldId id="381" r:id="rId12"/>
    <p:sldId id="382" r:id="rId13"/>
    <p:sldId id="388" r:id="rId14"/>
    <p:sldId id="383" r:id="rId15"/>
    <p:sldId id="384" r:id="rId16"/>
    <p:sldId id="385" r:id="rId17"/>
    <p:sldId id="386" r:id="rId18"/>
    <p:sldId id="387" r:id="rId19"/>
    <p:sldId id="3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3EA"/>
    <a:srgbClr val="0B8DE5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c.gov/news-events/news/press-releases/2023/09/ftc-sues-amazon-illegally-maintaining-monopoly-power" TargetMode="External"/><Relationship Id="rId2" Type="http://schemas.openxmlformats.org/officeDocument/2006/relationships/hyperlink" Target="https://en.wikipedia.org/wiki/Federal_Trade_Commission_v._Meta_Platforms,_Inc.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stice.gov/opa/pr/justice-department-sues-apple-monopolizing-smartphone-markets" TargetMode="External"/><Relationship Id="rId4" Type="http://schemas.openxmlformats.org/officeDocument/2006/relationships/hyperlink" Target="https://en.wikipedia.org/wiki/Antitrust_cases_against_Google_by_the_European_Un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55971"/>
            <a:ext cx="6148890" cy="4090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55" y="1447800"/>
            <a:ext cx="4898302" cy="1801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980" y="5102377"/>
            <a:ext cx="6795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United States v. Microsoft Corporation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624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Breakup of Standard Oil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7656" r="2963" b="5951"/>
          <a:stretch/>
        </p:blipFill>
        <p:spPr bwMode="auto">
          <a:xfrm>
            <a:off x="231870" y="1133089"/>
            <a:ext cx="8576759" cy="519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443620"/>
            <a:ext cx="238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2020 still in list of top 10 richest companies in the world</a:t>
            </a:r>
          </a:p>
        </p:txBody>
      </p:sp>
      <p:sp>
        <p:nvSpPr>
          <p:cNvPr id="3" name="Freeform 2"/>
          <p:cNvSpPr/>
          <p:nvPr/>
        </p:nvSpPr>
        <p:spPr>
          <a:xfrm>
            <a:off x="7948943" y="1457608"/>
            <a:ext cx="655789" cy="1756372"/>
          </a:xfrm>
          <a:custGeom>
            <a:avLst/>
            <a:gdLst>
              <a:gd name="connsiteX0" fmla="*/ 0 w 655789"/>
              <a:gd name="connsiteY0" fmla="*/ 0 h 1756372"/>
              <a:gd name="connsiteX1" fmla="*/ 570368 w 655789"/>
              <a:gd name="connsiteY1" fmla="*/ 443620 h 1756372"/>
              <a:gd name="connsiteX2" fmla="*/ 624689 w 655789"/>
              <a:gd name="connsiteY2" fmla="*/ 1077362 h 1756372"/>
              <a:gd name="connsiteX3" fmla="*/ 289710 w 655789"/>
              <a:gd name="connsiteY3" fmla="*/ 1756372 h 175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789" h="1756372">
                <a:moveTo>
                  <a:pt x="0" y="0"/>
                </a:moveTo>
                <a:cubicBezTo>
                  <a:pt x="233126" y="132030"/>
                  <a:pt x="466253" y="264060"/>
                  <a:pt x="570368" y="443620"/>
                </a:cubicBezTo>
                <a:cubicBezTo>
                  <a:pt x="674483" y="623180"/>
                  <a:pt x="671465" y="858570"/>
                  <a:pt x="624689" y="1077362"/>
                </a:cubicBezTo>
                <a:cubicBezTo>
                  <a:pt x="577913" y="1296154"/>
                  <a:pt x="433811" y="1526263"/>
                  <a:pt x="289710" y="1756372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930836" y="1439501"/>
            <a:ext cx="1083631" cy="3186820"/>
          </a:xfrm>
          <a:custGeom>
            <a:avLst/>
            <a:gdLst>
              <a:gd name="connsiteX0" fmla="*/ 0 w 1083631"/>
              <a:gd name="connsiteY0" fmla="*/ 0 h 3186820"/>
              <a:gd name="connsiteX1" fmla="*/ 887239 w 1083631"/>
              <a:gd name="connsiteY1" fmla="*/ 579422 h 3186820"/>
              <a:gd name="connsiteX2" fmla="*/ 1077362 w 1083631"/>
              <a:gd name="connsiteY2" fmla="*/ 1620570 h 3186820"/>
              <a:gd name="connsiteX3" fmla="*/ 751437 w 1083631"/>
              <a:gd name="connsiteY3" fmla="*/ 2743200 h 3186820"/>
              <a:gd name="connsiteX4" fmla="*/ 262550 w 1083631"/>
              <a:gd name="connsiteY4" fmla="*/ 3186820 h 31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631" h="3186820">
                <a:moveTo>
                  <a:pt x="0" y="0"/>
                </a:moveTo>
                <a:cubicBezTo>
                  <a:pt x="353839" y="154663"/>
                  <a:pt x="707679" y="309327"/>
                  <a:pt x="887239" y="579422"/>
                </a:cubicBezTo>
                <a:cubicBezTo>
                  <a:pt x="1066799" y="849517"/>
                  <a:pt x="1099996" y="1259940"/>
                  <a:pt x="1077362" y="1620570"/>
                </a:cubicBezTo>
                <a:cubicBezTo>
                  <a:pt x="1054728" y="1981200"/>
                  <a:pt x="887239" y="2482158"/>
                  <a:pt x="751437" y="2743200"/>
                </a:cubicBezTo>
                <a:cubicBezTo>
                  <a:pt x="615635" y="3004242"/>
                  <a:pt x="439092" y="3095531"/>
                  <a:pt x="262550" y="318682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228600"/>
            <a:ext cx="5302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The battle continues…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44196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1914 US Congress passed the Clayton Antitrust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Enumerated additional illegal practices: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Price discrimination between multiple buyers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Exclusive dealings that lessen competition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 tying that lessens competition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Ownership in competitor companies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Mergers and acquisitions that lessen competition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95" y="1066800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438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Companies prosecuted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15240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1969, IBM -&gt; </a:t>
            </a:r>
            <a:r>
              <a:rPr lang="en-US" dirty="0" smtClean="0"/>
              <a:t>voluntarily separated hardware/software sales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1982, AT&amp;T -&gt; “Baby Bell” companies (e.g. Bell South)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1987, Coca Cola and Pepsi -&gt; price fixing (fines)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2014, NCAA -&gt; still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2020, Google, Amazon, Facebook all being watched closely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4" y="4205287"/>
            <a:ext cx="2238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8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286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2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916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Monopolies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485" y="1905000"/>
            <a:ext cx="8173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“Natural” monopoly is okay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some services it saves redundant infrastructure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Utilities:  electricity, garbage collection, water, internet(?)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Government provides assistance managing monopoly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Monopoly “leveraging” is not okay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Cannot use an existing monopoly to bully into another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 electric company cannot demand you buy milk from them to get </a:t>
            </a:r>
            <a:r>
              <a:rPr lang="en-US" dirty="0" smtClean="0"/>
              <a:t>service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1101"/>
            <a:ext cx="3457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81" y="4252839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1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901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Product competition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849" y="173584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the best product always win?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Historically, yes!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b="19616"/>
          <a:stretch/>
        </p:blipFill>
        <p:spPr bwMode="auto">
          <a:xfrm>
            <a:off x="6873097" y="566597"/>
            <a:ext cx="1249795" cy="12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287178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853681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0214" y="511219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 A poor-tasting cereal is unlikely to gain customers</a:t>
            </a:r>
          </a:p>
        </p:txBody>
      </p:sp>
    </p:spTree>
    <p:extLst>
      <p:ext uri="{BB962C8B-B14F-4D97-AF65-F5344CB8AC3E}">
        <p14:creationId xmlns:p14="http://schemas.microsoft.com/office/powerpoint/2010/main" val="851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39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Network externals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518" y="16764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the best technology always win?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never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1980, Beta vs VHS, video recording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MS Word vs other word 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 </a:t>
            </a:r>
            <a:r>
              <a:rPr lang="en-US" dirty="0"/>
              <a:t>externals = value of product tied to how many people using </a:t>
            </a:r>
            <a:r>
              <a:rPr lang="en-US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matter for widgets (stuff) but matters very much for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controversial idea, circa 1995, when Microsoft was prosecuted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t="34554" r="19658" b="32723"/>
          <a:stretch/>
        </p:blipFill>
        <p:spPr bwMode="auto">
          <a:xfrm>
            <a:off x="5681663" y="533400"/>
            <a:ext cx="2974487" cy="93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61" y="4861588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857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Prosecution of Microsoft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663" y="1219200"/>
            <a:ext cx="79164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First, government had to prove existing monopoly (Windows O/S)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barrier to entry in market (for new competing O/S)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Ability to raise prices at will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Second, the government enumerated anti-competitive practices: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O/S monopoly to leverage into web browser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Tied browser to O/S, customer must buy both or neither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Required </a:t>
            </a:r>
            <a:r>
              <a:rPr lang="en-US" dirty="0"/>
              <a:t>OEMs (Gateway, Dell, Compaq) to </a:t>
            </a:r>
            <a:r>
              <a:rPr lang="en-US" dirty="0" smtClean="0"/>
              <a:t>display Microsoft logo on boot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Browser incompatibility (forked HTML and related languages)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AOL decided to develop pages that only worked in Microsoft browser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Vaporware (</a:t>
            </a:r>
            <a:r>
              <a:rPr lang="en-US" dirty="0" smtClean="0"/>
              <a:t>announce product </a:t>
            </a:r>
            <a:r>
              <a:rPr lang="en-US" dirty="0"/>
              <a:t>before it exists to </a:t>
            </a:r>
            <a:r>
              <a:rPr lang="en-US" dirty="0" smtClean="0"/>
              <a:t>prevent competition)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686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Microsoft’s defense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663" y="1219200"/>
            <a:ext cx="79164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Claimed web browser integral feature of O/S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Tried to demonstrate that removing web browser caused O/S to break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Demo hilariously failed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Argued </a:t>
            </a:r>
            <a:r>
              <a:rPr lang="en-US" dirty="0"/>
              <a:t>that web browser was “free”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Ignoring development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same claims with media player (music, video)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2000, Judge Jackson found Microsoft guilty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Recommended breakup into O/S and other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2001, appellate court overturned, instituted fines and oversight (O/S API)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2005-6, EU levied massive fines in similar case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2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841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Lessons learned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663" y="1219200"/>
            <a:ext cx="7916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Technologies not well-understood in politics, business,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example, what is an O/S?</a:t>
            </a: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 externals = best product does not win in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First-to-market is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economy causing similar types of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Google, Amazon, Facebook among others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04" y="3733800"/>
            <a:ext cx="3962400" cy="263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208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Big Tech in 2020’s</a:t>
            </a:r>
            <a:endParaRPr lang="en-US" sz="4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23663" y="1219200"/>
            <a:ext cx="79164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Facebook/Meta (</a:t>
            </a:r>
            <a:r>
              <a:rPr lang="en-US" dirty="0" smtClean="0">
                <a:hlinkClick r:id="rId2"/>
              </a:rPr>
              <a:t>2021 US FTC case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anti-competitiveness: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Bought Instagram for $1B in 2013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Bought WhatsApp for $19B in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dirty="0"/>
              <a:t>Amazon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2023 US FTC case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practices to stifle competition in on-line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Google/Alphabet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2017 - and others - EU cases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Online advertising “tech stack” (80% of their income)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Maps, email, calendar, office tools, </a:t>
            </a:r>
            <a:r>
              <a:rPr lang="en-US" dirty="0" err="1"/>
              <a:t>FitBit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 of 2024, EU has fined them 8.25 billion euros for breach of antitrust laws (still under appeal)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Apple (</a:t>
            </a:r>
            <a:r>
              <a:rPr lang="en-US" dirty="0" smtClean="0">
                <a:hlinkClick r:id="rId5"/>
              </a:rPr>
              <a:t>2024 US </a:t>
            </a:r>
            <a:r>
              <a:rPr lang="en-US" dirty="0" err="1" smtClean="0">
                <a:hlinkClick r:id="rId5"/>
              </a:rPr>
              <a:t>DoJ</a:t>
            </a:r>
            <a:r>
              <a:rPr lang="en-US" dirty="0" smtClean="0">
                <a:hlinkClick r:id="rId5"/>
              </a:rPr>
              <a:t> case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Blocking/excluding/suppressing cross-platform smartphone apps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Hindering competition in smartwatch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34276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Anti-trust laws (United States)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Court cases, remedies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Monopolies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 externals (technology)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Microsoft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Google, Facebook, 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97461"/>
            <a:ext cx="3865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009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Standard Oil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28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Founded 1870 by J.D. Rockefeller in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Primary product was kerosene, used for heat and lighting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r="44012"/>
          <a:stretch/>
        </p:blipFill>
        <p:spPr bwMode="auto">
          <a:xfrm>
            <a:off x="5457439" y="3330315"/>
            <a:ext cx="2011059" cy="27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88" y="457200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83499"/>
            <a:ext cx="1970215" cy="28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009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Standard Oil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085" y="22098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 practices: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Efficiency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Kerosene yields gasoline as a byproduct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manufacturers dumped it in rivers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Oil used it to power their machines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integration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Bought manufacturers in neighboring counties, then states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Sometimes shut down companies after purchase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Pressured other companies through price/volume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Vertical integration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Made deals with railroad companies to transport </a:t>
            </a:r>
            <a:r>
              <a:rPr lang="en-US" dirty="0" smtClean="0"/>
              <a:t>product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Locked railroads into monopoly deals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3765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99343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1" y="1281634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did Standard Oil become a “</a:t>
            </a:r>
            <a:r>
              <a:rPr lang="en-US" dirty="0" err="1" smtClean="0"/>
              <a:t>megacorp</a:t>
            </a:r>
            <a:r>
              <a:rPr lang="en-US" dirty="0" smtClean="0"/>
              <a:t>”?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87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Standard Oil (fable?)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 b="8839"/>
          <a:stretch/>
        </p:blipFill>
        <p:spPr bwMode="auto">
          <a:xfrm>
            <a:off x="258561" y="2128140"/>
            <a:ext cx="2667000" cy="121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61" y="1560967"/>
            <a:ext cx="2860058" cy="27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 b="8839"/>
          <a:stretch/>
        </p:blipFill>
        <p:spPr bwMode="auto">
          <a:xfrm flipH="1">
            <a:off x="5885207" y="1975165"/>
            <a:ext cx="3001761" cy="13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4800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Rival company pumped oil through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Pipelines have to cross land owned by railroad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Rockefeller told railroad company to not allow pipeline in their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Rival company used barrels to cross railroad and reenter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Rockefeller ordered empty trains parked in the way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r="14444"/>
          <a:stretch/>
        </p:blipFill>
        <p:spPr bwMode="auto">
          <a:xfrm>
            <a:off x="3657600" y="1676644"/>
            <a:ext cx="135802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90" y="1771894"/>
            <a:ext cx="3810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9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243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Wealth vs Royalty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7860" y="141234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Wealth = control, in business, politics and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USA applauds gain of wealth </a:t>
            </a:r>
            <a:r>
              <a:rPr lang="en-US" i="1" dirty="0" smtClean="0"/>
              <a:t>to a point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77" y="2358428"/>
            <a:ext cx="2168552" cy="312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63" y="2362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5096" y="5486400"/>
            <a:ext cx="381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George III, England, 1738-1820</a:t>
            </a:r>
          </a:p>
          <a:p>
            <a:r>
              <a:rPr lang="en-US" dirty="0" smtClean="0"/>
              <a:t>Royal family wealth today = $88 billion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5495681"/>
            <a:ext cx="366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JD Rockefeller, USA, 1839-1937</a:t>
            </a:r>
          </a:p>
          <a:p>
            <a:r>
              <a:rPr lang="en-US" dirty="0" smtClean="0"/>
              <a:t>$400 billion (adjusted), 2% of US GDP</a:t>
            </a:r>
          </a:p>
        </p:txBody>
      </p:sp>
    </p:spTree>
    <p:extLst>
      <p:ext uri="{BB962C8B-B14F-4D97-AF65-F5344CB8AC3E}">
        <p14:creationId xmlns:p14="http://schemas.microsoft.com/office/powerpoint/2010/main" val="33646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681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Free enterprise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9200" y="5486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 enterprise requires a free market, aka “level playing field”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Consumers ultimately decide which businesses win or lose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3089"/>
            <a:ext cx="5608219" cy="422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1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778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Fair market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1054" y="3622337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Vendors cannot threaten or lie about competitors (false advertising)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33089"/>
            <a:ext cx="3657600" cy="24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3971" y="371467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 …. unfair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052" y="3622337"/>
            <a:ext cx="262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Vendors can advertise, offer sales, and take actions to induce trade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27171" y="4084002"/>
            <a:ext cx="3352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16829"/>
            <a:ext cx="2606341" cy="17932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6764" y="6100886"/>
            <a:ext cx="642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Government’s job is to watch the market and ensure fairness</a:t>
            </a:r>
          </a:p>
        </p:txBody>
      </p:sp>
    </p:spTree>
    <p:extLst>
      <p:ext uri="{BB962C8B-B14F-4D97-AF65-F5344CB8AC3E}">
        <p14:creationId xmlns:p14="http://schemas.microsoft.com/office/powerpoint/2010/main" val="2126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625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Government vs Standard Oil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28860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governments started passing laws limiting company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Rockefeller invented “trust company” – company owning another company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1835424" cy="659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39565"/>
            <a:ext cx="2286000" cy="553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4592" y="29718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1890 US Congress passed the Sherman Antitrust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Illegal to conduct practices that “restrain trade”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 conspiracy to control market (competitors colluding)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 government brings suit against company, must prove illegal 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Remedy…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you put a company in jail?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Cannot “kill”, company providing important service to society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 company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Supervise compliance with free market practices (fines)</a:t>
            </a:r>
          </a:p>
        </p:txBody>
      </p:sp>
    </p:spTree>
    <p:extLst>
      <p:ext uri="{BB962C8B-B14F-4D97-AF65-F5344CB8AC3E}">
        <p14:creationId xmlns:p14="http://schemas.microsoft.com/office/powerpoint/2010/main" val="7755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994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 Hoover</cp:lastModifiedBy>
  <cp:revision>146</cp:revision>
  <dcterms:created xsi:type="dcterms:W3CDTF">2013-02-14T19:20:12Z</dcterms:created>
  <dcterms:modified xsi:type="dcterms:W3CDTF">2024-03-28T19:04:03Z</dcterms:modified>
</cp:coreProperties>
</file>