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42" r:id="rId4"/>
    <p:sldId id="307" r:id="rId5"/>
    <p:sldId id="333" r:id="rId6"/>
    <p:sldId id="334" r:id="rId7"/>
    <p:sldId id="335" r:id="rId8"/>
    <p:sldId id="339" r:id="rId9"/>
    <p:sldId id="337" r:id="rId10"/>
    <p:sldId id="336" r:id="rId11"/>
    <p:sldId id="338" r:id="rId12"/>
    <p:sldId id="341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49" r:id="rId21"/>
    <p:sldId id="352" r:id="rId22"/>
    <p:sldId id="353" r:id="rId23"/>
    <p:sldId id="354" r:id="rId24"/>
    <p:sldId id="356" r:id="rId25"/>
    <p:sldId id="355" r:id="rId26"/>
    <p:sldId id="3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3EA"/>
    <a:srgbClr val="0B8DE5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72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thworks.com/help/vision/ug/single-camera-calibrator-app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2258" y="5102377"/>
            <a:ext cx="3373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Camera Calibration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8755" r="14067" b="21879"/>
          <a:stretch/>
        </p:blipFill>
        <p:spPr>
          <a:xfrm>
            <a:off x="801304" y="1905000"/>
            <a:ext cx="2856296" cy="2359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329" r="14165" b="11329"/>
          <a:stretch/>
        </p:blipFill>
        <p:spPr>
          <a:xfrm>
            <a:off x="4381961" y="1447800"/>
            <a:ext cx="431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2400"/>
          <a:stretch/>
        </p:blipFill>
        <p:spPr>
          <a:xfrm>
            <a:off x="613573" y="1218184"/>
            <a:ext cx="7692227" cy="4410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3129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CCD package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699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CCD is an analog sensor, but is commonly packaged with A/D circuitry.</a:t>
            </a:r>
          </a:p>
        </p:txBody>
      </p:sp>
    </p:spTree>
    <p:extLst>
      <p:ext uri="{BB962C8B-B14F-4D97-AF65-F5344CB8AC3E}">
        <p14:creationId xmlns:p14="http://schemas.microsoft.com/office/powerpoint/2010/main" val="21467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887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CCD parameters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1983928"/>
            <a:ext cx="4241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 parameters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Nx,Ny</a:t>
            </a:r>
            <a:r>
              <a:rPr lang="en-US" dirty="0" smtClean="0"/>
              <a:t>	# sensor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dx,dy</a:t>
            </a:r>
            <a:r>
              <a:rPr lang="en-US" dirty="0" smtClean="0"/>
              <a:t>	distance between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sx</a:t>
            </a:r>
            <a:r>
              <a:rPr lang="en-US" dirty="0" smtClean="0"/>
              <a:t>	XY scale factor (if non-square)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Cx,Cy</a:t>
            </a:r>
            <a:r>
              <a:rPr lang="en-US" dirty="0" smtClean="0"/>
              <a:t>	offset between lens and CCD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20244" r="59770" b="40101"/>
          <a:stretch/>
        </p:blipFill>
        <p:spPr>
          <a:xfrm>
            <a:off x="5486400" y="990600"/>
            <a:ext cx="2971800" cy="29718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16200000">
            <a:off x="6798479" y="-510101"/>
            <a:ext cx="306130" cy="267171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4131" y="33915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13220" y="1967776"/>
            <a:ext cx="434340" cy="76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27450" y="1520462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93424" y="4648200"/>
            <a:ext cx="245021" cy="1229464"/>
            <a:chOff x="3193424" y="4648200"/>
            <a:chExt cx="245021" cy="1229464"/>
          </a:xfrm>
        </p:grpSpPr>
        <p:sp>
          <p:nvSpPr>
            <p:cNvPr id="6" name="Freeform 5"/>
            <p:cNvSpPr/>
            <p:nvPr/>
          </p:nvSpPr>
          <p:spPr>
            <a:xfrm>
              <a:off x="3193424" y="4648200"/>
              <a:ext cx="127273" cy="1228436"/>
            </a:xfrm>
            <a:custGeom>
              <a:avLst/>
              <a:gdLst>
                <a:gd name="connsiteX0" fmla="*/ 240161 w 240161"/>
                <a:gd name="connsiteY0" fmla="*/ 0 h 1228436"/>
                <a:gd name="connsiteX1" fmla="*/ 15 w 240161"/>
                <a:gd name="connsiteY1" fmla="*/ 572654 h 1228436"/>
                <a:gd name="connsiteX2" fmla="*/ 230925 w 240161"/>
                <a:gd name="connsiteY2" fmla="*/ 1228436 h 1228436"/>
                <a:gd name="connsiteX0" fmla="*/ 275058 w 275058"/>
                <a:gd name="connsiteY0" fmla="*/ 0 h 1228436"/>
                <a:gd name="connsiteX1" fmla="*/ 34912 w 275058"/>
                <a:gd name="connsiteY1" fmla="*/ 572654 h 1228436"/>
                <a:gd name="connsiteX2" fmla="*/ 25676 w 275058"/>
                <a:gd name="connsiteY2" fmla="*/ 581890 h 1228436"/>
                <a:gd name="connsiteX3" fmla="*/ 265822 w 275058"/>
                <a:gd name="connsiteY3" fmla="*/ 1228436 h 1228436"/>
                <a:gd name="connsiteX0" fmla="*/ 255643 w 255643"/>
                <a:gd name="connsiteY0" fmla="*/ 0 h 1228436"/>
                <a:gd name="connsiteX1" fmla="*/ 15497 w 255643"/>
                <a:gd name="connsiteY1" fmla="*/ 572654 h 1228436"/>
                <a:gd name="connsiteX2" fmla="*/ 48171 w 255643"/>
                <a:gd name="connsiteY2" fmla="*/ 705715 h 1228436"/>
                <a:gd name="connsiteX3" fmla="*/ 246407 w 255643"/>
                <a:gd name="connsiteY3" fmla="*/ 1228436 h 1228436"/>
                <a:gd name="connsiteX0" fmla="*/ 218672 w 218672"/>
                <a:gd name="connsiteY0" fmla="*/ 0 h 1228436"/>
                <a:gd name="connsiteX1" fmla="*/ 77586 w 218672"/>
                <a:gd name="connsiteY1" fmla="*/ 292619 h 1228436"/>
                <a:gd name="connsiteX2" fmla="*/ 11200 w 218672"/>
                <a:gd name="connsiteY2" fmla="*/ 705715 h 1228436"/>
                <a:gd name="connsiteX3" fmla="*/ 209436 w 218672"/>
                <a:gd name="connsiteY3" fmla="*/ 1228436 h 1228436"/>
                <a:gd name="connsiteX0" fmla="*/ 147738 w 147738"/>
                <a:gd name="connsiteY0" fmla="*/ 0 h 1228436"/>
                <a:gd name="connsiteX1" fmla="*/ 6652 w 147738"/>
                <a:gd name="connsiteY1" fmla="*/ 292619 h 1228436"/>
                <a:gd name="connsiteX2" fmla="*/ 45041 w 147738"/>
                <a:gd name="connsiteY2" fmla="*/ 995275 h 1228436"/>
                <a:gd name="connsiteX3" fmla="*/ 138502 w 147738"/>
                <a:gd name="connsiteY3" fmla="*/ 1228436 h 1228436"/>
                <a:gd name="connsiteX0" fmla="*/ 131474 w 131474"/>
                <a:gd name="connsiteY0" fmla="*/ 0 h 1228436"/>
                <a:gd name="connsiteX1" fmla="*/ 13248 w 131474"/>
                <a:gd name="connsiteY1" fmla="*/ 286904 h 1228436"/>
                <a:gd name="connsiteX2" fmla="*/ 28777 w 131474"/>
                <a:gd name="connsiteY2" fmla="*/ 995275 h 1228436"/>
                <a:gd name="connsiteX3" fmla="*/ 122238 w 131474"/>
                <a:gd name="connsiteY3" fmla="*/ 1228436 h 1228436"/>
                <a:gd name="connsiteX0" fmla="*/ 124731 w 124731"/>
                <a:gd name="connsiteY0" fmla="*/ 0 h 1228436"/>
                <a:gd name="connsiteX1" fmla="*/ 6505 w 124731"/>
                <a:gd name="connsiteY1" fmla="*/ 286904 h 1228436"/>
                <a:gd name="connsiteX2" fmla="*/ 39179 w 124731"/>
                <a:gd name="connsiteY2" fmla="*/ 997180 h 1228436"/>
                <a:gd name="connsiteX3" fmla="*/ 115495 w 124731"/>
                <a:gd name="connsiteY3" fmla="*/ 1228436 h 1228436"/>
                <a:gd name="connsiteX0" fmla="*/ 127273 w 127273"/>
                <a:gd name="connsiteY0" fmla="*/ 0 h 1228436"/>
                <a:gd name="connsiteX1" fmla="*/ 9047 w 127273"/>
                <a:gd name="connsiteY1" fmla="*/ 286904 h 1228436"/>
                <a:gd name="connsiteX2" fmla="*/ 34101 w 127273"/>
                <a:gd name="connsiteY2" fmla="*/ 1042900 h 1228436"/>
                <a:gd name="connsiteX3" fmla="*/ 118037 w 127273"/>
                <a:gd name="connsiteY3" fmla="*/ 1228436 h 122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73" h="1228436">
                  <a:moveTo>
                    <a:pt x="127273" y="0"/>
                  </a:moveTo>
                  <a:cubicBezTo>
                    <a:pt x="7969" y="183957"/>
                    <a:pt x="24576" y="113087"/>
                    <a:pt x="9047" y="286904"/>
                  </a:cubicBezTo>
                  <a:cubicBezTo>
                    <a:pt x="-6482" y="460721"/>
                    <a:pt x="-4384" y="933603"/>
                    <a:pt x="34101" y="1042900"/>
                  </a:cubicBezTo>
                  <a:cubicBezTo>
                    <a:pt x="72586" y="1152197"/>
                    <a:pt x="78013" y="1120678"/>
                    <a:pt x="118037" y="1228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3311172" y="4649228"/>
              <a:ext cx="127273" cy="1228436"/>
            </a:xfrm>
            <a:custGeom>
              <a:avLst/>
              <a:gdLst>
                <a:gd name="connsiteX0" fmla="*/ 240161 w 240161"/>
                <a:gd name="connsiteY0" fmla="*/ 0 h 1228436"/>
                <a:gd name="connsiteX1" fmla="*/ 15 w 240161"/>
                <a:gd name="connsiteY1" fmla="*/ 572654 h 1228436"/>
                <a:gd name="connsiteX2" fmla="*/ 230925 w 240161"/>
                <a:gd name="connsiteY2" fmla="*/ 1228436 h 1228436"/>
                <a:gd name="connsiteX0" fmla="*/ 275058 w 275058"/>
                <a:gd name="connsiteY0" fmla="*/ 0 h 1228436"/>
                <a:gd name="connsiteX1" fmla="*/ 34912 w 275058"/>
                <a:gd name="connsiteY1" fmla="*/ 572654 h 1228436"/>
                <a:gd name="connsiteX2" fmla="*/ 25676 w 275058"/>
                <a:gd name="connsiteY2" fmla="*/ 581890 h 1228436"/>
                <a:gd name="connsiteX3" fmla="*/ 265822 w 275058"/>
                <a:gd name="connsiteY3" fmla="*/ 1228436 h 1228436"/>
                <a:gd name="connsiteX0" fmla="*/ 255643 w 255643"/>
                <a:gd name="connsiteY0" fmla="*/ 0 h 1228436"/>
                <a:gd name="connsiteX1" fmla="*/ 15497 w 255643"/>
                <a:gd name="connsiteY1" fmla="*/ 572654 h 1228436"/>
                <a:gd name="connsiteX2" fmla="*/ 48171 w 255643"/>
                <a:gd name="connsiteY2" fmla="*/ 705715 h 1228436"/>
                <a:gd name="connsiteX3" fmla="*/ 246407 w 255643"/>
                <a:gd name="connsiteY3" fmla="*/ 1228436 h 1228436"/>
                <a:gd name="connsiteX0" fmla="*/ 218672 w 218672"/>
                <a:gd name="connsiteY0" fmla="*/ 0 h 1228436"/>
                <a:gd name="connsiteX1" fmla="*/ 77586 w 218672"/>
                <a:gd name="connsiteY1" fmla="*/ 292619 h 1228436"/>
                <a:gd name="connsiteX2" fmla="*/ 11200 w 218672"/>
                <a:gd name="connsiteY2" fmla="*/ 705715 h 1228436"/>
                <a:gd name="connsiteX3" fmla="*/ 209436 w 218672"/>
                <a:gd name="connsiteY3" fmla="*/ 1228436 h 1228436"/>
                <a:gd name="connsiteX0" fmla="*/ 147738 w 147738"/>
                <a:gd name="connsiteY0" fmla="*/ 0 h 1228436"/>
                <a:gd name="connsiteX1" fmla="*/ 6652 w 147738"/>
                <a:gd name="connsiteY1" fmla="*/ 292619 h 1228436"/>
                <a:gd name="connsiteX2" fmla="*/ 45041 w 147738"/>
                <a:gd name="connsiteY2" fmla="*/ 995275 h 1228436"/>
                <a:gd name="connsiteX3" fmla="*/ 138502 w 147738"/>
                <a:gd name="connsiteY3" fmla="*/ 1228436 h 1228436"/>
                <a:gd name="connsiteX0" fmla="*/ 131474 w 131474"/>
                <a:gd name="connsiteY0" fmla="*/ 0 h 1228436"/>
                <a:gd name="connsiteX1" fmla="*/ 13248 w 131474"/>
                <a:gd name="connsiteY1" fmla="*/ 286904 h 1228436"/>
                <a:gd name="connsiteX2" fmla="*/ 28777 w 131474"/>
                <a:gd name="connsiteY2" fmla="*/ 995275 h 1228436"/>
                <a:gd name="connsiteX3" fmla="*/ 122238 w 131474"/>
                <a:gd name="connsiteY3" fmla="*/ 1228436 h 1228436"/>
                <a:gd name="connsiteX0" fmla="*/ 124731 w 124731"/>
                <a:gd name="connsiteY0" fmla="*/ 0 h 1228436"/>
                <a:gd name="connsiteX1" fmla="*/ 6505 w 124731"/>
                <a:gd name="connsiteY1" fmla="*/ 286904 h 1228436"/>
                <a:gd name="connsiteX2" fmla="*/ 39179 w 124731"/>
                <a:gd name="connsiteY2" fmla="*/ 997180 h 1228436"/>
                <a:gd name="connsiteX3" fmla="*/ 115495 w 124731"/>
                <a:gd name="connsiteY3" fmla="*/ 1228436 h 1228436"/>
                <a:gd name="connsiteX0" fmla="*/ 127273 w 127273"/>
                <a:gd name="connsiteY0" fmla="*/ 0 h 1228436"/>
                <a:gd name="connsiteX1" fmla="*/ 9047 w 127273"/>
                <a:gd name="connsiteY1" fmla="*/ 286904 h 1228436"/>
                <a:gd name="connsiteX2" fmla="*/ 34101 w 127273"/>
                <a:gd name="connsiteY2" fmla="*/ 1042900 h 1228436"/>
                <a:gd name="connsiteX3" fmla="*/ 118037 w 127273"/>
                <a:gd name="connsiteY3" fmla="*/ 1228436 h 122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73" h="1228436">
                  <a:moveTo>
                    <a:pt x="127273" y="0"/>
                  </a:moveTo>
                  <a:cubicBezTo>
                    <a:pt x="7969" y="183957"/>
                    <a:pt x="24576" y="113087"/>
                    <a:pt x="9047" y="286904"/>
                  </a:cubicBezTo>
                  <a:cubicBezTo>
                    <a:pt x="-6482" y="460721"/>
                    <a:pt x="-4384" y="933603"/>
                    <a:pt x="34101" y="1042900"/>
                  </a:cubicBezTo>
                  <a:cubicBezTo>
                    <a:pt x="72586" y="1152197"/>
                    <a:pt x="78013" y="1120678"/>
                    <a:pt x="118037" y="1228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449594" y="4648200"/>
            <a:ext cx="152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35903" y="5240943"/>
            <a:ext cx="1013691" cy="13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01994" y="5105400"/>
            <a:ext cx="1013691" cy="13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0039" y="5056277"/>
            <a:ext cx="145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lens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3830" y="4893086"/>
            <a:ext cx="15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CCD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5523" y="5348870"/>
            <a:ext cx="7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offset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735114" y="5205707"/>
            <a:ext cx="333529" cy="217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4613377" y="5109210"/>
            <a:ext cx="101212" cy="13906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37962" y="3978583"/>
            <a:ext cx="15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(front view)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1400" y="5969649"/>
            <a:ext cx="15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(side view)</a:t>
            </a:r>
          </a:p>
        </p:txBody>
      </p:sp>
    </p:spTree>
    <p:extLst>
      <p:ext uri="{BB962C8B-B14F-4D97-AF65-F5344CB8AC3E}">
        <p14:creationId xmlns:p14="http://schemas.microsoft.com/office/powerpoint/2010/main" val="11270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/>
          <p:cNvSpPr>
            <a:spLocks noChangeAspect="1"/>
          </p:cNvSpPr>
          <p:nvPr/>
        </p:nvSpPr>
        <p:spPr>
          <a:xfrm>
            <a:off x="2519280" y="2343622"/>
            <a:ext cx="463177" cy="607920"/>
          </a:xfrm>
          <a:custGeom>
            <a:avLst/>
            <a:gdLst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8100 w 121920"/>
              <a:gd name="connsiteY3" fmla="*/ 0 h 171450"/>
              <a:gd name="connsiteX4" fmla="*/ 121920 w 121920"/>
              <a:gd name="connsiteY4" fmla="*/ 0 h 171450"/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4290 w 121920"/>
              <a:gd name="connsiteY3" fmla="*/ 20955 h 171450"/>
              <a:gd name="connsiteX4" fmla="*/ 121920 w 121920"/>
              <a:gd name="connsiteY4" fmla="*/ 0 h 171450"/>
              <a:gd name="connsiteX0" fmla="*/ 121920 w 121920"/>
              <a:gd name="connsiteY0" fmla="*/ 0 h 160020"/>
              <a:gd name="connsiteX1" fmla="*/ 89535 w 121920"/>
              <a:gd name="connsiteY1" fmla="*/ 137160 h 160020"/>
              <a:gd name="connsiteX2" fmla="*/ 0 w 121920"/>
              <a:gd name="connsiteY2" fmla="*/ 160020 h 160020"/>
              <a:gd name="connsiteX3" fmla="*/ 34290 w 121920"/>
              <a:gd name="connsiteY3" fmla="*/ 20955 h 160020"/>
              <a:gd name="connsiteX4" fmla="*/ 121920 w 12192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" h="160020">
                <a:moveTo>
                  <a:pt x="121920" y="0"/>
                </a:moveTo>
                <a:lnTo>
                  <a:pt x="89535" y="137160"/>
                </a:lnTo>
                <a:lnTo>
                  <a:pt x="0" y="160020"/>
                </a:lnTo>
                <a:lnTo>
                  <a:pt x="34290" y="20955"/>
                </a:lnTo>
                <a:lnTo>
                  <a:pt x="1219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4878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Tsai’s Camera Model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9213" y="4648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the </a:t>
            </a:r>
            <a:r>
              <a:rPr lang="en-US" u="sng" dirty="0" smtClean="0"/>
              <a:t>extrinsic</a:t>
            </a:r>
            <a:r>
              <a:rPr lang="en-US" dirty="0" smtClean="0"/>
              <a:t> and </a:t>
            </a:r>
            <a:r>
              <a:rPr lang="en-US" u="sng" dirty="0" smtClean="0"/>
              <a:t>intrinsic</a:t>
            </a:r>
            <a:r>
              <a:rPr lang="en-US" dirty="0" smtClean="0"/>
              <a:t> parameters to map points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w</a:t>
            </a:r>
            <a:r>
              <a:rPr lang="en-US" dirty="0" smtClean="0"/>
              <a:t>) in the world coordinate system to points (X Y Z) in the camera coordinate system.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664876" y="1663822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92931" y="3492622"/>
            <a:ext cx="671945" cy="648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64876" y="3492622"/>
            <a:ext cx="20644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2430" y="1332611"/>
            <a:ext cx="4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484" y="4006876"/>
            <a:ext cx="4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/>
              <a:t>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29361" y="3307956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/>
              <a:t>w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638332" y="2559759"/>
            <a:ext cx="240030" cy="203448"/>
            <a:chOff x="4530090" y="1783080"/>
            <a:chExt cx="240030" cy="203448"/>
          </a:xfrm>
        </p:grpSpPr>
        <p:sp>
          <p:nvSpPr>
            <p:cNvPr id="11" name="Freeform 10"/>
            <p:cNvSpPr/>
            <p:nvPr/>
          </p:nvSpPr>
          <p:spPr>
            <a:xfrm>
              <a:off x="4648200" y="1826508"/>
              <a:ext cx="121920" cy="160020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60020">
                  <a:moveTo>
                    <a:pt x="121920" y="0"/>
                  </a:moveTo>
                  <a:lnTo>
                    <a:pt x="89535" y="137160"/>
                  </a:lnTo>
                  <a:lnTo>
                    <a:pt x="0" y="160020"/>
                  </a:lnTo>
                  <a:lnTo>
                    <a:pt x="34290" y="20955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581525" y="1783080"/>
              <a:ext cx="74295" cy="20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530090" y="1941195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39615" y="1800612"/>
              <a:ext cx="36197" cy="1443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568190" y="1805553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4650105" y="1783080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688205" y="1870903"/>
              <a:ext cx="45719" cy="68387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465799" y="2601669"/>
            <a:ext cx="1025972" cy="2699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986302" y="2607862"/>
            <a:ext cx="481143" cy="11972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472078" y="2078526"/>
            <a:ext cx="137420" cy="52624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73791" y="175190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1756085" y="252678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3432485" y="269061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48025" y="1844521"/>
            <a:ext cx="3946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Tx,Rx</a:t>
            </a:r>
            <a:r>
              <a:rPr lang="en-US" dirty="0" smtClean="0"/>
              <a:t>	camera position/orientation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	focal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,k</a:t>
            </a:r>
            <a:r>
              <a:rPr lang="en-US" baseline="-25000" dirty="0" smtClean="0"/>
              <a:t>2</a:t>
            </a:r>
            <a:r>
              <a:rPr lang="en-US" dirty="0" smtClean="0"/>
              <a:t>	lens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sx</a:t>
            </a:r>
            <a:r>
              <a:rPr lang="en-US" dirty="0" smtClean="0"/>
              <a:t>	XY scale factor (imperfections)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Cx,Cy</a:t>
            </a:r>
            <a:r>
              <a:rPr lang="en-US" dirty="0" smtClean="0"/>
              <a:t>	offset between lens and CCD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238" y="5537445"/>
            <a:ext cx="726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models use less (pinhole) or more parameters depending on the application and precision needed in the mapping.</a:t>
            </a:r>
          </a:p>
        </p:txBody>
      </p:sp>
    </p:spTree>
    <p:extLst>
      <p:ext uri="{BB962C8B-B14F-4D97-AF65-F5344CB8AC3E}">
        <p14:creationId xmlns:p14="http://schemas.microsoft.com/office/powerpoint/2010/main" val="4315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>
            <a:spLocks noChangeAspect="1"/>
          </p:cNvSpPr>
          <p:nvPr/>
        </p:nvSpPr>
        <p:spPr>
          <a:xfrm>
            <a:off x="3826204" y="2127600"/>
            <a:ext cx="463177" cy="607920"/>
          </a:xfrm>
          <a:custGeom>
            <a:avLst/>
            <a:gdLst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8100 w 121920"/>
              <a:gd name="connsiteY3" fmla="*/ 0 h 171450"/>
              <a:gd name="connsiteX4" fmla="*/ 121920 w 121920"/>
              <a:gd name="connsiteY4" fmla="*/ 0 h 171450"/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4290 w 121920"/>
              <a:gd name="connsiteY3" fmla="*/ 20955 h 171450"/>
              <a:gd name="connsiteX4" fmla="*/ 121920 w 121920"/>
              <a:gd name="connsiteY4" fmla="*/ 0 h 171450"/>
              <a:gd name="connsiteX0" fmla="*/ 121920 w 121920"/>
              <a:gd name="connsiteY0" fmla="*/ 0 h 160020"/>
              <a:gd name="connsiteX1" fmla="*/ 89535 w 121920"/>
              <a:gd name="connsiteY1" fmla="*/ 137160 h 160020"/>
              <a:gd name="connsiteX2" fmla="*/ 0 w 121920"/>
              <a:gd name="connsiteY2" fmla="*/ 160020 h 160020"/>
              <a:gd name="connsiteX3" fmla="*/ 34290 w 121920"/>
              <a:gd name="connsiteY3" fmla="*/ 20955 h 160020"/>
              <a:gd name="connsiteX4" fmla="*/ 121920 w 12192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" h="160020">
                <a:moveTo>
                  <a:pt x="121920" y="0"/>
                </a:moveTo>
                <a:lnTo>
                  <a:pt x="89535" y="137160"/>
                </a:lnTo>
                <a:lnTo>
                  <a:pt x="0" y="160020"/>
                </a:lnTo>
                <a:lnTo>
                  <a:pt x="34290" y="20955"/>
                </a:lnTo>
                <a:lnTo>
                  <a:pt x="1219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98695" y="1834719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image plane</a:t>
            </a:r>
            <a:endParaRPr lang="en-US" baseline="-250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335539" y="2065093"/>
            <a:ext cx="461816" cy="10160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1798" y="363648"/>
            <a:ext cx="6650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Coordinate System Mapping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14478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99855" y="3276600"/>
            <a:ext cx="671945" cy="648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276600"/>
            <a:ext cx="3657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354" y="1116589"/>
            <a:ext cx="4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0408" y="3790854"/>
            <a:ext cx="4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/>
              <a:t>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3091934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/>
              <a:t>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72723" y="2385647"/>
            <a:ext cx="1025972" cy="2699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93226" y="2391840"/>
            <a:ext cx="481143" cy="11972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779002" y="1862504"/>
            <a:ext cx="137420" cy="52624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0715" y="15358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063009" y="231076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4739409" y="24745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34947" y="432353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 world coordinates to camera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5502" y="4851507"/>
                <a:ext cx="1724383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+T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02" y="4851507"/>
                <a:ext cx="1724383" cy="972702"/>
              </a:xfrm>
              <a:prstGeom prst="rect">
                <a:avLst/>
              </a:prstGeom>
              <a:blipFill>
                <a:blip r:embed="rId2"/>
                <a:stretch>
                  <a:fillRect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945256" y="2343737"/>
            <a:ext cx="240030" cy="203448"/>
            <a:chOff x="4530090" y="1783080"/>
            <a:chExt cx="240030" cy="203448"/>
          </a:xfrm>
        </p:grpSpPr>
        <p:sp>
          <p:nvSpPr>
            <p:cNvPr id="39" name="Freeform 38"/>
            <p:cNvSpPr/>
            <p:nvPr/>
          </p:nvSpPr>
          <p:spPr>
            <a:xfrm>
              <a:off x="4648200" y="1826508"/>
              <a:ext cx="121920" cy="160020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60020">
                  <a:moveTo>
                    <a:pt x="121920" y="0"/>
                  </a:moveTo>
                  <a:lnTo>
                    <a:pt x="89535" y="137160"/>
                  </a:lnTo>
                  <a:lnTo>
                    <a:pt x="0" y="160020"/>
                  </a:lnTo>
                  <a:lnTo>
                    <a:pt x="34290" y="20955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4581525" y="1783080"/>
              <a:ext cx="74295" cy="20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530090" y="1941195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39615" y="1800612"/>
              <a:ext cx="36197" cy="1443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4568190" y="1805553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4650105" y="1783080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688205" y="1870903"/>
              <a:ext cx="45719" cy="68387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4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>
            <a:spLocks noChangeAspect="1"/>
          </p:cNvSpPr>
          <p:nvPr/>
        </p:nvSpPr>
        <p:spPr>
          <a:xfrm>
            <a:off x="2709022" y="2169258"/>
            <a:ext cx="463177" cy="607920"/>
          </a:xfrm>
          <a:custGeom>
            <a:avLst/>
            <a:gdLst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8100 w 121920"/>
              <a:gd name="connsiteY3" fmla="*/ 0 h 171450"/>
              <a:gd name="connsiteX4" fmla="*/ 121920 w 121920"/>
              <a:gd name="connsiteY4" fmla="*/ 0 h 171450"/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4290 w 121920"/>
              <a:gd name="connsiteY3" fmla="*/ 20955 h 171450"/>
              <a:gd name="connsiteX4" fmla="*/ 121920 w 121920"/>
              <a:gd name="connsiteY4" fmla="*/ 0 h 171450"/>
              <a:gd name="connsiteX0" fmla="*/ 121920 w 121920"/>
              <a:gd name="connsiteY0" fmla="*/ 0 h 160020"/>
              <a:gd name="connsiteX1" fmla="*/ 89535 w 121920"/>
              <a:gd name="connsiteY1" fmla="*/ 137160 h 160020"/>
              <a:gd name="connsiteX2" fmla="*/ 0 w 121920"/>
              <a:gd name="connsiteY2" fmla="*/ 160020 h 160020"/>
              <a:gd name="connsiteX3" fmla="*/ 34290 w 121920"/>
              <a:gd name="connsiteY3" fmla="*/ 20955 h 160020"/>
              <a:gd name="connsiteX4" fmla="*/ 121920 w 12192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" h="160020">
                <a:moveTo>
                  <a:pt x="121920" y="0"/>
                </a:moveTo>
                <a:lnTo>
                  <a:pt x="89535" y="137160"/>
                </a:lnTo>
                <a:lnTo>
                  <a:pt x="0" y="160020"/>
                </a:lnTo>
                <a:lnTo>
                  <a:pt x="34290" y="20955"/>
                </a:lnTo>
                <a:lnTo>
                  <a:pt x="1219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6650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Coordinate System Mapping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54618" y="1489458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82673" y="3318258"/>
            <a:ext cx="671945" cy="648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54618" y="3318258"/>
            <a:ext cx="2209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2172" y="1158247"/>
            <a:ext cx="4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03226" y="3832512"/>
            <a:ext cx="4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/>
              <a:t>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4418" y="3133592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/>
              <a:t>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55541" y="2427305"/>
            <a:ext cx="1025972" cy="2699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176044" y="2433498"/>
            <a:ext cx="481143" cy="11972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61820" y="1904162"/>
            <a:ext cx="137420" cy="52624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63533" y="157753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5827" y="235241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333538" y="2575836"/>
            <a:ext cx="623263" cy="370248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22227" y="251624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34946" y="4323537"/>
            <a:ext cx="665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 camera coordinates to ideal (undistorted) image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5502" y="4851507"/>
                <a:ext cx="112588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02" y="4851507"/>
                <a:ext cx="1125885" cy="609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22664" y="4851507"/>
                <a:ext cx="107888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64" y="4851507"/>
                <a:ext cx="1078885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V="1">
            <a:off x="5687743" y="1707337"/>
            <a:ext cx="0" cy="845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687743" y="2535827"/>
            <a:ext cx="1600200" cy="173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691553" y="2087570"/>
            <a:ext cx="1383956" cy="457786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75508" y="186689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(X, Z)</a:t>
            </a:r>
            <a:endParaRPr lang="en-US" baseline="-250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312450" y="2093871"/>
            <a:ext cx="5848" cy="45925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56801" y="2783089"/>
            <a:ext cx="13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baseline="-25000" dirty="0"/>
          </a:p>
        </p:txBody>
      </p:sp>
      <p:sp>
        <p:nvSpPr>
          <p:cNvPr id="18" name="Oval 17"/>
          <p:cNvSpPr/>
          <p:nvPr/>
        </p:nvSpPr>
        <p:spPr>
          <a:xfrm>
            <a:off x="7038524" y="2048621"/>
            <a:ext cx="73967" cy="72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8429" y="2303891"/>
            <a:ext cx="73967" cy="72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1807" y="1608309"/>
            <a:ext cx="8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baseline="-25000" dirty="0" err="1"/>
              <a:t>u</a:t>
            </a:r>
            <a:r>
              <a:rPr lang="en-US" dirty="0" smtClean="0"/>
              <a:t>)</a:t>
            </a:r>
            <a:endParaRPr lang="en-US" baseline="-25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352319" y="1968141"/>
            <a:ext cx="202199" cy="296081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3928" y="259460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baseline="-25000" dirty="0"/>
          </a:p>
        </p:txBody>
      </p:sp>
      <p:sp>
        <p:nvSpPr>
          <p:cNvPr id="25" name="Right Brace 24"/>
          <p:cNvSpPr/>
          <p:nvPr/>
        </p:nvSpPr>
        <p:spPr>
          <a:xfrm rot="5400000">
            <a:off x="5964062" y="2311107"/>
            <a:ext cx="76200" cy="6132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92936" y="1159718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(side view)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71438" y="3304633"/>
                <a:ext cx="941220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38" y="3304633"/>
                <a:ext cx="941220" cy="65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430690" y="4983423"/>
            <a:ext cx="272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“Z” in the image plane</a:t>
            </a:r>
          </a:p>
        </p:txBody>
      </p:sp>
    </p:spTree>
    <p:extLst>
      <p:ext uri="{BB962C8B-B14F-4D97-AF65-F5344CB8AC3E}">
        <p14:creationId xmlns:p14="http://schemas.microsoft.com/office/powerpoint/2010/main" val="1890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650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Coordinate System Mapping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4946" y="4323537"/>
            <a:ext cx="665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3:  ideal image coordinates to distorted (by lens)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66800" y="4953000"/>
                <a:ext cx="7286802" cy="98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                        	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7286802" cy="981744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4331" r="33619" b="18078"/>
          <a:stretch/>
        </p:blipFill>
        <p:spPr>
          <a:xfrm>
            <a:off x="1752600" y="1447800"/>
            <a:ext cx="5562600" cy="25146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2948709" y="1704109"/>
            <a:ext cx="1013691" cy="138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75921" y="1334777"/>
            <a:ext cx="359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u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945909" y="1639456"/>
            <a:ext cx="992909" cy="230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73121" y="1256268"/>
            <a:ext cx="359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650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Coordinate System Mapping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4946" y="4323537"/>
            <a:ext cx="665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4:  distorted image coordinates to pixel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65169" y="4860651"/>
                <a:ext cx="7286802" cy="56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69" y="4860651"/>
                <a:ext cx="7286802" cy="564450"/>
              </a:xfrm>
              <a:prstGeom prst="rect">
                <a:avLst/>
              </a:prstGeom>
              <a:blipFill>
                <a:blip r:embed="rId2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20244" r="59770" b="40101"/>
          <a:stretch/>
        </p:blipFill>
        <p:spPr>
          <a:xfrm>
            <a:off x="1076714" y="1657927"/>
            <a:ext cx="2209800" cy="22098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16200000">
            <a:off x="1986902" y="608111"/>
            <a:ext cx="227635" cy="185111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18409" y="1094018"/>
            <a:ext cx="52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Nx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7352" y="2390340"/>
            <a:ext cx="300935" cy="195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7794" y="1968995"/>
            <a:ext cx="470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3278" y="3867727"/>
            <a:ext cx="139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(front view)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61945" y="2132940"/>
            <a:ext cx="243661" cy="1229464"/>
            <a:chOff x="5161945" y="2132940"/>
            <a:chExt cx="243661" cy="1229464"/>
          </a:xfrm>
        </p:grpSpPr>
        <p:sp>
          <p:nvSpPr>
            <p:cNvPr id="18" name="Freeform 17"/>
            <p:cNvSpPr/>
            <p:nvPr/>
          </p:nvSpPr>
          <p:spPr>
            <a:xfrm>
              <a:off x="5161945" y="2132940"/>
              <a:ext cx="125914" cy="1228436"/>
            </a:xfrm>
            <a:custGeom>
              <a:avLst/>
              <a:gdLst>
                <a:gd name="connsiteX0" fmla="*/ 240161 w 240161"/>
                <a:gd name="connsiteY0" fmla="*/ 0 h 1228436"/>
                <a:gd name="connsiteX1" fmla="*/ 15 w 240161"/>
                <a:gd name="connsiteY1" fmla="*/ 572654 h 1228436"/>
                <a:gd name="connsiteX2" fmla="*/ 230925 w 240161"/>
                <a:gd name="connsiteY2" fmla="*/ 1228436 h 1228436"/>
                <a:gd name="connsiteX0" fmla="*/ 275058 w 275058"/>
                <a:gd name="connsiteY0" fmla="*/ 0 h 1228436"/>
                <a:gd name="connsiteX1" fmla="*/ 34912 w 275058"/>
                <a:gd name="connsiteY1" fmla="*/ 572654 h 1228436"/>
                <a:gd name="connsiteX2" fmla="*/ 25676 w 275058"/>
                <a:gd name="connsiteY2" fmla="*/ 581890 h 1228436"/>
                <a:gd name="connsiteX3" fmla="*/ 265822 w 275058"/>
                <a:gd name="connsiteY3" fmla="*/ 1228436 h 1228436"/>
                <a:gd name="connsiteX0" fmla="*/ 255643 w 255643"/>
                <a:gd name="connsiteY0" fmla="*/ 0 h 1228436"/>
                <a:gd name="connsiteX1" fmla="*/ 15497 w 255643"/>
                <a:gd name="connsiteY1" fmla="*/ 572654 h 1228436"/>
                <a:gd name="connsiteX2" fmla="*/ 48171 w 255643"/>
                <a:gd name="connsiteY2" fmla="*/ 705715 h 1228436"/>
                <a:gd name="connsiteX3" fmla="*/ 246407 w 255643"/>
                <a:gd name="connsiteY3" fmla="*/ 1228436 h 1228436"/>
                <a:gd name="connsiteX0" fmla="*/ 218672 w 218672"/>
                <a:gd name="connsiteY0" fmla="*/ 0 h 1228436"/>
                <a:gd name="connsiteX1" fmla="*/ 77586 w 218672"/>
                <a:gd name="connsiteY1" fmla="*/ 292619 h 1228436"/>
                <a:gd name="connsiteX2" fmla="*/ 11200 w 218672"/>
                <a:gd name="connsiteY2" fmla="*/ 705715 h 1228436"/>
                <a:gd name="connsiteX3" fmla="*/ 209436 w 218672"/>
                <a:gd name="connsiteY3" fmla="*/ 1228436 h 1228436"/>
                <a:gd name="connsiteX0" fmla="*/ 147738 w 147738"/>
                <a:gd name="connsiteY0" fmla="*/ 0 h 1228436"/>
                <a:gd name="connsiteX1" fmla="*/ 6652 w 147738"/>
                <a:gd name="connsiteY1" fmla="*/ 292619 h 1228436"/>
                <a:gd name="connsiteX2" fmla="*/ 45041 w 147738"/>
                <a:gd name="connsiteY2" fmla="*/ 995275 h 1228436"/>
                <a:gd name="connsiteX3" fmla="*/ 138502 w 147738"/>
                <a:gd name="connsiteY3" fmla="*/ 1228436 h 1228436"/>
                <a:gd name="connsiteX0" fmla="*/ 131474 w 131474"/>
                <a:gd name="connsiteY0" fmla="*/ 0 h 1228436"/>
                <a:gd name="connsiteX1" fmla="*/ 13248 w 131474"/>
                <a:gd name="connsiteY1" fmla="*/ 286904 h 1228436"/>
                <a:gd name="connsiteX2" fmla="*/ 28777 w 131474"/>
                <a:gd name="connsiteY2" fmla="*/ 995275 h 1228436"/>
                <a:gd name="connsiteX3" fmla="*/ 122238 w 131474"/>
                <a:gd name="connsiteY3" fmla="*/ 1228436 h 1228436"/>
                <a:gd name="connsiteX0" fmla="*/ 124731 w 124731"/>
                <a:gd name="connsiteY0" fmla="*/ 0 h 1228436"/>
                <a:gd name="connsiteX1" fmla="*/ 6505 w 124731"/>
                <a:gd name="connsiteY1" fmla="*/ 286904 h 1228436"/>
                <a:gd name="connsiteX2" fmla="*/ 39179 w 124731"/>
                <a:gd name="connsiteY2" fmla="*/ 997180 h 1228436"/>
                <a:gd name="connsiteX3" fmla="*/ 115495 w 124731"/>
                <a:gd name="connsiteY3" fmla="*/ 1228436 h 1228436"/>
                <a:gd name="connsiteX0" fmla="*/ 122834 w 122834"/>
                <a:gd name="connsiteY0" fmla="*/ 0 h 1228436"/>
                <a:gd name="connsiteX1" fmla="*/ 4608 w 122834"/>
                <a:gd name="connsiteY1" fmla="*/ 286904 h 1228436"/>
                <a:gd name="connsiteX2" fmla="*/ 44902 w 122834"/>
                <a:gd name="connsiteY2" fmla="*/ 1065760 h 1228436"/>
                <a:gd name="connsiteX3" fmla="*/ 113598 w 122834"/>
                <a:gd name="connsiteY3" fmla="*/ 1228436 h 1228436"/>
                <a:gd name="connsiteX0" fmla="*/ 125914 w 125914"/>
                <a:gd name="connsiteY0" fmla="*/ 0 h 1228436"/>
                <a:gd name="connsiteX1" fmla="*/ 7688 w 125914"/>
                <a:gd name="connsiteY1" fmla="*/ 286904 h 1228436"/>
                <a:gd name="connsiteX2" fmla="*/ 36552 w 125914"/>
                <a:gd name="connsiteY2" fmla="*/ 1084810 h 1228436"/>
                <a:gd name="connsiteX3" fmla="*/ 116678 w 125914"/>
                <a:gd name="connsiteY3" fmla="*/ 1228436 h 122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14" h="1228436">
                  <a:moveTo>
                    <a:pt x="125914" y="0"/>
                  </a:moveTo>
                  <a:cubicBezTo>
                    <a:pt x="6610" y="183957"/>
                    <a:pt x="22582" y="106102"/>
                    <a:pt x="7688" y="286904"/>
                  </a:cubicBezTo>
                  <a:cubicBezTo>
                    <a:pt x="-7206" y="467706"/>
                    <a:pt x="-1933" y="975513"/>
                    <a:pt x="36552" y="1084810"/>
                  </a:cubicBezTo>
                  <a:cubicBezTo>
                    <a:pt x="75037" y="1194107"/>
                    <a:pt x="76654" y="1120678"/>
                    <a:pt x="116678" y="1228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5278333" y="2133968"/>
              <a:ext cx="127273" cy="1228436"/>
            </a:xfrm>
            <a:custGeom>
              <a:avLst/>
              <a:gdLst>
                <a:gd name="connsiteX0" fmla="*/ 240161 w 240161"/>
                <a:gd name="connsiteY0" fmla="*/ 0 h 1228436"/>
                <a:gd name="connsiteX1" fmla="*/ 15 w 240161"/>
                <a:gd name="connsiteY1" fmla="*/ 572654 h 1228436"/>
                <a:gd name="connsiteX2" fmla="*/ 230925 w 240161"/>
                <a:gd name="connsiteY2" fmla="*/ 1228436 h 1228436"/>
                <a:gd name="connsiteX0" fmla="*/ 275058 w 275058"/>
                <a:gd name="connsiteY0" fmla="*/ 0 h 1228436"/>
                <a:gd name="connsiteX1" fmla="*/ 34912 w 275058"/>
                <a:gd name="connsiteY1" fmla="*/ 572654 h 1228436"/>
                <a:gd name="connsiteX2" fmla="*/ 25676 w 275058"/>
                <a:gd name="connsiteY2" fmla="*/ 581890 h 1228436"/>
                <a:gd name="connsiteX3" fmla="*/ 265822 w 275058"/>
                <a:gd name="connsiteY3" fmla="*/ 1228436 h 1228436"/>
                <a:gd name="connsiteX0" fmla="*/ 255643 w 255643"/>
                <a:gd name="connsiteY0" fmla="*/ 0 h 1228436"/>
                <a:gd name="connsiteX1" fmla="*/ 15497 w 255643"/>
                <a:gd name="connsiteY1" fmla="*/ 572654 h 1228436"/>
                <a:gd name="connsiteX2" fmla="*/ 48171 w 255643"/>
                <a:gd name="connsiteY2" fmla="*/ 705715 h 1228436"/>
                <a:gd name="connsiteX3" fmla="*/ 246407 w 255643"/>
                <a:gd name="connsiteY3" fmla="*/ 1228436 h 1228436"/>
                <a:gd name="connsiteX0" fmla="*/ 218672 w 218672"/>
                <a:gd name="connsiteY0" fmla="*/ 0 h 1228436"/>
                <a:gd name="connsiteX1" fmla="*/ 77586 w 218672"/>
                <a:gd name="connsiteY1" fmla="*/ 292619 h 1228436"/>
                <a:gd name="connsiteX2" fmla="*/ 11200 w 218672"/>
                <a:gd name="connsiteY2" fmla="*/ 705715 h 1228436"/>
                <a:gd name="connsiteX3" fmla="*/ 209436 w 218672"/>
                <a:gd name="connsiteY3" fmla="*/ 1228436 h 1228436"/>
                <a:gd name="connsiteX0" fmla="*/ 147738 w 147738"/>
                <a:gd name="connsiteY0" fmla="*/ 0 h 1228436"/>
                <a:gd name="connsiteX1" fmla="*/ 6652 w 147738"/>
                <a:gd name="connsiteY1" fmla="*/ 292619 h 1228436"/>
                <a:gd name="connsiteX2" fmla="*/ 45041 w 147738"/>
                <a:gd name="connsiteY2" fmla="*/ 995275 h 1228436"/>
                <a:gd name="connsiteX3" fmla="*/ 138502 w 147738"/>
                <a:gd name="connsiteY3" fmla="*/ 1228436 h 1228436"/>
                <a:gd name="connsiteX0" fmla="*/ 131474 w 131474"/>
                <a:gd name="connsiteY0" fmla="*/ 0 h 1228436"/>
                <a:gd name="connsiteX1" fmla="*/ 13248 w 131474"/>
                <a:gd name="connsiteY1" fmla="*/ 286904 h 1228436"/>
                <a:gd name="connsiteX2" fmla="*/ 28777 w 131474"/>
                <a:gd name="connsiteY2" fmla="*/ 995275 h 1228436"/>
                <a:gd name="connsiteX3" fmla="*/ 122238 w 131474"/>
                <a:gd name="connsiteY3" fmla="*/ 1228436 h 1228436"/>
                <a:gd name="connsiteX0" fmla="*/ 124731 w 124731"/>
                <a:gd name="connsiteY0" fmla="*/ 0 h 1228436"/>
                <a:gd name="connsiteX1" fmla="*/ 6505 w 124731"/>
                <a:gd name="connsiteY1" fmla="*/ 286904 h 1228436"/>
                <a:gd name="connsiteX2" fmla="*/ 39179 w 124731"/>
                <a:gd name="connsiteY2" fmla="*/ 997180 h 1228436"/>
                <a:gd name="connsiteX3" fmla="*/ 115495 w 124731"/>
                <a:gd name="connsiteY3" fmla="*/ 1228436 h 1228436"/>
                <a:gd name="connsiteX0" fmla="*/ 127273 w 127273"/>
                <a:gd name="connsiteY0" fmla="*/ 0 h 1228436"/>
                <a:gd name="connsiteX1" fmla="*/ 9047 w 127273"/>
                <a:gd name="connsiteY1" fmla="*/ 286904 h 1228436"/>
                <a:gd name="connsiteX2" fmla="*/ 34101 w 127273"/>
                <a:gd name="connsiteY2" fmla="*/ 1073380 h 1228436"/>
                <a:gd name="connsiteX3" fmla="*/ 118037 w 127273"/>
                <a:gd name="connsiteY3" fmla="*/ 1228436 h 122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73" h="1228436">
                  <a:moveTo>
                    <a:pt x="127273" y="0"/>
                  </a:moveTo>
                  <a:cubicBezTo>
                    <a:pt x="7969" y="183957"/>
                    <a:pt x="24576" y="108007"/>
                    <a:pt x="9047" y="286904"/>
                  </a:cubicBezTo>
                  <a:cubicBezTo>
                    <a:pt x="-6482" y="465801"/>
                    <a:pt x="-4384" y="964083"/>
                    <a:pt x="34101" y="1073380"/>
                  </a:cubicBezTo>
                  <a:cubicBezTo>
                    <a:pt x="72586" y="1182677"/>
                    <a:pt x="78013" y="1120678"/>
                    <a:pt x="118037" y="1228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16755" y="2132940"/>
            <a:ext cx="152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03064" y="2725683"/>
            <a:ext cx="1013691" cy="13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69157" y="2584303"/>
            <a:ext cx="642966" cy="58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17200" y="2541017"/>
            <a:ext cx="145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lens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2648" y="2399637"/>
            <a:ext cx="15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CCD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2684" y="2833610"/>
            <a:ext cx="7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offset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702275" y="2690447"/>
            <a:ext cx="333529" cy="217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6580538" y="2593950"/>
            <a:ext cx="101212" cy="13906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73735" y="3321529"/>
            <a:ext cx="15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(side view)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8950" y="5498774"/>
            <a:ext cx="549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py</a:t>
            </a:r>
            <a:r>
              <a:rPr lang="en-US" dirty="0" smtClean="0"/>
              <a:t>) are number of pixels in the digital image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1532" y="6100797"/>
            <a:ext cx="730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Upscaling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) to a larger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py</a:t>
            </a:r>
            <a:r>
              <a:rPr lang="en-US" dirty="0" smtClean="0"/>
              <a:t>) creates the illusion of a larger image </a:t>
            </a:r>
          </a:p>
        </p:txBody>
      </p:sp>
    </p:spTree>
    <p:extLst>
      <p:ext uri="{BB962C8B-B14F-4D97-AF65-F5344CB8AC3E}">
        <p14:creationId xmlns:p14="http://schemas.microsoft.com/office/powerpoint/2010/main" val="13245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/>
          <p:cNvSpPr>
            <a:spLocks noChangeAspect="1"/>
          </p:cNvSpPr>
          <p:nvPr/>
        </p:nvSpPr>
        <p:spPr>
          <a:xfrm>
            <a:off x="3129616" y="2158956"/>
            <a:ext cx="463177" cy="607920"/>
          </a:xfrm>
          <a:custGeom>
            <a:avLst/>
            <a:gdLst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8100 w 121920"/>
              <a:gd name="connsiteY3" fmla="*/ 0 h 171450"/>
              <a:gd name="connsiteX4" fmla="*/ 121920 w 121920"/>
              <a:gd name="connsiteY4" fmla="*/ 0 h 171450"/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4290 w 121920"/>
              <a:gd name="connsiteY3" fmla="*/ 20955 h 171450"/>
              <a:gd name="connsiteX4" fmla="*/ 121920 w 121920"/>
              <a:gd name="connsiteY4" fmla="*/ 0 h 171450"/>
              <a:gd name="connsiteX0" fmla="*/ 121920 w 121920"/>
              <a:gd name="connsiteY0" fmla="*/ 0 h 160020"/>
              <a:gd name="connsiteX1" fmla="*/ 89535 w 121920"/>
              <a:gd name="connsiteY1" fmla="*/ 137160 h 160020"/>
              <a:gd name="connsiteX2" fmla="*/ 0 w 121920"/>
              <a:gd name="connsiteY2" fmla="*/ 160020 h 160020"/>
              <a:gd name="connsiteX3" fmla="*/ 34290 w 121920"/>
              <a:gd name="connsiteY3" fmla="*/ 20955 h 160020"/>
              <a:gd name="connsiteX4" fmla="*/ 121920 w 12192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" h="160020">
                <a:moveTo>
                  <a:pt x="121920" y="0"/>
                </a:moveTo>
                <a:lnTo>
                  <a:pt x="89535" y="137160"/>
                </a:lnTo>
                <a:lnTo>
                  <a:pt x="0" y="160020"/>
                </a:lnTo>
                <a:lnTo>
                  <a:pt x="34290" y="20955"/>
                </a:lnTo>
                <a:lnTo>
                  <a:pt x="1219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2678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Calibration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757" y="5404681"/>
            <a:ext cx="7883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uses a </a:t>
            </a:r>
            <a:r>
              <a:rPr lang="en-US" u="sng" dirty="0" smtClean="0"/>
              <a:t>calibration target</a:t>
            </a:r>
            <a:r>
              <a:rPr lang="en-US" dirty="0" smtClean="0"/>
              <a:t> temporarily placed in the field-of-view.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target has known dimensions and known world coordinates.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target is constructed to simplify its segmentation during image processing.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75212" y="1479156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3267" y="3307956"/>
            <a:ext cx="671945" cy="648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75212" y="3307956"/>
            <a:ext cx="45073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2766" y="1147945"/>
            <a:ext cx="4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3820" y="3822210"/>
            <a:ext cx="4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/>
              <a:t>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1136" y="3123290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/>
              <a:t>w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248668" y="2375093"/>
            <a:ext cx="240030" cy="203448"/>
            <a:chOff x="4530090" y="1783080"/>
            <a:chExt cx="240030" cy="203448"/>
          </a:xfrm>
        </p:grpSpPr>
        <p:sp>
          <p:nvSpPr>
            <p:cNvPr id="11" name="Freeform 10"/>
            <p:cNvSpPr/>
            <p:nvPr/>
          </p:nvSpPr>
          <p:spPr>
            <a:xfrm>
              <a:off x="4648200" y="1826508"/>
              <a:ext cx="121920" cy="160020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60020">
                  <a:moveTo>
                    <a:pt x="121920" y="0"/>
                  </a:moveTo>
                  <a:lnTo>
                    <a:pt x="89535" y="137160"/>
                  </a:lnTo>
                  <a:lnTo>
                    <a:pt x="0" y="160020"/>
                  </a:lnTo>
                  <a:lnTo>
                    <a:pt x="34290" y="20955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581525" y="1783080"/>
              <a:ext cx="74295" cy="20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530090" y="1941195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39615" y="1800612"/>
              <a:ext cx="36197" cy="1443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568190" y="1805553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4650105" y="1783080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688205" y="1870903"/>
              <a:ext cx="45719" cy="68387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076135" y="2417003"/>
            <a:ext cx="1025972" cy="2699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596638" y="2423196"/>
            <a:ext cx="481143" cy="11972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82414" y="1893860"/>
            <a:ext cx="137420" cy="52624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4127" y="156723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2366421" y="234211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4042821" y="250594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grpSp>
        <p:nvGrpSpPr>
          <p:cNvPr id="6" name="Group 5"/>
          <p:cNvGrpSpPr/>
          <p:nvPr/>
        </p:nvGrpSpPr>
        <p:grpSpPr>
          <a:xfrm rot="60000">
            <a:off x="3459377" y="3583053"/>
            <a:ext cx="2261462" cy="680344"/>
            <a:chOff x="2849041" y="3767719"/>
            <a:chExt cx="2261462" cy="680344"/>
          </a:xfrm>
        </p:grpSpPr>
        <p:sp>
          <p:nvSpPr>
            <p:cNvPr id="28" name="Freeform 27"/>
            <p:cNvSpPr>
              <a:spLocks noChangeAspect="1"/>
            </p:cNvSpPr>
            <p:nvPr/>
          </p:nvSpPr>
          <p:spPr>
            <a:xfrm rot="16200000" flipH="1">
              <a:off x="3431955" y="371058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>
            <a:xfrm rot="16200000" flipH="1">
              <a:off x="3626265" y="370677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>
            <a:xfrm rot="16200000" flipH="1">
              <a:off x="3843435" y="369915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>
            <a:xfrm rot="16200000" flipH="1">
              <a:off x="4037745" y="369534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>
            <a:xfrm rot="16200000" flipH="1">
              <a:off x="4251105" y="368772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>
            <a:xfrm rot="16200000" flipH="1">
              <a:off x="4445415" y="368391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>
            <a:xfrm rot="16200000" flipH="1">
              <a:off x="4662585" y="367629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>
            <a:xfrm rot="16200000" flipH="1">
              <a:off x="4856895" y="367248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>
            <a:xfrm rot="16200000" flipH="1">
              <a:off x="4696875" y="383250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>
              <a:spLocks noChangeAspect="1"/>
            </p:cNvSpPr>
            <p:nvPr/>
          </p:nvSpPr>
          <p:spPr>
            <a:xfrm rot="16200000" flipH="1">
              <a:off x="3268125" y="387060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>
              <a:spLocks noChangeAspect="1"/>
            </p:cNvSpPr>
            <p:nvPr/>
          </p:nvSpPr>
          <p:spPr>
            <a:xfrm rot="16200000" flipH="1">
              <a:off x="3485295" y="386298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>
            <a:xfrm rot="16200000" flipH="1">
              <a:off x="3679605" y="385917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>
              <a:spLocks noChangeAspect="1"/>
            </p:cNvSpPr>
            <p:nvPr/>
          </p:nvSpPr>
          <p:spPr>
            <a:xfrm rot="16200000" flipH="1">
              <a:off x="3892965" y="385155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>
              <a:spLocks noChangeAspect="1"/>
            </p:cNvSpPr>
            <p:nvPr/>
          </p:nvSpPr>
          <p:spPr>
            <a:xfrm rot="16200000" flipH="1">
              <a:off x="4087275" y="384774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>
              <a:spLocks noChangeAspect="1"/>
            </p:cNvSpPr>
            <p:nvPr/>
          </p:nvSpPr>
          <p:spPr>
            <a:xfrm rot="16200000" flipH="1">
              <a:off x="4304445" y="384012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>
              <a:spLocks noChangeAspect="1"/>
            </p:cNvSpPr>
            <p:nvPr/>
          </p:nvSpPr>
          <p:spPr>
            <a:xfrm rot="16200000" flipH="1">
              <a:off x="4498755" y="383631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>
              <a:spLocks noChangeAspect="1"/>
            </p:cNvSpPr>
            <p:nvPr/>
          </p:nvSpPr>
          <p:spPr>
            <a:xfrm rot="16200000" flipH="1">
              <a:off x="3108105" y="403443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>
              <a:spLocks noChangeAspect="1"/>
            </p:cNvSpPr>
            <p:nvPr/>
          </p:nvSpPr>
          <p:spPr>
            <a:xfrm rot="16200000" flipH="1">
              <a:off x="3302415" y="403062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>
              <a:spLocks noChangeAspect="1"/>
            </p:cNvSpPr>
            <p:nvPr/>
          </p:nvSpPr>
          <p:spPr>
            <a:xfrm rot="16200000" flipH="1">
              <a:off x="3519585" y="402300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>
              <a:spLocks noChangeAspect="1"/>
            </p:cNvSpPr>
            <p:nvPr/>
          </p:nvSpPr>
          <p:spPr>
            <a:xfrm rot="16200000" flipH="1">
              <a:off x="3713895" y="401919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>
            <a:xfrm rot="16200000" flipH="1">
              <a:off x="3927255" y="401157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>
              <a:spLocks noChangeAspect="1"/>
            </p:cNvSpPr>
            <p:nvPr/>
          </p:nvSpPr>
          <p:spPr>
            <a:xfrm rot="16200000" flipH="1">
              <a:off x="4121565" y="400776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>
            <a:xfrm rot="16200000" flipH="1">
              <a:off x="4338735" y="400014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>
              <a:spLocks noChangeAspect="1"/>
            </p:cNvSpPr>
            <p:nvPr/>
          </p:nvSpPr>
          <p:spPr>
            <a:xfrm rot="16200000" flipH="1">
              <a:off x="4533045" y="399633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>
              <a:spLocks noChangeAspect="1"/>
            </p:cNvSpPr>
            <p:nvPr/>
          </p:nvSpPr>
          <p:spPr>
            <a:xfrm rot="16200000" flipH="1">
              <a:off x="4373025" y="415635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>
              <a:spLocks noChangeAspect="1"/>
            </p:cNvSpPr>
            <p:nvPr/>
          </p:nvSpPr>
          <p:spPr>
            <a:xfrm rot="16200000" flipH="1">
              <a:off x="2944275" y="419445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>
              <a:spLocks noChangeAspect="1"/>
            </p:cNvSpPr>
            <p:nvPr/>
          </p:nvSpPr>
          <p:spPr>
            <a:xfrm rot="16200000" flipH="1">
              <a:off x="3161445" y="418683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>
              <a:spLocks noChangeAspect="1"/>
            </p:cNvSpPr>
            <p:nvPr/>
          </p:nvSpPr>
          <p:spPr>
            <a:xfrm rot="16200000" flipH="1">
              <a:off x="3355755" y="418302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>
              <a:spLocks noChangeAspect="1"/>
            </p:cNvSpPr>
            <p:nvPr/>
          </p:nvSpPr>
          <p:spPr>
            <a:xfrm rot="16200000" flipH="1">
              <a:off x="3569115" y="417540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>
              <a:spLocks noChangeAspect="1"/>
            </p:cNvSpPr>
            <p:nvPr/>
          </p:nvSpPr>
          <p:spPr>
            <a:xfrm rot="16200000" flipH="1">
              <a:off x="3763425" y="417159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>
              <a:spLocks noChangeAspect="1"/>
            </p:cNvSpPr>
            <p:nvPr/>
          </p:nvSpPr>
          <p:spPr>
            <a:xfrm rot="16200000" flipH="1">
              <a:off x="3980595" y="416397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>
              <a:spLocks noChangeAspect="1"/>
            </p:cNvSpPr>
            <p:nvPr/>
          </p:nvSpPr>
          <p:spPr>
            <a:xfrm rot="16200000" flipH="1">
              <a:off x="4174905" y="4160165"/>
              <a:ext cx="158374" cy="348842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  <a:gd name="connsiteX0" fmla="*/ 87630 w 87630"/>
                <a:gd name="connsiteY0" fmla="*/ 0 h 137160"/>
                <a:gd name="connsiteX1" fmla="*/ 55245 w 87630"/>
                <a:gd name="connsiteY1" fmla="*/ 137160 h 137160"/>
                <a:gd name="connsiteX2" fmla="*/ 2818 w 87630"/>
                <a:gd name="connsiteY2" fmla="*/ 71766 h 137160"/>
                <a:gd name="connsiteX3" fmla="*/ 0 w 87630"/>
                <a:gd name="connsiteY3" fmla="*/ 20955 h 137160"/>
                <a:gd name="connsiteX4" fmla="*/ 87630 w 87630"/>
                <a:gd name="connsiteY4" fmla="*/ 0 h 137160"/>
                <a:gd name="connsiteX0" fmla="*/ 87630 w 87630"/>
                <a:gd name="connsiteY0" fmla="*/ 0 h 71766"/>
                <a:gd name="connsiteX1" fmla="*/ 44213 w 87630"/>
                <a:gd name="connsiteY1" fmla="*/ 45897 h 71766"/>
                <a:gd name="connsiteX2" fmla="*/ 2818 w 87630"/>
                <a:gd name="connsiteY2" fmla="*/ 71766 h 71766"/>
                <a:gd name="connsiteX3" fmla="*/ 0 w 87630"/>
                <a:gd name="connsiteY3" fmla="*/ 20955 h 71766"/>
                <a:gd name="connsiteX4" fmla="*/ 87630 w 87630"/>
                <a:gd name="connsiteY4" fmla="*/ 0 h 71766"/>
                <a:gd name="connsiteX0" fmla="*/ 46512 w 46512"/>
                <a:gd name="connsiteY0" fmla="*/ 0 h 68757"/>
                <a:gd name="connsiteX1" fmla="*/ 44213 w 46512"/>
                <a:gd name="connsiteY1" fmla="*/ 42888 h 68757"/>
                <a:gd name="connsiteX2" fmla="*/ 2818 w 46512"/>
                <a:gd name="connsiteY2" fmla="*/ 68757 h 68757"/>
                <a:gd name="connsiteX3" fmla="*/ 0 w 46512"/>
                <a:gd name="connsiteY3" fmla="*/ 17946 h 68757"/>
                <a:gd name="connsiteX4" fmla="*/ 46512 w 46512"/>
                <a:gd name="connsiteY4" fmla="*/ 0 h 68757"/>
                <a:gd name="connsiteX0" fmla="*/ 39492 w 44213"/>
                <a:gd name="connsiteY0" fmla="*/ 0 h 88815"/>
                <a:gd name="connsiteX1" fmla="*/ 44213 w 44213"/>
                <a:gd name="connsiteY1" fmla="*/ 62946 h 88815"/>
                <a:gd name="connsiteX2" fmla="*/ 2818 w 44213"/>
                <a:gd name="connsiteY2" fmla="*/ 88815 h 88815"/>
                <a:gd name="connsiteX3" fmla="*/ 0 w 44213"/>
                <a:gd name="connsiteY3" fmla="*/ 38004 h 88815"/>
                <a:gd name="connsiteX4" fmla="*/ 39492 w 44213"/>
                <a:gd name="connsiteY4" fmla="*/ 0 h 88815"/>
                <a:gd name="connsiteX0" fmla="*/ 41688 w 46409"/>
                <a:gd name="connsiteY0" fmla="*/ 0 h 91824"/>
                <a:gd name="connsiteX1" fmla="*/ 46409 w 46409"/>
                <a:gd name="connsiteY1" fmla="*/ 62946 h 91824"/>
                <a:gd name="connsiteX2" fmla="*/ 0 w 46409"/>
                <a:gd name="connsiteY2" fmla="*/ 91824 h 91824"/>
                <a:gd name="connsiteX3" fmla="*/ 2196 w 46409"/>
                <a:gd name="connsiteY3" fmla="*/ 38004 h 91824"/>
                <a:gd name="connsiteX4" fmla="*/ 41688 w 46409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38004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1193 w 41688"/>
                <a:gd name="connsiteY3" fmla="*/ 46027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1395 w 41688"/>
                <a:gd name="connsiteY1" fmla="*/ 61944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2918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53921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  <a:gd name="connsiteX0" fmla="*/ 41688 w 41688"/>
                <a:gd name="connsiteY0" fmla="*/ 0 h 91824"/>
                <a:gd name="connsiteX1" fmla="*/ 40392 w 41688"/>
                <a:gd name="connsiteY1" fmla="*/ 49909 h 91824"/>
                <a:gd name="connsiteX2" fmla="*/ 0 w 41688"/>
                <a:gd name="connsiteY2" fmla="*/ 91824 h 91824"/>
                <a:gd name="connsiteX3" fmla="*/ 2196 w 41688"/>
                <a:gd name="connsiteY3" fmla="*/ 40010 h 91824"/>
                <a:gd name="connsiteX4" fmla="*/ 41688 w 41688"/>
                <a:gd name="connsiteY4" fmla="*/ 0 h 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8" h="91824">
                  <a:moveTo>
                    <a:pt x="41688" y="0"/>
                  </a:moveTo>
                  <a:cubicBezTo>
                    <a:pt x="41590" y="20648"/>
                    <a:pt x="40490" y="29261"/>
                    <a:pt x="40392" y="49909"/>
                  </a:cubicBezTo>
                  <a:lnTo>
                    <a:pt x="0" y="91824"/>
                  </a:lnTo>
                  <a:cubicBezTo>
                    <a:pt x="398" y="76558"/>
                    <a:pt x="1798" y="55276"/>
                    <a:pt x="2196" y="40010"/>
                  </a:cubicBezTo>
                  <a:lnTo>
                    <a:pt x="4168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837209" y="4235321"/>
            <a:ext cx="65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35200" y="4249700"/>
            <a:ext cx="71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(7,0)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48986" y="3366426"/>
            <a:ext cx="65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(0,3)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93636" y="4281091"/>
            <a:ext cx="85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4.8 cm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118146" y="4240647"/>
            <a:ext cx="290199" cy="199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5099957" y="4247276"/>
            <a:ext cx="191021" cy="676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732237" y="3669000"/>
            <a:ext cx="290199" cy="199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Brace 79"/>
          <p:cNvSpPr/>
          <p:nvPr/>
        </p:nvSpPr>
        <p:spPr>
          <a:xfrm rot="5400000">
            <a:off x="4228258" y="4204049"/>
            <a:ext cx="101212" cy="19434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826314" y="3734898"/>
            <a:ext cx="191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target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40508" y="4539734"/>
            <a:ext cx="191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of target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7143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2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Targets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089" y="5257800"/>
            <a:ext cx="7883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Checkerboard patterns are common because they are easy to segment.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1D patterns are sufficient, but 2D and 3D patterns can improve accuracy.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Filling the field-of-view improves estimates of lens distortion.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3648"/>
            <a:ext cx="2762874" cy="219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0" y="1495555"/>
            <a:ext cx="4859448" cy="32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32226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151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Image Processing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1044" y="5273644"/>
            <a:ext cx="646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need image (col, row) to </a:t>
            </a:r>
            <a:r>
              <a:rPr lang="en-US" dirty="0" smtClean="0">
                <a:sym typeface="Wingdings" panose="05000000000000000000" pitchFamily="2" charset="2"/>
              </a:rPr>
              <a:t>world (x, y) coordinate mappings.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Image processing can find these (semi-)automatically.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Assymetry</a:t>
            </a:r>
            <a:r>
              <a:rPr lang="en-US" dirty="0" smtClean="0">
                <a:sym typeface="Wingdings" panose="05000000000000000000" pitchFamily="2" charset="2"/>
              </a:rPr>
              <a:t> on the target grid can help define the axes.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6" y="1371600"/>
            <a:ext cx="75729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1905000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col,row</a:t>
            </a:r>
            <a:r>
              <a:rPr lang="en-US" dirty="0" smtClean="0"/>
              <a:t> = (703, 242)</a:t>
            </a:r>
          </a:p>
          <a:p>
            <a:r>
              <a:rPr lang="en-US" dirty="0" err="1" smtClean="0"/>
              <a:t>x,y</a:t>
            </a:r>
            <a:r>
              <a:rPr lang="en-US" dirty="0" smtClean="0"/>
              <a:t> = (5.5, 0.5)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67200" y="2551331"/>
            <a:ext cx="304800" cy="4966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13284" y="4265394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col,row</a:t>
            </a:r>
            <a:r>
              <a:rPr lang="en-US" dirty="0" smtClean="0"/>
              <a:t> = (356, 617)</a:t>
            </a:r>
          </a:p>
          <a:p>
            <a:r>
              <a:rPr lang="en-US" dirty="0" err="1" smtClean="0"/>
              <a:t>x,y</a:t>
            </a:r>
            <a:r>
              <a:rPr lang="en-US" dirty="0" smtClean="0"/>
              <a:t> = (2.5, 5.5)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680084" y="4038600"/>
            <a:ext cx="206116" cy="3016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54097"/>
            <a:ext cx="34316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Intrinsic vs extrinsic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Pinhole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Radial lens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CCD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Tsai’s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MATLAB </a:t>
            </a:r>
            <a:r>
              <a:rPr lang="en-US" dirty="0" smtClean="0"/>
              <a:t>toolbox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Riggs Sensor Network Lab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8755" r="14067" b="21879"/>
          <a:stretch/>
        </p:blipFill>
        <p:spPr>
          <a:xfrm>
            <a:off x="5638800" y="1325873"/>
            <a:ext cx="2856296" cy="23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338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Solving for Parameters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799" y="5486400"/>
            <a:ext cx="779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solutions can be linear or nonlinear depending on model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number of mappings depends on number of model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general, five or more mappings are bare minimum.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7049" y="3426261"/>
            <a:ext cx="3946179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Output:  parameter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Tx,Rx</a:t>
            </a:r>
            <a:r>
              <a:rPr lang="en-US" dirty="0" smtClean="0"/>
              <a:t>	camera position/orientation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	focal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,k</a:t>
            </a:r>
            <a:r>
              <a:rPr lang="en-US" baseline="-25000" dirty="0" smtClean="0"/>
              <a:t>2</a:t>
            </a:r>
            <a:r>
              <a:rPr lang="en-US" dirty="0" smtClean="0"/>
              <a:t>	lens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sx</a:t>
            </a:r>
            <a:r>
              <a:rPr lang="en-US" dirty="0" smtClean="0"/>
              <a:t>	XY scale factor (imperfections)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Cx,Cy</a:t>
            </a:r>
            <a:r>
              <a:rPr lang="en-US" dirty="0" smtClean="0"/>
              <a:t>	offset between lens and CCD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7050" y="1292661"/>
            <a:ext cx="3946179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Input:  list of image-to-world mappings</a:t>
            </a:r>
          </a:p>
          <a:p>
            <a:r>
              <a:rPr lang="en-US" dirty="0" smtClean="0"/>
              <a:t>(col, row)		(x, y)</a:t>
            </a:r>
          </a:p>
          <a:p>
            <a:r>
              <a:rPr lang="en-US" dirty="0" smtClean="0"/>
              <a:t>(242,112) 	(0.5, 0.5)</a:t>
            </a:r>
          </a:p>
          <a:p>
            <a:r>
              <a:rPr lang="en-US" dirty="0" smtClean="0"/>
              <a:t>(283, 116)	(1.5, 0.5)</a:t>
            </a:r>
          </a:p>
          <a:p>
            <a:r>
              <a:rPr lang="en-US" dirty="0" smtClean="0"/>
              <a:t>(331, 125)	(2.5, 0.5)</a:t>
            </a:r>
          </a:p>
          <a:p>
            <a:r>
              <a:rPr lang="en-US" dirty="0" smtClean="0"/>
              <a:t>…		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8854" y="2740461"/>
            <a:ext cx="1828799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of equations describing camera model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97385" y="2091606"/>
            <a:ext cx="1441069" cy="648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3"/>
          </p:cNvCxnSpPr>
          <p:nvPr/>
        </p:nvCxnSpPr>
        <p:spPr>
          <a:xfrm flipH="1">
            <a:off x="5213228" y="3663791"/>
            <a:ext cx="1425226" cy="6396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102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Visualizing Camera Model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6800" y="5410200"/>
            <a:ext cx="723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Camera positions/orientations can be visualized relative to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assumes the target did not move (the camera(s) moved).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Serves as a sanity check to detect errors during calibration process.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75660" y="1248624"/>
            <a:ext cx="5538855" cy="3941123"/>
            <a:chOff x="1752600" y="1457608"/>
            <a:chExt cx="5538855" cy="394112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5" b="1903"/>
            <a:stretch/>
          </p:blipFill>
          <p:spPr bwMode="auto">
            <a:xfrm>
              <a:off x="1752600" y="1457608"/>
              <a:ext cx="5334000" cy="384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86455" y="5217662"/>
              <a:ext cx="1905000" cy="18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7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096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MATLAB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523" y="52578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the Computer Vision Toolbox.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Instructions</a:t>
            </a:r>
            <a:r>
              <a:rPr lang="en-US" dirty="0" smtClean="0"/>
              <a:t> for using the calibrator app.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729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10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Riggs Sensor Network Lab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5257799"/>
            <a:ext cx="453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greyscale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and hardware in control room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613"/>
            <a:ext cx="3962400" cy="297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23" y="1294613"/>
            <a:ext cx="3965619" cy="2974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13126"/>
            <a:ext cx="2847140" cy="21356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52800" y="1828800"/>
            <a:ext cx="175491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1676399"/>
            <a:ext cx="175491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1805264"/>
            <a:ext cx="175491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41636" y="2087101"/>
            <a:ext cx="175491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48600" y="2087101"/>
            <a:ext cx="175491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10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Riggs Sensor Network Lab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523" y="55626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 calibration targets (poster boards)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 gently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5" y="3272778"/>
            <a:ext cx="2532098" cy="189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8" y="3272778"/>
            <a:ext cx="2532098" cy="1888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2" y="3313608"/>
            <a:ext cx="2528288" cy="1895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2" y="1277482"/>
            <a:ext cx="2530193" cy="1891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17" y="1234441"/>
            <a:ext cx="2532098" cy="190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20" y="1255399"/>
            <a:ext cx="2534004" cy="18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10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Riggs Sensor Network Lab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523" y="55626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 software to capture image-to-world mappings and calibrate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 and axes identified manuall</a:t>
            </a:r>
            <a:r>
              <a:rPr lang="en-US" dirty="0" smtClean="0"/>
              <a:t>y per camera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1524000"/>
            <a:ext cx="8468358" cy="3657600"/>
            <a:chOff x="304800" y="1524000"/>
            <a:chExt cx="8468358" cy="3657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0"/>
              <a:ext cx="8468358" cy="347787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14400" y="4701309"/>
              <a:ext cx="7204364" cy="48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05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Tracking and Game Demo</a:t>
            </a:r>
            <a:endParaRPr lang="en-US" sz="4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143000" y="57150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 software to track people/objects moving around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“Frog’s Revenge” virtual reality video game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7698"/>
            <a:ext cx="5882065" cy="41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>
            <a:spLocks noChangeAspect="1"/>
          </p:cNvSpPr>
          <p:nvPr/>
        </p:nvSpPr>
        <p:spPr>
          <a:xfrm>
            <a:off x="3826204" y="2127600"/>
            <a:ext cx="463177" cy="607920"/>
          </a:xfrm>
          <a:custGeom>
            <a:avLst/>
            <a:gdLst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8100 w 121920"/>
              <a:gd name="connsiteY3" fmla="*/ 0 h 171450"/>
              <a:gd name="connsiteX4" fmla="*/ 121920 w 121920"/>
              <a:gd name="connsiteY4" fmla="*/ 0 h 171450"/>
              <a:gd name="connsiteX0" fmla="*/ 121920 w 121920"/>
              <a:gd name="connsiteY0" fmla="*/ 0 h 171450"/>
              <a:gd name="connsiteX1" fmla="*/ 87630 w 121920"/>
              <a:gd name="connsiteY1" fmla="*/ 171450 h 171450"/>
              <a:gd name="connsiteX2" fmla="*/ 0 w 121920"/>
              <a:gd name="connsiteY2" fmla="*/ 160020 h 171450"/>
              <a:gd name="connsiteX3" fmla="*/ 34290 w 121920"/>
              <a:gd name="connsiteY3" fmla="*/ 20955 h 171450"/>
              <a:gd name="connsiteX4" fmla="*/ 121920 w 121920"/>
              <a:gd name="connsiteY4" fmla="*/ 0 h 171450"/>
              <a:gd name="connsiteX0" fmla="*/ 121920 w 121920"/>
              <a:gd name="connsiteY0" fmla="*/ 0 h 160020"/>
              <a:gd name="connsiteX1" fmla="*/ 89535 w 121920"/>
              <a:gd name="connsiteY1" fmla="*/ 137160 h 160020"/>
              <a:gd name="connsiteX2" fmla="*/ 0 w 121920"/>
              <a:gd name="connsiteY2" fmla="*/ 160020 h 160020"/>
              <a:gd name="connsiteX3" fmla="*/ 34290 w 121920"/>
              <a:gd name="connsiteY3" fmla="*/ 20955 h 160020"/>
              <a:gd name="connsiteX4" fmla="*/ 121920 w 12192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" h="160020">
                <a:moveTo>
                  <a:pt x="121920" y="0"/>
                </a:moveTo>
                <a:lnTo>
                  <a:pt x="89535" y="137160"/>
                </a:lnTo>
                <a:lnTo>
                  <a:pt x="0" y="160020"/>
                </a:lnTo>
                <a:lnTo>
                  <a:pt x="34290" y="20955"/>
                </a:lnTo>
                <a:lnTo>
                  <a:pt x="1219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4704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Coordinate Systems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55637" y="5293598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seek to map </a:t>
            </a:r>
            <a:r>
              <a:rPr lang="en-US" dirty="0"/>
              <a:t>points (</a:t>
            </a:r>
            <a:r>
              <a:rPr lang="en-US" dirty="0" err="1"/>
              <a:t>X</a:t>
            </a:r>
            <a:r>
              <a:rPr lang="en-US" baseline="-25000" dirty="0" err="1"/>
              <a:t>w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w</a:t>
            </a:r>
            <a:r>
              <a:rPr lang="en-US" dirty="0"/>
              <a:t>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w</a:t>
            </a:r>
            <a:r>
              <a:rPr lang="en-US" dirty="0" smtClean="0"/>
              <a:t>) in the world coordinate to points (X Y Z) in the camera coordinate system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14478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3276600"/>
            <a:ext cx="1371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276600"/>
            <a:ext cx="3657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354" y="1116589"/>
            <a:ext cx="4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5390" y="4538999"/>
            <a:ext cx="4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/>
              <a:t>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3091934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/>
              <a:t>w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945256" y="2343737"/>
            <a:ext cx="240030" cy="203448"/>
            <a:chOff x="4530090" y="1783080"/>
            <a:chExt cx="240030" cy="203448"/>
          </a:xfrm>
        </p:grpSpPr>
        <p:sp>
          <p:nvSpPr>
            <p:cNvPr id="11" name="Freeform 10"/>
            <p:cNvSpPr/>
            <p:nvPr/>
          </p:nvSpPr>
          <p:spPr>
            <a:xfrm>
              <a:off x="4648200" y="1826508"/>
              <a:ext cx="121920" cy="160020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60020">
                  <a:moveTo>
                    <a:pt x="121920" y="0"/>
                  </a:moveTo>
                  <a:lnTo>
                    <a:pt x="89535" y="137160"/>
                  </a:lnTo>
                  <a:lnTo>
                    <a:pt x="0" y="160020"/>
                  </a:lnTo>
                  <a:lnTo>
                    <a:pt x="34290" y="20955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581525" y="1783080"/>
              <a:ext cx="74295" cy="20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530090" y="1941195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39615" y="1800612"/>
              <a:ext cx="36197" cy="1443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568190" y="1805553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4650105" y="1783080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688205" y="1870903"/>
              <a:ext cx="45719" cy="68387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772723" y="2385647"/>
            <a:ext cx="1025972" cy="2699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93226" y="2391840"/>
            <a:ext cx="481143" cy="11972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779002" y="1862504"/>
            <a:ext cx="137420" cy="52624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0715" y="15358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063009" y="231076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4739409" y="24745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98695" y="1834719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image plane</a:t>
            </a:r>
            <a:endParaRPr lang="en-US" baseline="-250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335539" y="2065093"/>
            <a:ext cx="461816" cy="10160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7075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Camera Parameters (Extrinsic)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70360" y="4940896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Extrinsic parameters describe camera 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Orientation 	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14478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3276600"/>
            <a:ext cx="1371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276600"/>
            <a:ext cx="3657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354" y="11165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5390" y="45389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309193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945256" y="2343737"/>
            <a:ext cx="240030" cy="203448"/>
            <a:chOff x="4530090" y="1783080"/>
            <a:chExt cx="240030" cy="203448"/>
          </a:xfrm>
        </p:grpSpPr>
        <p:sp>
          <p:nvSpPr>
            <p:cNvPr id="11" name="Freeform 10"/>
            <p:cNvSpPr/>
            <p:nvPr/>
          </p:nvSpPr>
          <p:spPr>
            <a:xfrm>
              <a:off x="4648200" y="1826508"/>
              <a:ext cx="121920" cy="160020"/>
            </a:xfrm>
            <a:custGeom>
              <a:avLst/>
              <a:gdLst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8100 w 121920"/>
                <a:gd name="connsiteY3" fmla="*/ 0 h 171450"/>
                <a:gd name="connsiteX4" fmla="*/ 121920 w 121920"/>
                <a:gd name="connsiteY4" fmla="*/ 0 h 171450"/>
                <a:gd name="connsiteX0" fmla="*/ 121920 w 121920"/>
                <a:gd name="connsiteY0" fmla="*/ 0 h 171450"/>
                <a:gd name="connsiteX1" fmla="*/ 87630 w 121920"/>
                <a:gd name="connsiteY1" fmla="*/ 171450 h 171450"/>
                <a:gd name="connsiteX2" fmla="*/ 0 w 121920"/>
                <a:gd name="connsiteY2" fmla="*/ 160020 h 171450"/>
                <a:gd name="connsiteX3" fmla="*/ 34290 w 121920"/>
                <a:gd name="connsiteY3" fmla="*/ 20955 h 171450"/>
                <a:gd name="connsiteX4" fmla="*/ 121920 w 121920"/>
                <a:gd name="connsiteY4" fmla="*/ 0 h 171450"/>
                <a:gd name="connsiteX0" fmla="*/ 121920 w 121920"/>
                <a:gd name="connsiteY0" fmla="*/ 0 h 160020"/>
                <a:gd name="connsiteX1" fmla="*/ 89535 w 121920"/>
                <a:gd name="connsiteY1" fmla="*/ 137160 h 160020"/>
                <a:gd name="connsiteX2" fmla="*/ 0 w 121920"/>
                <a:gd name="connsiteY2" fmla="*/ 160020 h 160020"/>
                <a:gd name="connsiteX3" fmla="*/ 34290 w 121920"/>
                <a:gd name="connsiteY3" fmla="*/ 20955 h 160020"/>
                <a:gd name="connsiteX4" fmla="*/ 121920 w 121920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60020">
                  <a:moveTo>
                    <a:pt x="121920" y="0"/>
                  </a:moveTo>
                  <a:lnTo>
                    <a:pt x="89535" y="137160"/>
                  </a:lnTo>
                  <a:lnTo>
                    <a:pt x="0" y="160020"/>
                  </a:lnTo>
                  <a:lnTo>
                    <a:pt x="34290" y="20955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581525" y="1783080"/>
              <a:ext cx="74295" cy="20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530090" y="1941195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39615" y="1800612"/>
              <a:ext cx="36197" cy="1443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568190" y="1805553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4650105" y="1783080"/>
              <a:ext cx="118110" cy="419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688205" y="1870903"/>
              <a:ext cx="45719" cy="68387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V="1">
            <a:off x="2971800" y="2544969"/>
            <a:ext cx="990600" cy="73163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3735" y="25352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214933" y="2494874"/>
            <a:ext cx="958453" cy="30251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01610" y="22767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2788900" y="1789961"/>
            <a:ext cx="340301" cy="197326"/>
          </a:xfrm>
          <a:custGeom>
            <a:avLst/>
            <a:gdLst>
              <a:gd name="connsiteX0" fmla="*/ 68580 w 367053"/>
              <a:gd name="connsiteY0" fmla="*/ 11767 h 195076"/>
              <a:gd name="connsiteX1" fmla="*/ 0 w 367053"/>
              <a:gd name="connsiteY1" fmla="*/ 95587 h 195076"/>
              <a:gd name="connsiteX2" fmla="*/ 68580 w 367053"/>
              <a:gd name="connsiteY2" fmla="*/ 187027 h 195076"/>
              <a:gd name="connsiteX3" fmla="*/ 198120 w 367053"/>
              <a:gd name="connsiteY3" fmla="*/ 187027 h 195076"/>
              <a:gd name="connsiteX4" fmla="*/ 342900 w 367053"/>
              <a:gd name="connsiteY4" fmla="*/ 156547 h 195076"/>
              <a:gd name="connsiteX5" fmla="*/ 358140 w 367053"/>
              <a:gd name="connsiteY5" fmla="*/ 19387 h 195076"/>
              <a:gd name="connsiteX6" fmla="*/ 251460 w 367053"/>
              <a:gd name="connsiteY6" fmla="*/ 4147 h 195076"/>
              <a:gd name="connsiteX0" fmla="*/ 68580 w 367317"/>
              <a:gd name="connsiteY0" fmla="*/ 11767 h 224020"/>
              <a:gd name="connsiteX1" fmla="*/ 0 w 367317"/>
              <a:gd name="connsiteY1" fmla="*/ 95587 h 224020"/>
              <a:gd name="connsiteX2" fmla="*/ 68580 w 367317"/>
              <a:gd name="connsiteY2" fmla="*/ 187027 h 224020"/>
              <a:gd name="connsiteX3" fmla="*/ 192405 w 367317"/>
              <a:gd name="connsiteY3" fmla="*/ 223222 h 224020"/>
              <a:gd name="connsiteX4" fmla="*/ 342900 w 367317"/>
              <a:gd name="connsiteY4" fmla="*/ 156547 h 224020"/>
              <a:gd name="connsiteX5" fmla="*/ 358140 w 367317"/>
              <a:gd name="connsiteY5" fmla="*/ 19387 h 224020"/>
              <a:gd name="connsiteX6" fmla="*/ 251460 w 367317"/>
              <a:gd name="connsiteY6" fmla="*/ 4147 h 224020"/>
              <a:gd name="connsiteX0" fmla="*/ 68600 w 367337"/>
              <a:gd name="connsiteY0" fmla="*/ 11767 h 223361"/>
              <a:gd name="connsiteX1" fmla="*/ 20 w 367337"/>
              <a:gd name="connsiteY1" fmla="*/ 95587 h 223361"/>
              <a:gd name="connsiteX2" fmla="*/ 62885 w 367337"/>
              <a:gd name="connsiteY2" fmla="*/ 171787 h 223361"/>
              <a:gd name="connsiteX3" fmla="*/ 192425 w 367337"/>
              <a:gd name="connsiteY3" fmla="*/ 223222 h 223361"/>
              <a:gd name="connsiteX4" fmla="*/ 342920 w 367337"/>
              <a:gd name="connsiteY4" fmla="*/ 156547 h 223361"/>
              <a:gd name="connsiteX5" fmla="*/ 358160 w 367337"/>
              <a:gd name="connsiteY5" fmla="*/ 19387 h 223361"/>
              <a:gd name="connsiteX6" fmla="*/ 251480 w 367337"/>
              <a:gd name="connsiteY6" fmla="*/ 4147 h 223361"/>
              <a:gd name="connsiteX0" fmla="*/ 68600 w 367517"/>
              <a:gd name="connsiteY0" fmla="*/ 11767 h 200667"/>
              <a:gd name="connsiteX1" fmla="*/ 20 w 367517"/>
              <a:gd name="connsiteY1" fmla="*/ 95587 h 200667"/>
              <a:gd name="connsiteX2" fmla="*/ 62885 w 367517"/>
              <a:gd name="connsiteY2" fmla="*/ 171787 h 200667"/>
              <a:gd name="connsiteX3" fmla="*/ 188615 w 367517"/>
              <a:gd name="connsiteY3" fmla="*/ 200362 h 200667"/>
              <a:gd name="connsiteX4" fmla="*/ 342920 w 367517"/>
              <a:gd name="connsiteY4" fmla="*/ 156547 h 200667"/>
              <a:gd name="connsiteX5" fmla="*/ 358160 w 367517"/>
              <a:gd name="connsiteY5" fmla="*/ 19387 h 200667"/>
              <a:gd name="connsiteX6" fmla="*/ 251480 w 367517"/>
              <a:gd name="connsiteY6" fmla="*/ 4147 h 200667"/>
              <a:gd name="connsiteX0" fmla="*/ 68600 w 361957"/>
              <a:gd name="connsiteY0" fmla="*/ 11675 h 200642"/>
              <a:gd name="connsiteX1" fmla="*/ 20 w 361957"/>
              <a:gd name="connsiteY1" fmla="*/ 95495 h 200642"/>
              <a:gd name="connsiteX2" fmla="*/ 62885 w 361957"/>
              <a:gd name="connsiteY2" fmla="*/ 171695 h 200642"/>
              <a:gd name="connsiteX3" fmla="*/ 188615 w 361957"/>
              <a:gd name="connsiteY3" fmla="*/ 200270 h 200642"/>
              <a:gd name="connsiteX4" fmla="*/ 323870 w 361957"/>
              <a:gd name="connsiteY4" fmla="*/ 154550 h 200642"/>
              <a:gd name="connsiteX5" fmla="*/ 358160 w 361957"/>
              <a:gd name="connsiteY5" fmla="*/ 19295 h 200642"/>
              <a:gd name="connsiteX6" fmla="*/ 251480 w 361957"/>
              <a:gd name="connsiteY6" fmla="*/ 4055 h 200642"/>
              <a:gd name="connsiteX0" fmla="*/ 68600 w 340062"/>
              <a:gd name="connsiteY0" fmla="*/ 8359 h 197326"/>
              <a:gd name="connsiteX1" fmla="*/ 20 w 340062"/>
              <a:gd name="connsiteY1" fmla="*/ 92179 h 197326"/>
              <a:gd name="connsiteX2" fmla="*/ 62885 w 340062"/>
              <a:gd name="connsiteY2" fmla="*/ 168379 h 197326"/>
              <a:gd name="connsiteX3" fmla="*/ 188615 w 340062"/>
              <a:gd name="connsiteY3" fmla="*/ 196954 h 197326"/>
              <a:gd name="connsiteX4" fmla="*/ 323870 w 340062"/>
              <a:gd name="connsiteY4" fmla="*/ 151234 h 197326"/>
              <a:gd name="connsiteX5" fmla="*/ 329585 w 340062"/>
              <a:gd name="connsiteY5" fmla="*/ 42649 h 197326"/>
              <a:gd name="connsiteX6" fmla="*/ 251480 w 340062"/>
              <a:gd name="connsiteY6" fmla="*/ 739 h 197326"/>
              <a:gd name="connsiteX0" fmla="*/ 68600 w 340301"/>
              <a:gd name="connsiteY0" fmla="*/ 8359 h 197326"/>
              <a:gd name="connsiteX1" fmla="*/ 20 w 340301"/>
              <a:gd name="connsiteY1" fmla="*/ 92179 h 197326"/>
              <a:gd name="connsiteX2" fmla="*/ 62885 w 340301"/>
              <a:gd name="connsiteY2" fmla="*/ 168379 h 197326"/>
              <a:gd name="connsiteX3" fmla="*/ 188615 w 340301"/>
              <a:gd name="connsiteY3" fmla="*/ 196954 h 197326"/>
              <a:gd name="connsiteX4" fmla="*/ 323870 w 340301"/>
              <a:gd name="connsiteY4" fmla="*/ 151234 h 197326"/>
              <a:gd name="connsiteX5" fmla="*/ 329585 w 340301"/>
              <a:gd name="connsiteY5" fmla="*/ 42649 h 197326"/>
              <a:gd name="connsiteX6" fmla="*/ 247670 w 340301"/>
              <a:gd name="connsiteY6" fmla="*/ 739 h 19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301" h="197326">
                <a:moveTo>
                  <a:pt x="68600" y="8359"/>
                </a:moveTo>
                <a:cubicBezTo>
                  <a:pt x="34310" y="35664"/>
                  <a:pt x="973" y="65509"/>
                  <a:pt x="20" y="92179"/>
                </a:cubicBezTo>
                <a:cubicBezTo>
                  <a:pt x="-933" y="118849"/>
                  <a:pt x="31453" y="150917"/>
                  <a:pt x="62885" y="168379"/>
                </a:cubicBezTo>
                <a:cubicBezTo>
                  <a:pt x="94317" y="185841"/>
                  <a:pt x="145118" y="199811"/>
                  <a:pt x="188615" y="196954"/>
                </a:cubicBezTo>
                <a:cubicBezTo>
                  <a:pt x="232112" y="194097"/>
                  <a:pt x="300375" y="176952"/>
                  <a:pt x="323870" y="151234"/>
                </a:cubicBezTo>
                <a:cubicBezTo>
                  <a:pt x="347365" y="125517"/>
                  <a:pt x="342285" y="67731"/>
                  <a:pt x="329585" y="42649"/>
                </a:cubicBezTo>
                <a:cubicBezTo>
                  <a:pt x="316885" y="17567"/>
                  <a:pt x="293390" y="-4341"/>
                  <a:pt x="247670" y="73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6100713" y="3177936"/>
            <a:ext cx="340301" cy="197326"/>
          </a:xfrm>
          <a:custGeom>
            <a:avLst/>
            <a:gdLst>
              <a:gd name="connsiteX0" fmla="*/ 68580 w 367053"/>
              <a:gd name="connsiteY0" fmla="*/ 11767 h 195076"/>
              <a:gd name="connsiteX1" fmla="*/ 0 w 367053"/>
              <a:gd name="connsiteY1" fmla="*/ 95587 h 195076"/>
              <a:gd name="connsiteX2" fmla="*/ 68580 w 367053"/>
              <a:gd name="connsiteY2" fmla="*/ 187027 h 195076"/>
              <a:gd name="connsiteX3" fmla="*/ 198120 w 367053"/>
              <a:gd name="connsiteY3" fmla="*/ 187027 h 195076"/>
              <a:gd name="connsiteX4" fmla="*/ 342900 w 367053"/>
              <a:gd name="connsiteY4" fmla="*/ 156547 h 195076"/>
              <a:gd name="connsiteX5" fmla="*/ 358140 w 367053"/>
              <a:gd name="connsiteY5" fmla="*/ 19387 h 195076"/>
              <a:gd name="connsiteX6" fmla="*/ 251460 w 367053"/>
              <a:gd name="connsiteY6" fmla="*/ 4147 h 195076"/>
              <a:gd name="connsiteX0" fmla="*/ 68580 w 367317"/>
              <a:gd name="connsiteY0" fmla="*/ 11767 h 224020"/>
              <a:gd name="connsiteX1" fmla="*/ 0 w 367317"/>
              <a:gd name="connsiteY1" fmla="*/ 95587 h 224020"/>
              <a:gd name="connsiteX2" fmla="*/ 68580 w 367317"/>
              <a:gd name="connsiteY2" fmla="*/ 187027 h 224020"/>
              <a:gd name="connsiteX3" fmla="*/ 192405 w 367317"/>
              <a:gd name="connsiteY3" fmla="*/ 223222 h 224020"/>
              <a:gd name="connsiteX4" fmla="*/ 342900 w 367317"/>
              <a:gd name="connsiteY4" fmla="*/ 156547 h 224020"/>
              <a:gd name="connsiteX5" fmla="*/ 358140 w 367317"/>
              <a:gd name="connsiteY5" fmla="*/ 19387 h 224020"/>
              <a:gd name="connsiteX6" fmla="*/ 251460 w 367317"/>
              <a:gd name="connsiteY6" fmla="*/ 4147 h 224020"/>
              <a:gd name="connsiteX0" fmla="*/ 68600 w 367337"/>
              <a:gd name="connsiteY0" fmla="*/ 11767 h 223361"/>
              <a:gd name="connsiteX1" fmla="*/ 20 w 367337"/>
              <a:gd name="connsiteY1" fmla="*/ 95587 h 223361"/>
              <a:gd name="connsiteX2" fmla="*/ 62885 w 367337"/>
              <a:gd name="connsiteY2" fmla="*/ 171787 h 223361"/>
              <a:gd name="connsiteX3" fmla="*/ 192425 w 367337"/>
              <a:gd name="connsiteY3" fmla="*/ 223222 h 223361"/>
              <a:gd name="connsiteX4" fmla="*/ 342920 w 367337"/>
              <a:gd name="connsiteY4" fmla="*/ 156547 h 223361"/>
              <a:gd name="connsiteX5" fmla="*/ 358160 w 367337"/>
              <a:gd name="connsiteY5" fmla="*/ 19387 h 223361"/>
              <a:gd name="connsiteX6" fmla="*/ 251480 w 367337"/>
              <a:gd name="connsiteY6" fmla="*/ 4147 h 223361"/>
              <a:gd name="connsiteX0" fmla="*/ 68600 w 367517"/>
              <a:gd name="connsiteY0" fmla="*/ 11767 h 200667"/>
              <a:gd name="connsiteX1" fmla="*/ 20 w 367517"/>
              <a:gd name="connsiteY1" fmla="*/ 95587 h 200667"/>
              <a:gd name="connsiteX2" fmla="*/ 62885 w 367517"/>
              <a:gd name="connsiteY2" fmla="*/ 171787 h 200667"/>
              <a:gd name="connsiteX3" fmla="*/ 188615 w 367517"/>
              <a:gd name="connsiteY3" fmla="*/ 200362 h 200667"/>
              <a:gd name="connsiteX4" fmla="*/ 342920 w 367517"/>
              <a:gd name="connsiteY4" fmla="*/ 156547 h 200667"/>
              <a:gd name="connsiteX5" fmla="*/ 358160 w 367517"/>
              <a:gd name="connsiteY5" fmla="*/ 19387 h 200667"/>
              <a:gd name="connsiteX6" fmla="*/ 251480 w 367517"/>
              <a:gd name="connsiteY6" fmla="*/ 4147 h 200667"/>
              <a:gd name="connsiteX0" fmla="*/ 68600 w 361957"/>
              <a:gd name="connsiteY0" fmla="*/ 11675 h 200642"/>
              <a:gd name="connsiteX1" fmla="*/ 20 w 361957"/>
              <a:gd name="connsiteY1" fmla="*/ 95495 h 200642"/>
              <a:gd name="connsiteX2" fmla="*/ 62885 w 361957"/>
              <a:gd name="connsiteY2" fmla="*/ 171695 h 200642"/>
              <a:gd name="connsiteX3" fmla="*/ 188615 w 361957"/>
              <a:gd name="connsiteY3" fmla="*/ 200270 h 200642"/>
              <a:gd name="connsiteX4" fmla="*/ 323870 w 361957"/>
              <a:gd name="connsiteY4" fmla="*/ 154550 h 200642"/>
              <a:gd name="connsiteX5" fmla="*/ 358160 w 361957"/>
              <a:gd name="connsiteY5" fmla="*/ 19295 h 200642"/>
              <a:gd name="connsiteX6" fmla="*/ 251480 w 361957"/>
              <a:gd name="connsiteY6" fmla="*/ 4055 h 200642"/>
              <a:gd name="connsiteX0" fmla="*/ 68600 w 340062"/>
              <a:gd name="connsiteY0" fmla="*/ 8359 h 197326"/>
              <a:gd name="connsiteX1" fmla="*/ 20 w 340062"/>
              <a:gd name="connsiteY1" fmla="*/ 92179 h 197326"/>
              <a:gd name="connsiteX2" fmla="*/ 62885 w 340062"/>
              <a:gd name="connsiteY2" fmla="*/ 168379 h 197326"/>
              <a:gd name="connsiteX3" fmla="*/ 188615 w 340062"/>
              <a:gd name="connsiteY3" fmla="*/ 196954 h 197326"/>
              <a:gd name="connsiteX4" fmla="*/ 323870 w 340062"/>
              <a:gd name="connsiteY4" fmla="*/ 151234 h 197326"/>
              <a:gd name="connsiteX5" fmla="*/ 329585 w 340062"/>
              <a:gd name="connsiteY5" fmla="*/ 42649 h 197326"/>
              <a:gd name="connsiteX6" fmla="*/ 251480 w 340062"/>
              <a:gd name="connsiteY6" fmla="*/ 739 h 197326"/>
              <a:gd name="connsiteX0" fmla="*/ 68600 w 340301"/>
              <a:gd name="connsiteY0" fmla="*/ 8359 h 197326"/>
              <a:gd name="connsiteX1" fmla="*/ 20 w 340301"/>
              <a:gd name="connsiteY1" fmla="*/ 92179 h 197326"/>
              <a:gd name="connsiteX2" fmla="*/ 62885 w 340301"/>
              <a:gd name="connsiteY2" fmla="*/ 168379 h 197326"/>
              <a:gd name="connsiteX3" fmla="*/ 188615 w 340301"/>
              <a:gd name="connsiteY3" fmla="*/ 196954 h 197326"/>
              <a:gd name="connsiteX4" fmla="*/ 323870 w 340301"/>
              <a:gd name="connsiteY4" fmla="*/ 151234 h 197326"/>
              <a:gd name="connsiteX5" fmla="*/ 329585 w 340301"/>
              <a:gd name="connsiteY5" fmla="*/ 42649 h 197326"/>
              <a:gd name="connsiteX6" fmla="*/ 247670 w 340301"/>
              <a:gd name="connsiteY6" fmla="*/ 739 h 19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301" h="197326">
                <a:moveTo>
                  <a:pt x="68600" y="8359"/>
                </a:moveTo>
                <a:cubicBezTo>
                  <a:pt x="34310" y="35664"/>
                  <a:pt x="973" y="65509"/>
                  <a:pt x="20" y="92179"/>
                </a:cubicBezTo>
                <a:cubicBezTo>
                  <a:pt x="-933" y="118849"/>
                  <a:pt x="31453" y="150917"/>
                  <a:pt x="62885" y="168379"/>
                </a:cubicBezTo>
                <a:cubicBezTo>
                  <a:pt x="94317" y="185841"/>
                  <a:pt x="145118" y="199811"/>
                  <a:pt x="188615" y="196954"/>
                </a:cubicBezTo>
                <a:cubicBezTo>
                  <a:pt x="232112" y="194097"/>
                  <a:pt x="300375" y="176952"/>
                  <a:pt x="323870" y="151234"/>
                </a:cubicBezTo>
                <a:cubicBezTo>
                  <a:pt x="347365" y="125517"/>
                  <a:pt x="342285" y="67731"/>
                  <a:pt x="329585" y="42649"/>
                </a:cubicBezTo>
                <a:cubicBezTo>
                  <a:pt x="316885" y="17567"/>
                  <a:pt x="293390" y="-4341"/>
                  <a:pt x="247670" y="73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2220000">
            <a:off x="1853915" y="4072847"/>
            <a:ext cx="340301" cy="197326"/>
          </a:xfrm>
          <a:custGeom>
            <a:avLst/>
            <a:gdLst>
              <a:gd name="connsiteX0" fmla="*/ 68580 w 367053"/>
              <a:gd name="connsiteY0" fmla="*/ 11767 h 195076"/>
              <a:gd name="connsiteX1" fmla="*/ 0 w 367053"/>
              <a:gd name="connsiteY1" fmla="*/ 95587 h 195076"/>
              <a:gd name="connsiteX2" fmla="*/ 68580 w 367053"/>
              <a:gd name="connsiteY2" fmla="*/ 187027 h 195076"/>
              <a:gd name="connsiteX3" fmla="*/ 198120 w 367053"/>
              <a:gd name="connsiteY3" fmla="*/ 187027 h 195076"/>
              <a:gd name="connsiteX4" fmla="*/ 342900 w 367053"/>
              <a:gd name="connsiteY4" fmla="*/ 156547 h 195076"/>
              <a:gd name="connsiteX5" fmla="*/ 358140 w 367053"/>
              <a:gd name="connsiteY5" fmla="*/ 19387 h 195076"/>
              <a:gd name="connsiteX6" fmla="*/ 251460 w 367053"/>
              <a:gd name="connsiteY6" fmla="*/ 4147 h 195076"/>
              <a:gd name="connsiteX0" fmla="*/ 68580 w 367317"/>
              <a:gd name="connsiteY0" fmla="*/ 11767 h 224020"/>
              <a:gd name="connsiteX1" fmla="*/ 0 w 367317"/>
              <a:gd name="connsiteY1" fmla="*/ 95587 h 224020"/>
              <a:gd name="connsiteX2" fmla="*/ 68580 w 367317"/>
              <a:gd name="connsiteY2" fmla="*/ 187027 h 224020"/>
              <a:gd name="connsiteX3" fmla="*/ 192405 w 367317"/>
              <a:gd name="connsiteY3" fmla="*/ 223222 h 224020"/>
              <a:gd name="connsiteX4" fmla="*/ 342900 w 367317"/>
              <a:gd name="connsiteY4" fmla="*/ 156547 h 224020"/>
              <a:gd name="connsiteX5" fmla="*/ 358140 w 367317"/>
              <a:gd name="connsiteY5" fmla="*/ 19387 h 224020"/>
              <a:gd name="connsiteX6" fmla="*/ 251460 w 367317"/>
              <a:gd name="connsiteY6" fmla="*/ 4147 h 224020"/>
              <a:gd name="connsiteX0" fmla="*/ 68600 w 367337"/>
              <a:gd name="connsiteY0" fmla="*/ 11767 h 223361"/>
              <a:gd name="connsiteX1" fmla="*/ 20 w 367337"/>
              <a:gd name="connsiteY1" fmla="*/ 95587 h 223361"/>
              <a:gd name="connsiteX2" fmla="*/ 62885 w 367337"/>
              <a:gd name="connsiteY2" fmla="*/ 171787 h 223361"/>
              <a:gd name="connsiteX3" fmla="*/ 192425 w 367337"/>
              <a:gd name="connsiteY3" fmla="*/ 223222 h 223361"/>
              <a:gd name="connsiteX4" fmla="*/ 342920 w 367337"/>
              <a:gd name="connsiteY4" fmla="*/ 156547 h 223361"/>
              <a:gd name="connsiteX5" fmla="*/ 358160 w 367337"/>
              <a:gd name="connsiteY5" fmla="*/ 19387 h 223361"/>
              <a:gd name="connsiteX6" fmla="*/ 251480 w 367337"/>
              <a:gd name="connsiteY6" fmla="*/ 4147 h 223361"/>
              <a:gd name="connsiteX0" fmla="*/ 68600 w 367517"/>
              <a:gd name="connsiteY0" fmla="*/ 11767 h 200667"/>
              <a:gd name="connsiteX1" fmla="*/ 20 w 367517"/>
              <a:gd name="connsiteY1" fmla="*/ 95587 h 200667"/>
              <a:gd name="connsiteX2" fmla="*/ 62885 w 367517"/>
              <a:gd name="connsiteY2" fmla="*/ 171787 h 200667"/>
              <a:gd name="connsiteX3" fmla="*/ 188615 w 367517"/>
              <a:gd name="connsiteY3" fmla="*/ 200362 h 200667"/>
              <a:gd name="connsiteX4" fmla="*/ 342920 w 367517"/>
              <a:gd name="connsiteY4" fmla="*/ 156547 h 200667"/>
              <a:gd name="connsiteX5" fmla="*/ 358160 w 367517"/>
              <a:gd name="connsiteY5" fmla="*/ 19387 h 200667"/>
              <a:gd name="connsiteX6" fmla="*/ 251480 w 367517"/>
              <a:gd name="connsiteY6" fmla="*/ 4147 h 200667"/>
              <a:gd name="connsiteX0" fmla="*/ 68600 w 361957"/>
              <a:gd name="connsiteY0" fmla="*/ 11675 h 200642"/>
              <a:gd name="connsiteX1" fmla="*/ 20 w 361957"/>
              <a:gd name="connsiteY1" fmla="*/ 95495 h 200642"/>
              <a:gd name="connsiteX2" fmla="*/ 62885 w 361957"/>
              <a:gd name="connsiteY2" fmla="*/ 171695 h 200642"/>
              <a:gd name="connsiteX3" fmla="*/ 188615 w 361957"/>
              <a:gd name="connsiteY3" fmla="*/ 200270 h 200642"/>
              <a:gd name="connsiteX4" fmla="*/ 323870 w 361957"/>
              <a:gd name="connsiteY4" fmla="*/ 154550 h 200642"/>
              <a:gd name="connsiteX5" fmla="*/ 358160 w 361957"/>
              <a:gd name="connsiteY5" fmla="*/ 19295 h 200642"/>
              <a:gd name="connsiteX6" fmla="*/ 251480 w 361957"/>
              <a:gd name="connsiteY6" fmla="*/ 4055 h 200642"/>
              <a:gd name="connsiteX0" fmla="*/ 68600 w 340062"/>
              <a:gd name="connsiteY0" fmla="*/ 8359 h 197326"/>
              <a:gd name="connsiteX1" fmla="*/ 20 w 340062"/>
              <a:gd name="connsiteY1" fmla="*/ 92179 h 197326"/>
              <a:gd name="connsiteX2" fmla="*/ 62885 w 340062"/>
              <a:gd name="connsiteY2" fmla="*/ 168379 h 197326"/>
              <a:gd name="connsiteX3" fmla="*/ 188615 w 340062"/>
              <a:gd name="connsiteY3" fmla="*/ 196954 h 197326"/>
              <a:gd name="connsiteX4" fmla="*/ 323870 w 340062"/>
              <a:gd name="connsiteY4" fmla="*/ 151234 h 197326"/>
              <a:gd name="connsiteX5" fmla="*/ 329585 w 340062"/>
              <a:gd name="connsiteY5" fmla="*/ 42649 h 197326"/>
              <a:gd name="connsiteX6" fmla="*/ 251480 w 340062"/>
              <a:gd name="connsiteY6" fmla="*/ 739 h 197326"/>
              <a:gd name="connsiteX0" fmla="*/ 68600 w 340301"/>
              <a:gd name="connsiteY0" fmla="*/ 8359 h 197326"/>
              <a:gd name="connsiteX1" fmla="*/ 20 w 340301"/>
              <a:gd name="connsiteY1" fmla="*/ 92179 h 197326"/>
              <a:gd name="connsiteX2" fmla="*/ 62885 w 340301"/>
              <a:gd name="connsiteY2" fmla="*/ 168379 h 197326"/>
              <a:gd name="connsiteX3" fmla="*/ 188615 w 340301"/>
              <a:gd name="connsiteY3" fmla="*/ 196954 h 197326"/>
              <a:gd name="connsiteX4" fmla="*/ 323870 w 340301"/>
              <a:gd name="connsiteY4" fmla="*/ 151234 h 197326"/>
              <a:gd name="connsiteX5" fmla="*/ 329585 w 340301"/>
              <a:gd name="connsiteY5" fmla="*/ 42649 h 197326"/>
              <a:gd name="connsiteX6" fmla="*/ 247670 w 340301"/>
              <a:gd name="connsiteY6" fmla="*/ 739 h 19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301" h="197326">
                <a:moveTo>
                  <a:pt x="68600" y="8359"/>
                </a:moveTo>
                <a:cubicBezTo>
                  <a:pt x="34310" y="35664"/>
                  <a:pt x="973" y="65509"/>
                  <a:pt x="20" y="92179"/>
                </a:cubicBezTo>
                <a:cubicBezTo>
                  <a:pt x="-933" y="118849"/>
                  <a:pt x="31453" y="150917"/>
                  <a:pt x="62885" y="168379"/>
                </a:cubicBezTo>
                <a:cubicBezTo>
                  <a:pt x="94317" y="185841"/>
                  <a:pt x="145118" y="199811"/>
                  <a:pt x="188615" y="196954"/>
                </a:cubicBezTo>
                <a:cubicBezTo>
                  <a:pt x="232112" y="194097"/>
                  <a:pt x="300375" y="176952"/>
                  <a:pt x="323870" y="151234"/>
                </a:cubicBezTo>
                <a:cubicBezTo>
                  <a:pt x="347365" y="125517"/>
                  <a:pt x="342285" y="67731"/>
                  <a:pt x="329585" y="42649"/>
                </a:cubicBezTo>
                <a:cubicBezTo>
                  <a:pt x="316885" y="17567"/>
                  <a:pt x="293390" y="-4341"/>
                  <a:pt x="247670" y="73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621682" y="5235445"/>
            <a:ext cx="440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 vector		(</a:t>
            </a:r>
            <a:r>
              <a:rPr lang="en-US" dirty="0" err="1" smtClean="0"/>
              <a:t>Tx</a:t>
            </a:r>
            <a:r>
              <a:rPr lang="en-US" dirty="0" smtClean="0"/>
              <a:t> Ty </a:t>
            </a:r>
            <a:r>
              <a:rPr lang="en-US" dirty="0" err="1" smtClean="0"/>
              <a:t>Tz</a:t>
            </a:r>
            <a:r>
              <a:rPr lang="en-US" dirty="0" smtClean="0"/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21682" y="5490527"/>
            <a:ext cx="45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matrix		(Rx Ry </a:t>
            </a:r>
            <a:r>
              <a:rPr lang="en-US" dirty="0" err="1" smtClean="0"/>
              <a:t>Rz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47" grpId="0" animBg="1"/>
      <p:bldP spid="51" grpId="0" animBg="1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98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Camera Parameters (Intrinsic)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4800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Intrinsic parameters describe physics of how camera senses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Lens			can bend the light rays to increase field-of-view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Focal length		imaginary point where light rays converge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CCD			sensing element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21" t="10586" r="4756" b="8314"/>
          <a:stretch/>
        </p:blipFill>
        <p:spPr>
          <a:xfrm>
            <a:off x="2743200" y="1569832"/>
            <a:ext cx="3124200" cy="28397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09800" y="3352801"/>
            <a:ext cx="1524000" cy="8574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41641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ight rays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14600" y="3495795"/>
            <a:ext cx="1365370" cy="9560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76492" y="1987097"/>
            <a:ext cx="2219508" cy="151930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17862" y="1976451"/>
            <a:ext cx="2378138" cy="139285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72200" y="179178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focal point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9820" y="315348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1452" y="301062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580312" y="3144555"/>
            <a:ext cx="1191140" cy="491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918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Pinhole Camera (no lens)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4800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cameras see inverted data.  The image is typically flipped during A/D.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pinhole camera has a field-of-view proportional to its image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light rays are all sensed along straight lines.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4254"/>
            <a:ext cx="4901363" cy="33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685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Lensed Camera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98" y="4800600"/>
            <a:ext cx="797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lens bends the light rays.  They can bend inward or outward.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field-of-view of is expanded (wide angle) or contracted (zoom) by the lens.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focal length </a:t>
            </a:r>
            <a:r>
              <a:rPr lang="en-US" i="1" dirty="0"/>
              <a:t>f</a:t>
            </a:r>
            <a:r>
              <a:rPr lang="en-US" dirty="0" smtClean="0"/>
              <a:t> manipulates the image size.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57562" r="21621" b="8338"/>
          <a:stretch/>
        </p:blipFill>
        <p:spPr>
          <a:xfrm>
            <a:off x="1447800" y="1676400"/>
            <a:ext cx="5791200" cy="22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955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Lens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3799" y="4565065"/>
                <a:ext cx="7972602" cy="181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Distortion at each pixel calculated as:</a:t>
                </a:r>
              </a:p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/(1+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/(1+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                       		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although k terms can be infinite, in practice only 1-2 terms are used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9" y="4565065"/>
                <a:ext cx="7972602" cy="1812740"/>
              </a:xfrm>
              <a:prstGeom prst="rect">
                <a:avLst/>
              </a:prstGeom>
              <a:blipFill>
                <a:blip r:embed="rId2"/>
                <a:stretch>
                  <a:fillRect l="-612" t="-2020" b="-4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31" r="3019" b="8235"/>
          <a:stretch/>
        </p:blipFill>
        <p:spPr>
          <a:xfrm>
            <a:off x="457200" y="1447800"/>
            <a:ext cx="8305800" cy="2816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53309" y="1704109"/>
            <a:ext cx="1013691" cy="138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0521" y="1334777"/>
            <a:ext cx="359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u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50509" y="1639456"/>
            <a:ext cx="992909" cy="230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7721" y="1256268"/>
            <a:ext cx="359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77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CCD sensor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515114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 sensors can vary in size (sensing area).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287348" cy="299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22171"/>
            <a:ext cx="3733800" cy="280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32" y="468720"/>
            <a:ext cx="1996736" cy="1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805</Words>
  <Application>Microsoft Office PowerPoint</Application>
  <PresentationFormat>On-screen Show (4:3)</PresentationFormat>
  <Paragraphs>200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 Hoover</cp:lastModifiedBy>
  <cp:revision>212</cp:revision>
  <dcterms:created xsi:type="dcterms:W3CDTF">2013-02-14T19:20:12Z</dcterms:created>
  <dcterms:modified xsi:type="dcterms:W3CDTF">2020-11-02T22:45:13Z</dcterms:modified>
</cp:coreProperties>
</file>